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xls" ContentType="application/vnd.ms-excel"/>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6" r:id="rId2"/>
    <p:sldId id="289" r:id="rId3"/>
    <p:sldId id="426" r:id="rId4"/>
    <p:sldId id="372" r:id="rId5"/>
    <p:sldId id="341" r:id="rId6"/>
    <p:sldId id="367" r:id="rId7"/>
    <p:sldId id="366" r:id="rId8"/>
    <p:sldId id="316" r:id="rId9"/>
    <p:sldId id="425" r:id="rId10"/>
    <p:sldId id="375" r:id="rId11"/>
    <p:sldId id="342" r:id="rId12"/>
    <p:sldId id="361" r:id="rId13"/>
    <p:sldId id="419" r:id="rId14"/>
    <p:sldId id="351" r:id="rId15"/>
    <p:sldId id="356" r:id="rId16"/>
    <p:sldId id="354" r:id="rId17"/>
    <p:sldId id="343" r:id="rId18"/>
    <p:sldId id="345" r:id="rId19"/>
    <p:sldId id="381" r:id="rId20"/>
    <p:sldId id="420" r:id="rId21"/>
    <p:sldId id="386" r:id="rId22"/>
    <p:sldId id="421" r:id="rId23"/>
    <p:sldId id="388" r:id="rId24"/>
    <p:sldId id="422" r:id="rId25"/>
    <p:sldId id="395" r:id="rId26"/>
    <p:sldId id="423" r:id="rId27"/>
    <p:sldId id="400" r:id="rId28"/>
    <p:sldId id="424" r:id="rId29"/>
    <p:sldId id="428" r:id="rId30"/>
    <p:sldId id="427" r:id="rId31"/>
    <p:sldId id="432" r:id="rId32"/>
    <p:sldId id="451" r:id="rId33"/>
    <p:sldId id="434" r:id="rId34"/>
    <p:sldId id="430" r:id="rId35"/>
    <p:sldId id="435" r:id="rId36"/>
    <p:sldId id="436" r:id="rId37"/>
    <p:sldId id="437" r:id="rId38"/>
    <p:sldId id="438" r:id="rId39"/>
    <p:sldId id="443" r:id="rId40"/>
    <p:sldId id="444" r:id="rId41"/>
    <p:sldId id="429" r:id="rId42"/>
    <p:sldId id="453" r:id="rId43"/>
    <p:sldId id="455" r:id="rId44"/>
    <p:sldId id="456" r:id="rId45"/>
    <p:sldId id="445" r:id="rId46"/>
    <p:sldId id="404" r:id="rId47"/>
    <p:sldId id="447" r:id="rId48"/>
    <p:sldId id="448" r:id="rId49"/>
    <p:sldId id="449" r:id="rId50"/>
    <p:sldId id="450" r:id="rId51"/>
    <p:sldId id="418" r:id="rId52"/>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unzhuo.ye"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AED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703" autoAdjust="0"/>
    <p:restoredTop sz="77926" autoAdjust="0"/>
  </p:normalViewPr>
  <p:slideViewPr>
    <p:cSldViewPr>
      <p:cViewPr varScale="1">
        <p:scale>
          <a:sx n="123" d="100"/>
          <a:sy n="123" d="100"/>
        </p:scale>
        <p:origin x="426" y="108"/>
      </p:cViewPr>
      <p:guideLst>
        <p:guide orient="horz" pos="162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66" d="100"/>
          <a:sy n="66" d="100"/>
        </p:scale>
        <p:origin x="-2904" y="-11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C4912C-4E56-4B85-A19C-F2387AA3F979}"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zh-CN" altLang="en-US"/>
        </a:p>
      </dgm:t>
    </dgm:pt>
    <dgm:pt modelId="{9D59227D-B45D-4231-AF2C-BD5D01A2D6EA}">
      <dgm:prSet phldrT="[文本]" custT="1"/>
      <dgm:spPr/>
      <dgm:t>
        <a:bodyPr/>
        <a:lstStyle/>
        <a:p>
          <a:endParaRPr lang="zh-CN" altLang="en-US" sz="1400" dirty="0"/>
        </a:p>
      </dgm:t>
    </dgm:pt>
    <dgm:pt modelId="{B2A67843-C43A-466A-9138-480D6DA596AE}" type="parTrans" cxnId="{F202330A-B70E-40BC-86F3-98EF9B9A5374}">
      <dgm:prSet/>
      <dgm:spPr/>
      <dgm:t>
        <a:bodyPr/>
        <a:lstStyle/>
        <a:p>
          <a:endParaRPr lang="zh-CN" altLang="en-US"/>
        </a:p>
      </dgm:t>
    </dgm:pt>
    <dgm:pt modelId="{AA2DAD7C-D4A4-4D47-8EE9-798395080503}" type="sibTrans" cxnId="{F202330A-B70E-40BC-86F3-98EF9B9A5374}">
      <dgm:prSet/>
      <dgm:spPr/>
      <dgm:t>
        <a:bodyPr/>
        <a:lstStyle/>
        <a:p>
          <a:endParaRPr lang="zh-CN" altLang="en-US"/>
        </a:p>
      </dgm:t>
    </dgm:pt>
    <dgm:pt modelId="{B62F5601-6B79-4AD5-80A3-A613807BEC42}">
      <dgm:prSet phldrT="[文本]" custT="1"/>
      <dgm:spPr/>
      <dgm:t>
        <a:bodyPr/>
        <a:lstStyle/>
        <a:p>
          <a:endParaRPr lang="zh-CN" altLang="en-US" sz="1400" dirty="0"/>
        </a:p>
      </dgm:t>
    </dgm:pt>
    <dgm:pt modelId="{234C5798-A4EB-4486-8561-CFBD6479DAAC}" type="parTrans" cxnId="{4007FE16-3184-4639-8757-D130FC7EBDF1}">
      <dgm:prSet/>
      <dgm:spPr/>
      <dgm:t>
        <a:bodyPr/>
        <a:lstStyle/>
        <a:p>
          <a:endParaRPr lang="zh-CN" altLang="en-US"/>
        </a:p>
      </dgm:t>
    </dgm:pt>
    <dgm:pt modelId="{22E4192C-05EE-44D6-99ED-B6A2656F40F7}" type="sibTrans" cxnId="{4007FE16-3184-4639-8757-D130FC7EBDF1}">
      <dgm:prSet/>
      <dgm:spPr/>
      <dgm:t>
        <a:bodyPr/>
        <a:lstStyle/>
        <a:p>
          <a:endParaRPr lang="zh-CN" altLang="en-US"/>
        </a:p>
      </dgm:t>
    </dgm:pt>
    <dgm:pt modelId="{E1B725D5-4AD4-48D9-956C-E0F7EC1BE208}">
      <dgm:prSet phldrT="[文本]" custT="1"/>
      <dgm:spPr/>
      <dgm:t>
        <a:bodyPr/>
        <a:lstStyle/>
        <a:p>
          <a:endParaRPr lang="zh-CN" altLang="en-US" sz="1400" dirty="0"/>
        </a:p>
      </dgm:t>
    </dgm:pt>
    <dgm:pt modelId="{9A5A0155-7BCA-4454-A51A-3402048E4EAD}" type="parTrans" cxnId="{F2299C83-DAE1-4F5E-A928-3C5E44243380}">
      <dgm:prSet/>
      <dgm:spPr/>
      <dgm:t>
        <a:bodyPr/>
        <a:lstStyle/>
        <a:p>
          <a:endParaRPr lang="zh-CN" altLang="en-US"/>
        </a:p>
      </dgm:t>
    </dgm:pt>
    <dgm:pt modelId="{97FCCCF2-7AA5-4628-9638-E721841F1450}" type="sibTrans" cxnId="{F2299C83-DAE1-4F5E-A928-3C5E44243380}">
      <dgm:prSet/>
      <dgm:spPr/>
      <dgm:t>
        <a:bodyPr/>
        <a:lstStyle/>
        <a:p>
          <a:endParaRPr lang="zh-CN" altLang="en-US"/>
        </a:p>
      </dgm:t>
    </dgm:pt>
    <dgm:pt modelId="{A4CC1FB1-3DE8-4D25-B441-58049AECC675}">
      <dgm:prSet phldrT="[文本]" custT="1"/>
      <dgm:spPr/>
      <dgm:t>
        <a:bodyPr/>
        <a:lstStyle/>
        <a:p>
          <a:endParaRPr lang="zh-CN" altLang="en-US" sz="1400" dirty="0"/>
        </a:p>
      </dgm:t>
    </dgm:pt>
    <dgm:pt modelId="{62D220DB-E17F-4FA7-B27F-B67B0CAD2113}" type="parTrans" cxnId="{B8D98B02-01CA-4138-8E72-F01CDF3879C4}">
      <dgm:prSet/>
      <dgm:spPr/>
      <dgm:t>
        <a:bodyPr/>
        <a:lstStyle/>
        <a:p>
          <a:endParaRPr lang="zh-CN" altLang="en-US"/>
        </a:p>
      </dgm:t>
    </dgm:pt>
    <dgm:pt modelId="{012938D8-B34C-4BE3-8B8A-8DB9CDAA20ED}" type="sibTrans" cxnId="{B8D98B02-01CA-4138-8E72-F01CDF3879C4}">
      <dgm:prSet/>
      <dgm:spPr/>
      <dgm:t>
        <a:bodyPr/>
        <a:lstStyle/>
        <a:p>
          <a:endParaRPr lang="zh-CN" altLang="en-US"/>
        </a:p>
      </dgm:t>
    </dgm:pt>
    <dgm:pt modelId="{6E8223F5-3F8D-4BB2-AF6B-C9D123A6E92E}">
      <dgm:prSet phldrT="[文本]" custT="1"/>
      <dgm:spPr/>
      <dgm:t>
        <a:bodyPr/>
        <a:lstStyle/>
        <a:p>
          <a:endParaRPr lang="zh-CN" altLang="en-US" sz="1400" dirty="0"/>
        </a:p>
      </dgm:t>
    </dgm:pt>
    <dgm:pt modelId="{1DC0FD63-D721-41CE-8BF0-ECCA4906BFE6}" type="parTrans" cxnId="{E866215B-ACAC-4672-9F9D-6D6D4315E970}">
      <dgm:prSet/>
      <dgm:spPr/>
      <dgm:t>
        <a:bodyPr/>
        <a:lstStyle/>
        <a:p>
          <a:endParaRPr lang="zh-CN" altLang="en-US"/>
        </a:p>
      </dgm:t>
    </dgm:pt>
    <dgm:pt modelId="{834FBC81-D2A4-44EA-9C41-A2A831803995}" type="sibTrans" cxnId="{E866215B-ACAC-4672-9F9D-6D6D4315E970}">
      <dgm:prSet/>
      <dgm:spPr/>
      <dgm:t>
        <a:bodyPr/>
        <a:lstStyle/>
        <a:p>
          <a:endParaRPr lang="zh-CN" altLang="en-US"/>
        </a:p>
      </dgm:t>
    </dgm:pt>
    <dgm:pt modelId="{0F6AEBF3-F07B-495C-A91B-35541E63DA24}">
      <dgm:prSet phldrT="[文本]" custT="1"/>
      <dgm:spPr>
        <a:solidFill>
          <a:schemeClr val="tx1">
            <a:lumMod val="65000"/>
            <a:lumOff val="35000"/>
          </a:schemeClr>
        </a:solidFill>
      </dgm:spPr>
      <dgm:t>
        <a:bodyPr/>
        <a:lstStyle/>
        <a:p>
          <a:endParaRPr lang="zh-CN" altLang="en-US" sz="1400" dirty="0"/>
        </a:p>
      </dgm:t>
    </dgm:pt>
    <dgm:pt modelId="{6B23B6CB-645F-4283-A3E0-C730151F416D}" type="parTrans" cxnId="{8C97FFBC-4B15-4716-95B3-A98480832D5E}">
      <dgm:prSet/>
      <dgm:spPr/>
      <dgm:t>
        <a:bodyPr/>
        <a:lstStyle/>
        <a:p>
          <a:endParaRPr lang="zh-CN" altLang="en-US"/>
        </a:p>
      </dgm:t>
    </dgm:pt>
    <dgm:pt modelId="{B5A8D099-1809-4EA0-9528-E984E0C2A02E}" type="sibTrans" cxnId="{8C97FFBC-4B15-4716-95B3-A98480832D5E}">
      <dgm:prSet/>
      <dgm:spPr/>
      <dgm:t>
        <a:bodyPr/>
        <a:lstStyle/>
        <a:p>
          <a:endParaRPr lang="zh-CN" altLang="en-US"/>
        </a:p>
      </dgm:t>
    </dgm:pt>
    <dgm:pt modelId="{8B132DAF-2338-4B08-B483-1BCC65E87CBB}">
      <dgm:prSet phldrT="[文本]" custT="1"/>
      <dgm:spPr>
        <a:solidFill>
          <a:schemeClr val="tx1">
            <a:lumMod val="65000"/>
            <a:lumOff val="35000"/>
          </a:schemeClr>
        </a:solidFill>
      </dgm:spPr>
      <dgm:t>
        <a:bodyPr/>
        <a:lstStyle/>
        <a:p>
          <a:endParaRPr lang="zh-CN" altLang="en-US" sz="1400" dirty="0"/>
        </a:p>
      </dgm:t>
    </dgm:pt>
    <dgm:pt modelId="{C346FBD3-7A8E-49C4-838F-517E4FC33759}" type="sibTrans" cxnId="{15D7B4F7-3A4B-491C-81F1-96D7DAF2A9B2}">
      <dgm:prSet/>
      <dgm:spPr/>
      <dgm:t>
        <a:bodyPr/>
        <a:lstStyle/>
        <a:p>
          <a:endParaRPr lang="zh-CN" altLang="en-US"/>
        </a:p>
      </dgm:t>
    </dgm:pt>
    <dgm:pt modelId="{B5B96CFE-A139-47F8-9C10-158C5CF7ED9A}" type="parTrans" cxnId="{15D7B4F7-3A4B-491C-81F1-96D7DAF2A9B2}">
      <dgm:prSet/>
      <dgm:spPr/>
      <dgm:t>
        <a:bodyPr/>
        <a:lstStyle/>
        <a:p>
          <a:endParaRPr lang="zh-CN" altLang="en-US"/>
        </a:p>
      </dgm:t>
    </dgm:pt>
    <dgm:pt modelId="{65291D9A-DCAC-4B53-9388-7AD8F7738751}" type="pres">
      <dgm:prSet presAssocID="{F5C4912C-4E56-4B85-A19C-F2387AA3F979}" presName="theList" presStyleCnt="0">
        <dgm:presLayoutVars>
          <dgm:dir/>
          <dgm:animLvl val="lvl"/>
          <dgm:resizeHandles val="exact"/>
        </dgm:presLayoutVars>
      </dgm:prSet>
      <dgm:spPr/>
      <dgm:t>
        <a:bodyPr/>
        <a:lstStyle/>
        <a:p>
          <a:endParaRPr lang="zh-CN" altLang="en-US"/>
        </a:p>
      </dgm:t>
    </dgm:pt>
    <dgm:pt modelId="{CEC74F8A-769B-40B2-827F-34E19DF366B9}" type="pres">
      <dgm:prSet presAssocID="{8B132DAF-2338-4B08-B483-1BCC65E87CBB}" presName="compNode" presStyleCnt="0"/>
      <dgm:spPr/>
    </dgm:pt>
    <dgm:pt modelId="{23361E47-9700-4B23-80D5-02358A214886}" type="pres">
      <dgm:prSet presAssocID="{8B132DAF-2338-4B08-B483-1BCC65E87CBB}" presName="aNode" presStyleLbl="bgShp" presStyleIdx="0" presStyleCnt="7" custScaleX="2000000" custLinFactNeighborX="7140" custLinFactNeighborY="-1472"/>
      <dgm:spPr/>
      <dgm:t>
        <a:bodyPr/>
        <a:lstStyle/>
        <a:p>
          <a:endParaRPr lang="zh-CN" altLang="en-US"/>
        </a:p>
      </dgm:t>
    </dgm:pt>
    <dgm:pt modelId="{4A42C3C4-342F-4F62-989B-63257C9D6AB5}" type="pres">
      <dgm:prSet presAssocID="{8B132DAF-2338-4B08-B483-1BCC65E87CBB}" presName="textNode" presStyleLbl="bgShp" presStyleIdx="0" presStyleCnt="7"/>
      <dgm:spPr/>
      <dgm:t>
        <a:bodyPr/>
        <a:lstStyle/>
        <a:p>
          <a:endParaRPr lang="zh-CN" altLang="en-US"/>
        </a:p>
      </dgm:t>
    </dgm:pt>
    <dgm:pt modelId="{58841440-6492-4CB6-8536-2CB1B4F6DD6B}" type="pres">
      <dgm:prSet presAssocID="{8B132DAF-2338-4B08-B483-1BCC65E87CBB}" presName="compChildNode" presStyleCnt="0"/>
      <dgm:spPr/>
    </dgm:pt>
    <dgm:pt modelId="{37AB52D6-484E-4B73-A738-0649F42A89AF}" type="pres">
      <dgm:prSet presAssocID="{8B132DAF-2338-4B08-B483-1BCC65E87CBB}" presName="theInnerList" presStyleCnt="0"/>
      <dgm:spPr/>
    </dgm:pt>
    <dgm:pt modelId="{C58A8D41-6875-4778-856A-42C6159813B8}" type="pres">
      <dgm:prSet presAssocID="{8B132DAF-2338-4B08-B483-1BCC65E87CBB}" presName="aSpace" presStyleCnt="0"/>
      <dgm:spPr/>
    </dgm:pt>
    <dgm:pt modelId="{493A3AF5-352A-44E7-A323-260A4CACC050}" type="pres">
      <dgm:prSet presAssocID="{A4CC1FB1-3DE8-4D25-B441-58049AECC675}" presName="compNode" presStyleCnt="0"/>
      <dgm:spPr/>
    </dgm:pt>
    <dgm:pt modelId="{E3A6A794-5EB9-4FD8-A726-EA3373EEFB76}" type="pres">
      <dgm:prSet presAssocID="{A4CC1FB1-3DE8-4D25-B441-58049AECC675}" presName="aNode" presStyleLbl="bgShp" presStyleIdx="1" presStyleCnt="7" custScaleX="2000000" custLinFactNeighborX="7140" custLinFactNeighborY="-1472"/>
      <dgm:spPr/>
      <dgm:t>
        <a:bodyPr/>
        <a:lstStyle/>
        <a:p>
          <a:endParaRPr lang="zh-CN" altLang="en-US"/>
        </a:p>
      </dgm:t>
    </dgm:pt>
    <dgm:pt modelId="{15F3247A-7997-47B8-9EE6-3637E14B8565}" type="pres">
      <dgm:prSet presAssocID="{A4CC1FB1-3DE8-4D25-B441-58049AECC675}" presName="textNode" presStyleLbl="bgShp" presStyleIdx="1" presStyleCnt="7"/>
      <dgm:spPr/>
      <dgm:t>
        <a:bodyPr/>
        <a:lstStyle/>
        <a:p>
          <a:endParaRPr lang="zh-CN" altLang="en-US"/>
        </a:p>
      </dgm:t>
    </dgm:pt>
    <dgm:pt modelId="{67B2ABDA-4A3B-41F5-BEDE-AD6F3587BAE8}" type="pres">
      <dgm:prSet presAssocID="{A4CC1FB1-3DE8-4D25-B441-58049AECC675}" presName="compChildNode" presStyleCnt="0"/>
      <dgm:spPr/>
    </dgm:pt>
    <dgm:pt modelId="{75632F5D-CDD5-48F0-96CF-EA47E33DD59D}" type="pres">
      <dgm:prSet presAssocID="{A4CC1FB1-3DE8-4D25-B441-58049AECC675}" presName="theInnerList" presStyleCnt="0"/>
      <dgm:spPr/>
    </dgm:pt>
    <dgm:pt modelId="{990EB3BB-40DD-4A14-A57E-DB0BB460984B}" type="pres">
      <dgm:prSet presAssocID="{A4CC1FB1-3DE8-4D25-B441-58049AECC675}" presName="aSpace" presStyleCnt="0"/>
      <dgm:spPr/>
    </dgm:pt>
    <dgm:pt modelId="{AA3307AB-48DA-4D1D-9232-E64BC2243F93}" type="pres">
      <dgm:prSet presAssocID="{6E8223F5-3F8D-4BB2-AF6B-C9D123A6E92E}" presName="compNode" presStyleCnt="0"/>
      <dgm:spPr/>
    </dgm:pt>
    <dgm:pt modelId="{9B388025-4F8C-4452-97B3-313FEFC1F5C5}" type="pres">
      <dgm:prSet presAssocID="{6E8223F5-3F8D-4BB2-AF6B-C9D123A6E92E}" presName="aNode" presStyleLbl="bgShp" presStyleIdx="2" presStyleCnt="7" custScaleX="2000000" custLinFactNeighborX="7140"/>
      <dgm:spPr/>
      <dgm:t>
        <a:bodyPr/>
        <a:lstStyle/>
        <a:p>
          <a:endParaRPr lang="zh-CN" altLang="en-US"/>
        </a:p>
      </dgm:t>
    </dgm:pt>
    <dgm:pt modelId="{C1DBDB88-E852-4898-9518-78DB9F80ACCD}" type="pres">
      <dgm:prSet presAssocID="{6E8223F5-3F8D-4BB2-AF6B-C9D123A6E92E}" presName="textNode" presStyleLbl="bgShp" presStyleIdx="2" presStyleCnt="7"/>
      <dgm:spPr/>
      <dgm:t>
        <a:bodyPr/>
        <a:lstStyle/>
        <a:p>
          <a:endParaRPr lang="zh-CN" altLang="en-US"/>
        </a:p>
      </dgm:t>
    </dgm:pt>
    <dgm:pt modelId="{C01D77DB-1CC6-4FEE-A85C-FD7D4A273BC4}" type="pres">
      <dgm:prSet presAssocID="{6E8223F5-3F8D-4BB2-AF6B-C9D123A6E92E}" presName="compChildNode" presStyleCnt="0"/>
      <dgm:spPr/>
    </dgm:pt>
    <dgm:pt modelId="{09BE64D6-BD29-402B-B4D1-03E8D156D8A2}" type="pres">
      <dgm:prSet presAssocID="{6E8223F5-3F8D-4BB2-AF6B-C9D123A6E92E}" presName="theInnerList" presStyleCnt="0"/>
      <dgm:spPr/>
    </dgm:pt>
    <dgm:pt modelId="{39CC4D7B-C957-4D39-8287-8C1BA91AC896}" type="pres">
      <dgm:prSet presAssocID="{6E8223F5-3F8D-4BB2-AF6B-C9D123A6E92E}" presName="aSpace" presStyleCnt="0"/>
      <dgm:spPr/>
    </dgm:pt>
    <dgm:pt modelId="{EEBC9A3C-FB5D-4025-8744-13F6DB4E2A80}" type="pres">
      <dgm:prSet presAssocID="{E1B725D5-4AD4-48D9-956C-E0F7EC1BE208}" presName="compNode" presStyleCnt="0"/>
      <dgm:spPr/>
    </dgm:pt>
    <dgm:pt modelId="{F1358AF7-433B-4B9E-A8BD-5C3CA0BDE420}" type="pres">
      <dgm:prSet presAssocID="{E1B725D5-4AD4-48D9-956C-E0F7EC1BE208}" presName="aNode" presStyleLbl="bgShp" presStyleIdx="3" presStyleCnt="7" custScaleX="2000000" custLinFactNeighborX="3954"/>
      <dgm:spPr/>
      <dgm:t>
        <a:bodyPr/>
        <a:lstStyle/>
        <a:p>
          <a:endParaRPr lang="zh-CN" altLang="en-US"/>
        </a:p>
      </dgm:t>
    </dgm:pt>
    <dgm:pt modelId="{2E1A3094-B7FA-4990-BBEB-6B9A737155C4}" type="pres">
      <dgm:prSet presAssocID="{E1B725D5-4AD4-48D9-956C-E0F7EC1BE208}" presName="textNode" presStyleLbl="bgShp" presStyleIdx="3" presStyleCnt="7"/>
      <dgm:spPr/>
      <dgm:t>
        <a:bodyPr/>
        <a:lstStyle/>
        <a:p>
          <a:endParaRPr lang="zh-CN" altLang="en-US"/>
        </a:p>
      </dgm:t>
    </dgm:pt>
    <dgm:pt modelId="{C6C3CFA9-C3BE-46B0-9D75-75D7D386F789}" type="pres">
      <dgm:prSet presAssocID="{E1B725D5-4AD4-48D9-956C-E0F7EC1BE208}" presName="compChildNode" presStyleCnt="0"/>
      <dgm:spPr/>
    </dgm:pt>
    <dgm:pt modelId="{B6E6292E-5F04-4764-9BD4-73A2DBEBE4E0}" type="pres">
      <dgm:prSet presAssocID="{E1B725D5-4AD4-48D9-956C-E0F7EC1BE208}" presName="theInnerList" presStyleCnt="0"/>
      <dgm:spPr/>
    </dgm:pt>
    <dgm:pt modelId="{686E32F1-9BD4-404C-9BCB-8C04F5E5FB80}" type="pres">
      <dgm:prSet presAssocID="{E1B725D5-4AD4-48D9-956C-E0F7EC1BE208}" presName="aSpace" presStyleCnt="0"/>
      <dgm:spPr/>
    </dgm:pt>
    <dgm:pt modelId="{50F3B027-7619-42F5-BF32-F94F217213FB}" type="pres">
      <dgm:prSet presAssocID="{9D59227D-B45D-4231-AF2C-BD5D01A2D6EA}" presName="compNode" presStyleCnt="0"/>
      <dgm:spPr/>
    </dgm:pt>
    <dgm:pt modelId="{2F47C928-65D2-4BAB-8FCD-8E85DCA21578}" type="pres">
      <dgm:prSet presAssocID="{9D59227D-B45D-4231-AF2C-BD5D01A2D6EA}" presName="aNode" presStyleLbl="bgShp" presStyleIdx="4" presStyleCnt="7" custScaleX="2000000"/>
      <dgm:spPr/>
      <dgm:t>
        <a:bodyPr/>
        <a:lstStyle/>
        <a:p>
          <a:endParaRPr lang="zh-CN" altLang="en-US"/>
        </a:p>
      </dgm:t>
    </dgm:pt>
    <dgm:pt modelId="{592354BF-E8BE-4F9F-AA68-EA6B7DF61F07}" type="pres">
      <dgm:prSet presAssocID="{9D59227D-B45D-4231-AF2C-BD5D01A2D6EA}" presName="textNode" presStyleLbl="bgShp" presStyleIdx="4" presStyleCnt="7"/>
      <dgm:spPr/>
      <dgm:t>
        <a:bodyPr/>
        <a:lstStyle/>
        <a:p>
          <a:endParaRPr lang="zh-CN" altLang="en-US"/>
        </a:p>
      </dgm:t>
    </dgm:pt>
    <dgm:pt modelId="{6DBB3FC5-2083-45B6-8D6A-A7FA1E36EAA1}" type="pres">
      <dgm:prSet presAssocID="{9D59227D-B45D-4231-AF2C-BD5D01A2D6EA}" presName="compChildNode" presStyleCnt="0"/>
      <dgm:spPr/>
    </dgm:pt>
    <dgm:pt modelId="{7595C095-E146-4F59-AD41-00B3C3F566D3}" type="pres">
      <dgm:prSet presAssocID="{9D59227D-B45D-4231-AF2C-BD5D01A2D6EA}" presName="theInnerList" presStyleCnt="0"/>
      <dgm:spPr/>
    </dgm:pt>
    <dgm:pt modelId="{DEB754FE-BC52-41EE-9394-D9293752FD91}" type="pres">
      <dgm:prSet presAssocID="{9D59227D-B45D-4231-AF2C-BD5D01A2D6EA}" presName="aSpace" presStyleCnt="0"/>
      <dgm:spPr/>
    </dgm:pt>
    <dgm:pt modelId="{F1A2E6B7-EF15-4AB0-A6C6-CE969019374C}" type="pres">
      <dgm:prSet presAssocID="{B62F5601-6B79-4AD5-80A3-A613807BEC42}" presName="compNode" presStyleCnt="0"/>
      <dgm:spPr/>
    </dgm:pt>
    <dgm:pt modelId="{D10F7793-D9D1-4A1C-BFFB-ED86E71F08A6}" type="pres">
      <dgm:prSet presAssocID="{B62F5601-6B79-4AD5-80A3-A613807BEC42}" presName="aNode" presStyleLbl="bgShp" presStyleIdx="5" presStyleCnt="7" custScaleX="2000000"/>
      <dgm:spPr/>
      <dgm:t>
        <a:bodyPr/>
        <a:lstStyle/>
        <a:p>
          <a:endParaRPr lang="zh-CN" altLang="en-US"/>
        </a:p>
      </dgm:t>
    </dgm:pt>
    <dgm:pt modelId="{6B850ECC-019C-4CF1-AC45-AF5DA009202E}" type="pres">
      <dgm:prSet presAssocID="{B62F5601-6B79-4AD5-80A3-A613807BEC42}" presName="textNode" presStyleLbl="bgShp" presStyleIdx="5" presStyleCnt="7"/>
      <dgm:spPr/>
      <dgm:t>
        <a:bodyPr/>
        <a:lstStyle/>
        <a:p>
          <a:endParaRPr lang="zh-CN" altLang="en-US"/>
        </a:p>
      </dgm:t>
    </dgm:pt>
    <dgm:pt modelId="{0FE67DC2-3977-42D1-95B7-92402687332F}" type="pres">
      <dgm:prSet presAssocID="{B62F5601-6B79-4AD5-80A3-A613807BEC42}" presName="compChildNode" presStyleCnt="0"/>
      <dgm:spPr/>
    </dgm:pt>
    <dgm:pt modelId="{45846BCB-432F-4056-B43A-08BF40FD9D67}" type="pres">
      <dgm:prSet presAssocID="{B62F5601-6B79-4AD5-80A3-A613807BEC42}" presName="theInnerList" presStyleCnt="0"/>
      <dgm:spPr/>
    </dgm:pt>
    <dgm:pt modelId="{03CDA2A7-B383-4F14-8202-86AADAF2ED58}" type="pres">
      <dgm:prSet presAssocID="{B62F5601-6B79-4AD5-80A3-A613807BEC42}" presName="aSpace" presStyleCnt="0"/>
      <dgm:spPr/>
    </dgm:pt>
    <dgm:pt modelId="{A01E5AF6-44CD-4C73-A72E-E84FACE98886}" type="pres">
      <dgm:prSet presAssocID="{0F6AEBF3-F07B-495C-A91B-35541E63DA24}" presName="compNode" presStyleCnt="0"/>
      <dgm:spPr/>
    </dgm:pt>
    <dgm:pt modelId="{AB9C1A6C-4430-4919-9B7B-2B798D414FC8}" type="pres">
      <dgm:prSet presAssocID="{0F6AEBF3-F07B-495C-A91B-35541E63DA24}" presName="aNode" presStyleLbl="bgShp" presStyleIdx="6" presStyleCnt="7" custScaleX="2000000"/>
      <dgm:spPr/>
      <dgm:t>
        <a:bodyPr/>
        <a:lstStyle/>
        <a:p>
          <a:endParaRPr lang="zh-CN" altLang="en-US"/>
        </a:p>
      </dgm:t>
    </dgm:pt>
    <dgm:pt modelId="{775691C6-6FAE-473B-B1B6-314C4C41B736}" type="pres">
      <dgm:prSet presAssocID="{0F6AEBF3-F07B-495C-A91B-35541E63DA24}" presName="textNode" presStyleLbl="bgShp" presStyleIdx="6" presStyleCnt="7"/>
      <dgm:spPr/>
      <dgm:t>
        <a:bodyPr/>
        <a:lstStyle/>
        <a:p>
          <a:endParaRPr lang="zh-CN" altLang="en-US"/>
        </a:p>
      </dgm:t>
    </dgm:pt>
    <dgm:pt modelId="{9DC1DF4D-2631-4811-AEFE-9C2041BFE901}" type="pres">
      <dgm:prSet presAssocID="{0F6AEBF3-F07B-495C-A91B-35541E63DA24}" presName="compChildNode" presStyleCnt="0"/>
      <dgm:spPr/>
    </dgm:pt>
    <dgm:pt modelId="{324CF186-8685-4E9F-9C86-1FB3D8B28A2E}" type="pres">
      <dgm:prSet presAssocID="{0F6AEBF3-F07B-495C-A91B-35541E63DA24}" presName="theInnerList" presStyleCnt="0"/>
      <dgm:spPr/>
    </dgm:pt>
  </dgm:ptLst>
  <dgm:cxnLst>
    <dgm:cxn modelId="{5CF51EA7-75CC-46BB-8A1B-91F0D44B0A68}" type="presOf" srcId="{B62F5601-6B79-4AD5-80A3-A613807BEC42}" destId="{6B850ECC-019C-4CF1-AC45-AF5DA009202E}" srcOrd="1" destOrd="0" presId="urn:microsoft.com/office/officeart/2005/8/layout/lProcess2"/>
    <dgm:cxn modelId="{E866215B-ACAC-4672-9F9D-6D6D4315E970}" srcId="{F5C4912C-4E56-4B85-A19C-F2387AA3F979}" destId="{6E8223F5-3F8D-4BB2-AF6B-C9D123A6E92E}" srcOrd="2" destOrd="0" parTransId="{1DC0FD63-D721-41CE-8BF0-ECCA4906BFE6}" sibTransId="{834FBC81-D2A4-44EA-9C41-A2A831803995}"/>
    <dgm:cxn modelId="{27304566-0098-443B-BD9C-800492940A55}" type="presOf" srcId="{B62F5601-6B79-4AD5-80A3-A613807BEC42}" destId="{D10F7793-D9D1-4A1C-BFFB-ED86E71F08A6}" srcOrd="0" destOrd="0" presId="urn:microsoft.com/office/officeart/2005/8/layout/lProcess2"/>
    <dgm:cxn modelId="{52C5A80C-752A-47F9-BBF0-F8CB09C1808E}" type="presOf" srcId="{6E8223F5-3F8D-4BB2-AF6B-C9D123A6E92E}" destId="{C1DBDB88-E852-4898-9518-78DB9F80ACCD}" srcOrd="1" destOrd="0" presId="urn:microsoft.com/office/officeart/2005/8/layout/lProcess2"/>
    <dgm:cxn modelId="{9C3CD440-C29D-4CC0-9FBD-4A3926F0241E}" type="presOf" srcId="{A4CC1FB1-3DE8-4D25-B441-58049AECC675}" destId="{15F3247A-7997-47B8-9EE6-3637E14B8565}" srcOrd="1" destOrd="0" presId="urn:microsoft.com/office/officeart/2005/8/layout/lProcess2"/>
    <dgm:cxn modelId="{5D6130DF-F3D2-4AEC-B94D-562A77C27D04}" type="presOf" srcId="{0F6AEBF3-F07B-495C-A91B-35541E63DA24}" destId="{AB9C1A6C-4430-4919-9B7B-2B798D414FC8}" srcOrd="0" destOrd="0" presId="urn:microsoft.com/office/officeart/2005/8/layout/lProcess2"/>
    <dgm:cxn modelId="{86E0A8C4-F034-4113-833A-6A0DD63FB142}" type="presOf" srcId="{A4CC1FB1-3DE8-4D25-B441-58049AECC675}" destId="{E3A6A794-5EB9-4FD8-A726-EA3373EEFB76}" srcOrd="0" destOrd="0" presId="urn:microsoft.com/office/officeart/2005/8/layout/lProcess2"/>
    <dgm:cxn modelId="{47B4E09D-CCE8-48EE-B707-7519BDB9479B}" type="presOf" srcId="{9D59227D-B45D-4231-AF2C-BD5D01A2D6EA}" destId="{2F47C928-65D2-4BAB-8FCD-8E85DCA21578}" srcOrd="0" destOrd="0" presId="urn:microsoft.com/office/officeart/2005/8/layout/lProcess2"/>
    <dgm:cxn modelId="{16832530-DCA5-40D2-A7B2-2EAB9172A4BD}" type="presOf" srcId="{8B132DAF-2338-4B08-B483-1BCC65E87CBB}" destId="{4A42C3C4-342F-4F62-989B-63257C9D6AB5}" srcOrd="1" destOrd="0" presId="urn:microsoft.com/office/officeart/2005/8/layout/lProcess2"/>
    <dgm:cxn modelId="{3C85424A-4B49-48C6-8E71-36E0AADB265B}" type="presOf" srcId="{E1B725D5-4AD4-48D9-956C-E0F7EC1BE208}" destId="{2E1A3094-B7FA-4990-BBEB-6B9A737155C4}" srcOrd="1" destOrd="0" presId="urn:microsoft.com/office/officeart/2005/8/layout/lProcess2"/>
    <dgm:cxn modelId="{B8D98B02-01CA-4138-8E72-F01CDF3879C4}" srcId="{F5C4912C-4E56-4B85-A19C-F2387AA3F979}" destId="{A4CC1FB1-3DE8-4D25-B441-58049AECC675}" srcOrd="1" destOrd="0" parTransId="{62D220DB-E17F-4FA7-B27F-B67B0CAD2113}" sibTransId="{012938D8-B34C-4BE3-8B8A-8DB9CDAA20ED}"/>
    <dgm:cxn modelId="{4007FE16-3184-4639-8757-D130FC7EBDF1}" srcId="{F5C4912C-4E56-4B85-A19C-F2387AA3F979}" destId="{B62F5601-6B79-4AD5-80A3-A613807BEC42}" srcOrd="5" destOrd="0" parTransId="{234C5798-A4EB-4486-8561-CFBD6479DAAC}" sibTransId="{22E4192C-05EE-44D6-99ED-B6A2656F40F7}"/>
    <dgm:cxn modelId="{15D7B4F7-3A4B-491C-81F1-96D7DAF2A9B2}" srcId="{F5C4912C-4E56-4B85-A19C-F2387AA3F979}" destId="{8B132DAF-2338-4B08-B483-1BCC65E87CBB}" srcOrd="0" destOrd="0" parTransId="{B5B96CFE-A139-47F8-9C10-158C5CF7ED9A}" sibTransId="{C346FBD3-7A8E-49C4-838F-517E4FC33759}"/>
    <dgm:cxn modelId="{F2299C83-DAE1-4F5E-A928-3C5E44243380}" srcId="{F5C4912C-4E56-4B85-A19C-F2387AA3F979}" destId="{E1B725D5-4AD4-48D9-956C-E0F7EC1BE208}" srcOrd="3" destOrd="0" parTransId="{9A5A0155-7BCA-4454-A51A-3402048E4EAD}" sibTransId="{97FCCCF2-7AA5-4628-9638-E721841F1450}"/>
    <dgm:cxn modelId="{2FFE07F3-A453-4F40-8B32-88C67CF15F18}" type="presOf" srcId="{F5C4912C-4E56-4B85-A19C-F2387AA3F979}" destId="{65291D9A-DCAC-4B53-9388-7AD8F7738751}" srcOrd="0" destOrd="0" presId="urn:microsoft.com/office/officeart/2005/8/layout/lProcess2"/>
    <dgm:cxn modelId="{F202330A-B70E-40BC-86F3-98EF9B9A5374}" srcId="{F5C4912C-4E56-4B85-A19C-F2387AA3F979}" destId="{9D59227D-B45D-4231-AF2C-BD5D01A2D6EA}" srcOrd="4" destOrd="0" parTransId="{B2A67843-C43A-466A-9138-480D6DA596AE}" sibTransId="{AA2DAD7C-D4A4-4D47-8EE9-798395080503}"/>
    <dgm:cxn modelId="{8653A5CE-4562-4384-B3CA-CB08586F21CA}" type="presOf" srcId="{0F6AEBF3-F07B-495C-A91B-35541E63DA24}" destId="{775691C6-6FAE-473B-B1B6-314C4C41B736}" srcOrd="1" destOrd="0" presId="urn:microsoft.com/office/officeart/2005/8/layout/lProcess2"/>
    <dgm:cxn modelId="{6CC99891-2146-4ABE-A3E2-6E614CD127DB}" type="presOf" srcId="{8B132DAF-2338-4B08-B483-1BCC65E87CBB}" destId="{23361E47-9700-4B23-80D5-02358A214886}" srcOrd="0" destOrd="0" presId="urn:microsoft.com/office/officeart/2005/8/layout/lProcess2"/>
    <dgm:cxn modelId="{8C97FFBC-4B15-4716-95B3-A98480832D5E}" srcId="{F5C4912C-4E56-4B85-A19C-F2387AA3F979}" destId="{0F6AEBF3-F07B-495C-A91B-35541E63DA24}" srcOrd="6" destOrd="0" parTransId="{6B23B6CB-645F-4283-A3E0-C730151F416D}" sibTransId="{B5A8D099-1809-4EA0-9528-E984E0C2A02E}"/>
    <dgm:cxn modelId="{474CBE6E-C5E4-45B8-B2D4-654168CDC812}" type="presOf" srcId="{6E8223F5-3F8D-4BB2-AF6B-C9D123A6E92E}" destId="{9B388025-4F8C-4452-97B3-313FEFC1F5C5}" srcOrd="0" destOrd="0" presId="urn:microsoft.com/office/officeart/2005/8/layout/lProcess2"/>
    <dgm:cxn modelId="{5F39D421-F0B3-40C5-BAA5-D22F66F240B4}" type="presOf" srcId="{9D59227D-B45D-4231-AF2C-BD5D01A2D6EA}" destId="{592354BF-E8BE-4F9F-AA68-EA6B7DF61F07}" srcOrd="1" destOrd="0" presId="urn:microsoft.com/office/officeart/2005/8/layout/lProcess2"/>
    <dgm:cxn modelId="{1FC50BBC-C7F3-4BA5-AF8D-9E10F1CEB470}" type="presOf" srcId="{E1B725D5-4AD4-48D9-956C-E0F7EC1BE208}" destId="{F1358AF7-433B-4B9E-A8BD-5C3CA0BDE420}" srcOrd="0" destOrd="0" presId="urn:microsoft.com/office/officeart/2005/8/layout/lProcess2"/>
    <dgm:cxn modelId="{621EF260-F01E-472D-BE96-81FFA969290F}" type="presParOf" srcId="{65291D9A-DCAC-4B53-9388-7AD8F7738751}" destId="{CEC74F8A-769B-40B2-827F-34E19DF366B9}" srcOrd="0" destOrd="0" presId="urn:microsoft.com/office/officeart/2005/8/layout/lProcess2"/>
    <dgm:cxn modelId="{D1F30994-C558-482E-BFDD-B13CB4E424CB}" type="presParOf" srcId="{CEC74F8A-769B-40B2-827F-34E19DF366B9}" destId="{23361E47-9700-4B23-80D5-02358A214886}" srcOrd="0" destOrd="0" presId="urn:microsoft.com/office/officeart/2005/8/layout/lProcess2"/>
    <dgm:cxn modelId="{41B3CF38-EB4C-4510-B89F-85501B2B1361}" type="presParOf" srcId="{CEC74F8A-769B-40B2-827F-34E19DF366B9}" destId="{4A42C3C4-342F-4F62-989B-63257C9D6AB5}" srcOrd="1" destOrd="0" presId="urn:microsoft.com/office/officeart/2005/8/layout/lProcess2"/>
    <dgm:cxn modelId="{4871226A-787A-4EA7-8D56-7D9053AEB3EA}" type="presParOf" srcId="{CEC74F8A-769B-40B2-827F-34E19DF366B9}" destId="{58841440-6492-4CB6-8536-2CB1B4F6DD6B}" srcOrd="2" destOrd="0" presId="urn:microsoft.com/office/officeart/2005/8/layout/lProcess2"/>
    <dgm:cxn modelId="{7B548BF8-FD85-416B-A032-94A6614C2E8B}" type="presParOf" srcId="{58841440-6492-4CB6-8536-2CB1B4F6DD6B}" destId="{37AB52D6-484E-4B73-A738-0649F42A89AF}" srcOrd="0" destOrd="0" presId="urn:microsoft.com/office/officeart/2005/8/layout/lProcess2"/>
    <dgm:cxn modelId="{C34830FE-DBF0-451D-BC7C-4CD86C7B526E}" type="presParOf" srcId="{65291D9A-DCAC-4B53-9388-7AD8F7738751}" destId="{C58A8D41-6875-4778-856A-42C6159813B8}" srcOrd="1" destOrd="0" presId="urn:microsoft.com/office/officeart/2005/8/layout/lProcess2"/>
    <dgm:cxn modelId="{39293974-AAB1-4DF2-9DAD-D8130644755C}" type="presParOf" srcId="{65291D9A-DCAC-4B53-9388-7AD8F7738751}" destId="{493A3AF5-352A-44E7-A323-260A4CACC050}" srcOrd="2" destOrd="0" presId="urn:microsoft.com/office/officeart/2005/8/layout/lProcess2"/>
    <dgm:cxn modelId="{35CC6426-6675-4029-94A7-91F67A15E3C9}" type="presParOf" srcId="{493A3AF5-352A-44E7-A323-260A4CACC050}" destId="{E3A6A794-5EB9-4FD8-A726-EA3373EEFB76}" srcOrd="0" destOrd="0" presId="urn:microsoft.com/office/officeart/2005/8/layout/lProcess2"/>
    <dgm:cxn modelId="{B39C9274-1A5B-4DFC-8B6F-9E25ACB209DD}" type="presParOf" srcId="{493A3AF5-352A-44E7-A323-260A4CACC050}" destId="{15F3247A-7997-47B8-9EE6-3637E14B8565}" srcOrd="1" destOrd="0" presId="urn:microsoft.com/office/officeart/2005/8/layout/lProcess2"/>
    <dgm:cxn modelId="{D4E3EF53-2072-4606-B9EB-5E3FE74C178E}" type="presParOf" srcId="{493A3AF5-352A-44E7-A323-260A4CACC050}" destId="{67B2ABDA-4A3B-41F5-BEDE-AD6F3587BAE8}" srcOrd="2" destOrd="0" presId="urn:microsoft.com/office/officeart/2005/8/layout/lProcess2"/>
    <dgm:cxn modelId="{CCBA7149-E839-4296-87FD-E941606EAC2F}" type="presParOf" srcId="{67B2ABDA-4A3B-41F5-BEDE-AD6F3587BAE8}" destId="{75632F5D-CDD5-48F0-96CF-EA47E33DD59D}" srcOrd="0" destOrd="0" presId="urn:microsoft.com/office/officeart/2005/8/layout/lProcess2"/>
    <dgm:cxn modelId="{1EE8F8FD-E912-46E9-BD20-7C8454062EA7}" type="presParOf" srcId="{65291D9A-DCAC-4B53-9388-7AD8F7738751}" destId="{990EB3BB-40DD-4A14-A57E-DB0BB460984B}" srcOrd="3" destOrd="0" presId="urn:microsoft.com/office/officeart/2005/8/layout/lProcess2"/>
    <dgm:cxn modelId="{C1A51041-60CF-4189-AEC1-80229469129D}" type="presParOf" srcId="{65291D9A-DCAC-4B53-9388-7AD8F7738751}" destId="{AA3307AB-48DA-4D1D-9232-E64BC2243F93}" srcOrd="4" destOrd="0" presId="urn:microsoft.com/office/officeart/2005/8/layout/lProcess2"/>
    <dgm:cxn modelId="{F42627DB-4AB1-44B1-9D05-29A611A0885B}" type="presParOf" srcId="{AA3307AB-48DA-4D1D-9232-E64BC2243F93}" destId="{9B388025-4F8C-4452-97B3-313FEFC1F5C5}" srcOrd="0" destOrd="0" presId="urn:microsoft.com/office/officeart/2005/8/layout/lProcess2"/>
    <dgm:cxn modelId="{9E8BE1B5-2221-47F3-AC27-38CCFCF36D05}" type="presParOf" srcId="{AA3307AB-48DA-4D1D-9232-E64BC2243F93}" destId="{C1DBDB88-E852-4898-9518-78DB9F80ACCD}" srcOrd="1" destOrd="0" presId="urn:microsoft.com/office/officeart/2005/8/layout/lProcess2"/>
    <dgm:cxn modelId="{2EF4F04D-3C74-4EB3-AD57-6E55A06F842E}" type="presParOf" srcId="{AA3307AB-48DA-4D1D-9232-E64BC2243F93}" destId="{C01D77DB-1CC6-4FEE-A85C-FD7D4A273BC4}" srcOrd="2" destOrd="0" presId="urn:microsoft.com/office/officeart/2005/8/layout/lProcess2"/>
    <dgm:cxn modelId="{EA433097-C6C3-4192-97CD-6C38BF97725D}" type="presParOf" srcId="{C01D77DB-1CC6-4FEE-A85C-FD7D4A273BC4}" destId="{09BE64D6-BD29-402B-B4D1-03E8D156D8A2}" srcOrd="0" destOrd="0" presId="urn:microsoft.com/office/officeart/2005/8/layout/lProcess2"/>
    <dgm:cxn modelId="{4370C199-7644-4403-A41F-2D16C2D7B2AC}" type="presParOf" srcId="{65291D9A-DCAC-4B53-9388-7AD8F7738751}" destId="{39CC4D7B-C957-4D39-8287-8C1BA91AC896}" srcOrd="5" destOrd="0" presId="urn:microsoft.com/office/officeart/2005/8/layout/lProcess2"/>
    <dgm:cxn modelId="{429ACB16-27B5-4CD3-9492-E3667ACA226C}" type="presParOf" srcId="{65291D9A-DCAC-4B53-9388-7AD8F7738751}" destId="{EEBC9A3C-FB5D-4025-8744-13F6DB4E2A80}" srcOrd="6" destOrd="0" presId="urn:microsoft.com/office/officeart/2005/8/layout/lProcess2"/>
    <dgm:cxn modelId="{2FB7D14B-0BBC-4F68-B299-30A944101A2D}" type="presParOf" srcId="{EEBC9A3C-FB5D-4025-8744-13F6DB4E2A80}" destId="{F1358AF7-433B-4B9E-A8BD-5C3CA0BDE420}" srcOrd="0" destOrd="0" presId="urn:microsoft.com/office/officeart/2005/8/layout/lProcess2"/>
    <dgm:cxn modelId="{BF928E8E-C195-4C4E-ACA0-7607B13B3590}" type="presParOf" srcId="{EEBC9A3C-FB5D-4025-8744-13F6DB4E2A80}" destId="{2E1A3094-B7FA-4990-BBEB-6B9A737155C4}" srcOrd="1" destOrd="0" presId="urn:microsoft.com/office/officeart/2005/8/layout/lProcess2"/>
    <dgm:cxn modelId="{AB3E448C-CE8D-4452-8395-66ED8A24190E}" type="presParOf" srcId="{EEBC9A3C-FB5D-4025-8744-13F6DB4E2A80}" destId="{C6C3CFA9-C3BE-46B0-9D75-75D7D386F789}" srcOrd="2" destOrd="0" presId="urn:microsoft.com/office/officeart/2005/8/layout/lProcess2"/>
    <dgm:cxn modelId="{81DBDE33-90BF-4BB8-97F6-7432EBD6FC6D}" type="presParOf" srcId="{C6C3CFA9-C3BE-46B0-9D75-75D7D386F789}" destId="{B6E6292E-5F04-4764-9BD4-73A2DBEBE4E0}" srcOrd="0" destOrd="0" presId="urn:microsoft.com/office/officeart/2005/8/layout/lProcess2"/>
    <dgm:cxn modelId="{032A5E98-45AC-4958-9959-CDBC3399C58C}" type="presParOf" srcId="{65291D9A-DCAC-4B53-9388-7AD8F7738751}" destId="{686E32F1-9BD4-404C-9BCB-8C04F5E5FB80}" srcOrd="7" destOrd="0" presId="urn:microsoft.com/office/officeart/2005/8/layout/lProcess2"/>
    <dgm:cxn modelId="{712D983D-F14D-45E2-BBEF-3CA19DF4046A}" type="presParOf" srcId="{65291D9A-DCAC-4B53-9388-7AD8F7738751}" destId="{50F3B027-7619-42F5-BF32-F94F217213FB}" srcOrd="8" destOrd="0" presId="urn:microsoft.com/office/officeart/2005/8/layout/lProcess2"/>
    <dgm:cxn modelId="{B1B4A692-1383-402B-88C3-4F601862E779}" type="presParOf" srcId="{50F3B027-7619-42F5-BF32-F94F217213FB}" destId="{2F47C928-65D2-4BAB-8FCD-8E85DCA21578}" srcOrd="0" destOrd="0" presId="urn:microsoft.com/office/officeart/2005/8/layout/lProcess2"/>
    <dgm:cxn modelId="{6870FB00-927C-4CF5-A6DD-3CCE49392DE6}" type="presParOf" srcId="{50F3B027-7619-42F5-BF32-F94F217213FB}" destId="{592354BF-E8BE-4F9F-AA68-EA6B7DF61F07}" srcOrd="1" destOrd="0" presId="urn:microsoft.com/office/officeart/2005/8/layout/lProcess2"/>
    <dgm:cxn modelId="{E93AD71B-18A3-4427-994C-8B20DBD42D33}" type="presParOf" srcId="{50F3B027-7619-42F5-BF32-F94F217213FB}" destId="{6DBB3FC5-2083-45B6-8D6A-A7FA1E36EAA1}" srcOrd="2" destOrd="0" presId="urn:microsoft.com/office/officeart/2005/8/layout/lProcess2"/>
    <dgm:cxn modelId="{DD940EE1-D50C-4293-9F22-C24846CBD916}" type="presParOf" srcId="{6DBB3FC5-2083-45B6-8D6A-A7FA1E36EAA1}" destId="{7595C095-E146-4F59-AD41-00B3C3F566D3}" srcOrd="0" destOrd="0" presId="urn:microsoft.com/office/officeart/2005/8/layout/lProcess2"/>
    <dgm:cxn modelId="{22F0D508-BE4B-4BCF-ACCE-87BF670EDCE7}" type="presParOf" srcId="{65291D9A-DCAC-4B53-9388-7AD8F7738751}" destId="{DEB754FE-BC52-41EE-9394-D9293752FD91}" srcOrd="9" destOrd="0" presId="urn:microsoft.com/office/officeart/2005/8/layout/lProcess2"/>
    <dgm:cxn modelId="{8F383994-23F7-47FC-B872-85AC3DCC35B2}" type="presParOf" srcId="{65291D9A-DCAC-4B53-9388-7AD8F7738751}" destId="{F1A2E6B7-EF15-4AB0-A6C6-CE969019374C}" srcOrd="10" destOrd="0" presId="urn:microsoft.com/office/officeart/2005/8/layout/lProcess2"/>
    <dgm:cxn modelId="{D472EBEB-668B-4666-ADDF-B60792C0A4C7}" type="presParOf" srcId="{F1A2E6B7-EF15-4AB0-A6C6-CE969019374C}" destId="{D10F7793-D9D1-4A1C-BFFB-ED86E71F08A6}" srcOrd="0" destOrd="0" presId="urn:microsoft.com/office/officeart/2005/8/layout/lProcess2"/>
    <dgm:cxn modelId="{93960565-F1DA-46F0-B114-4BC8834234E3}" type="presParOf" srcId="{F1A2E6B7-EF15-4AB0-A6C6-CE969019374C}" destId="{6B850ECC-019C-4CF1-AC45-AF5DA009202E}" srcOrd="1" destOrd="0" presId="urn:microsoft.com/office/officeart/2005/8/layout/lProcess2"/>
    <dgm:cxn modelId="{6953F356-661E-4602-9BF4-A2DD0253997F}" type="presParOf" srcId="{F1A2E6B7-EF15-4AB0-A6C6-CE969019374C}" destId="{0FE67DC2-3977-42D1-95B7-92402687332F}" srcOrd="2" destOrd="0" presId="urn:microsoft.com/office/officeart/2005/8/layout/lProcess2"/>
    <dgm:cxn modelId="{1E80B887-D497-4933-8CE9-3530B2279F23}" type="presParOf" srcId="{0FE67DC2-3977-42D1-95B7-92402687332F}" destId="{45846BCB-432F-4056-B43A-08BF40FD9D67}" srcOrd="0" destOrd="0" presId="urn:microsoft.com/office/officeart/2005/8/layout/lProcess2"/>
    <dgm:cxn modelId="{F397FA99-C643-42C8-94A2-D67B9E21B7BD}" type="presParOf" srcId="{65291D9A-DCAC-4B53-9388-7AD8F7738751}" destId="{03CDA2A7-B383-4F14-8202-86AADAF2ED58}" srcOrd="11" destOrd="0" presId="urn:microsoft.com/office/officeart/2005/8/layout/lProcess2"/>
    <dgm:cxn modelId="{38EE8EE0-D3A1-4E0B-9485-31D5C6970508}" type="presParOf" srcId="{65291D9A-DCAC-4B53-9388-7AD8F7738751}" destId="{A01E5AF6-44CD-4C73-A72E-E84FACE98886}" srcOrd="12" destOrd="0" presId="urn:microsoft.com/office/officeart/2005/8/layout/lProcess2"/>
    <dgm:cxn modelId="{0EA14430-0B55-4E12-A32D-DDD1F189AE44}" type="presParOf" srcId="{A01E5AF6-44CD-4C73-A72E-E84FACE98886}" destId="{AB9C1A6C-4430-4919-9B7B-2B798D414FC8}" srcOrd="0" destOrd="0" presId="urn:microsoft.com/office/officeart/2005/8/layout/lProcess2"/>
    <dgm:cxn modelId="{11F0BDEC-C4D4-4EEC-86DB-9FEA76E0B15F}" type="presParOf" srcId="{A01E5AF6-44CD-4C73-A72E-E84FACE98886}" destId="{775691C6-6FAE-473B-B1B6-314C4C41B736}" srcOrd="1" destOrd="0" presId="urn:microsoft.com/office/officeart/2005/8/layout/lProcess2"/>
    <dgm:cxn modelId="{1764EBA3-A552-4E39-93A6-D1DFDAEB872C}" type="presParOf" srcId="{A01E5AF6-44CD-4C73-A72E-E84FACE98886}" destId="{9DC1DF4D-2631-4811-AEFE-9C2041BFE901}" srcOrd="2" destOrd="0" presId="urn:microsoft.com/office/officeart/2005/8/layout/lProcess2"/>
    <dgm:cxn modelId="{A2CE039E-D9D7-432A-A3BD-90B66882ECBA}" type="presParOf" srcId="{9DC1DF4D-2631-4811-AEFE-9C2041BFE901}" destId="{324CF186-8685-4E9F-9C86-1FB3D8B28A2E}"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9D3E60-EE88-47A2-AA9F-646BF5A16C21}" type="doc">
      <dgm:prSet loTypeId="urn:diagrams.loki3.com/VaryingWidthList+Icon" loCatId="list" qsTypeId="urn:microsoft.com/office/officeart/2005/8/quickstyle/simple1" qsCatId="simple" csTypeId="urn:microsoft.com/office/officeart/2005/8/colors/accent1_2" csCatId="accent1" phldr="1"/>
      <dgm:spPr/>
    </dgm:pt>
    <dgm:pt modelId="{F1F7746A-8029-4DE3-BBED-0F65A0964BBD}">
      <dgm:prSet phldrT="[文本]" custT="1"/>
      <dgm:spPr>
        <a:solidFill>
          <a:srgbClr val="04AEDA"/>
        </a:solidFill>
      </dgm:spPr>
      <dgm:t>
        <a:bodyPr/>
        <a:lstStyle/>
        <a:p>
          <a:r>
            <a:rPr lang="zh-CN" altLang="en-US" sz="1200" dirty="0" smtClean="0"/>
            <a:t>管理过程</a:t>
          </a:r>
          <a:endParaRPr lang="zh-CN" altLang="en-US" sz="1200" dirty="0"/>
        </a:p>
      </dgm:t>
    </dgm:pt>
    <dgm:pt modelId="{C6C8F4EF-1FFA-455C-9A85-FAF7DB433199}" type="parTrans" cxnId="{54EE7B6B-278C-4B22-A63D-F6CE36E57759}">
      <dgm:prSet/>
      <dgm:spPr/>
      <dgm:t>
        <a:bodyPr/>
        <a:lstStyle/>
        <a:p>
          <a:endParaRPr lang="zh-CN" altLang="en-US"/>
        </a:p>
      </dgm:t>
    </dgm:pt>
    <dgm:pt modelId="{14C8C94A-E518-4494-B2E9-A6BA1F427ED0}" type="sibTrans" cxnId="{54EE7B6B-278C-4B22-A63D-F6CE36E57759}">
      <dgm:prSet/>
      <dgm:spPr/>
      <dgm:t>
        <a:bodyPr/>
        <a:lstStyle/>
        <a:p>
          <a:endParaRPr lang="zh-CN" altLang="en-US"/>
        </a:p>
      </dgm:t>
    </dgm:pt>
    <dgm:pt modelId="{157E2CCD-D93F-48CD-BA76-38A37A1C9D05}">
      <dgm:prSet phldrT="[文本]" custT="1"/>
      <dgm:spPr>
        <a:solidFill>
          <a:srgbClr val="04AEDA"/>
        </a:solidFill>
      </dgm:spPr>
      <dgm:t>
        <a:bodyPr/>
        <a:lstStyle/>
        <a:p>
          <a:r>
            <a:rPr lang="zh-CN" altLang="en-US" sz="1200" dirty="0" smtClean="0"/>
            <a:t>工程过程</a:t>
          </a:r>
          <a:endParaRPr lang="zh-CN" altLang="en-US" sz="1200" dirty="0"/>
        </a:p>
      </dgm:t>
    </dgm:pt>
    <dgm:pt modelId="{2AC3446A-9068-4FE4-9030-499E77F5880A}" type="parTrans" cxnId="{B7B15AA0-4371-4DC9-9C01-5C7525A810F7}">
      <dgm:prSet/>
      <dgm:spPr/>
      <dgm:t>
        <a:bodyPr/>
        <a:lstStyle/>
        <a:p>
          <a:endParaRPr lang="zh-CN" altLang="en-US"/>
        </a:p>
      </dgm:t>
    </dgm:pt>
    <dgm:pt modelId="{536FD70C-7121-44E4-8F30-50EC04CBDF40}" type="sibTrans" cxnId="{B7B15AA0-4371-4DC9-9C01-5C7525A810F7}">
      <dgm:prSet/>
      <dgm:spPr/>
      <dgm:t>
        <a:bodyPr/>
        <a:lstStyle/>
        <a:p>
          <a:endParaRPr lang="zh-CN" altLang="en-US"/>
        </a:p>
      </dgm:t>
    </dgm:pt>
    <dgm:pt modelId="{ACE15782-FF4F-4B77-AE72-0F446850ABDA}">
      <dgm:prSet phldrT="[文本]" custT="1"/>
      <dgm:spPr>
        <a:solidFill>
          <a:srgbClr val="04AEDA"/>
        </a:solidFill>
      </dgm:spPr>
      <dgm:t>
        <a:bodyPr/>
        <a:lstStyle/>
        <a:p>
          <a:r>
            <a:rPr lang="zh-CN" altLang="en-US" sz="1200" dirty="0" smtClean="0"/>
            <a:t>支撑过程</a:t>
          </a:r>
          <a:endParaRPr lang="zh-CN" altLang="en-US" sz="1200" dirty="0"/>
        </a:p>
      </dgm:t>
    </dgm:pt>
    <dgm:pt modelId="{13748594-AF76-4C5A-95EF-058381AEBB39}" type="parTrans" cxnId="{3867F163-CE36-480D-80CA-5DD9AAE14F29}">
      <dgm:prSet/>
      <dgm:spPr/>
      <dgm:t>
        <a:bodyPr/>
        <a:lstStyle/>
        <a:p>
          <a:endParaRPr lang="zh-CN" altLang="en-US"/>
        </a:p>
      </dgm:t>
    </dgm:pt>
    <dgm:pt modelId="{5BE69E11-AAD0-4173-A7BD-9FD890A2ED13}" type="sibTrans" cxnId="{3867F163-CE36-480D-80CA-5DD9AAE14F29}">
      <dgm:prSet/>
      <dgm:spPr/>
      <dgm:t>
        <a:bodyPr/>
        <a:lstStyle/>
        <a:p>
          <a:endParaRPr lang="zh-CN" altLang="en-US"/>
        </a:p>
      </dgm:t>
    </dgm:pt>
    <dgm:pt modelId="{5FCCF221-B183-4563-BF26-80B41E285D3C}">
      <dgm:prSet phldrT="[文本]" custT="1"/>
      <dgm:spPr>
        <a:solidFill>
          <a:srgbClr val="04AEDA"/>
        </a:solidFill>
      </dgm:spPr>
      <dgm:t>
        <a:bodyPr/>
        <a:lstStyle/>
        <a:p>
          <a:r>
            <a:rPr lang="zh-CN" altLang="en-US" sz="1200" dirty="0" smtClean="0"/>
            <a:t>主要交付</a:t>
          </a:r>
          <a:endParaRPr lang="zh-CN" altLang="en-US" sz="1200" dirty="0"/>
        </a:p>
      </dgm:t>
    </dgm:pt>
    <dgm:pt modelId="{FE28E010-6D34-422E-92D9-262B04D92BB9}" type="parTrans" cxnId="{76048505-7EB2-49AE-B7E4-F196CBC70752}">
      <dgm:prSet/>
      <dgm:spPr/>
      <dgm:t>
        <a:bodyPr/>
        <a:lstStyle/>
        <a:p>
          <a:endParaRPr lang="zh-CN" altLang="en-US"/>
        </a:p>
      </dgm:t>
    </dgm:pt>
    <dgm:pt modelId="{3F5EF53F-572A-42B7-AA34-A21D44D730AE}" type="sibTrans" cxnId="{76048505-7EB2-49AE-B7E4-F196CBC70752}">
      <dgm:prSet/>
      <dgm:spPr/>
      <dgm:t>
        <a:bodyPr/>
        <a:lstStyle/>
        <a:p>
          <a:endParaRPr lang="zh-CN" altLang="en-US"/>
        </a:p>
      </dgm:t>
    </dgm:pt>
    <dgm:pt modelId="{EEF2AA0C-79DD-42F1-9DD8-03B847C29FF4}" type="pres">
      <dgm:prSet presAssocID="{D49D3E60-EE88-47A2-AA9F-646BF5A16C21}" presName="Name0" presStyleCnt="0">
        <dgm:presLayoutVars>
          <dgm:resizeHandles/>
        </dgm:presLayoutVars>
      </dgm:prSet>
      <dgm:spPr/>
    </dgm:pt>
    <dgm:pt modelId="{6BCF2015-BDE4-4320-9E9C-1CFDB7472469}" type="pres">
      <dgm:prSet presAssocID="{F1F7746A-8029-4DE3-BBED-0F65A0964BBD}" presName="text" presStyleLbl="node1" presStyleIdx="0" presStyleCnt="4" custScaleY="22203" custLinFactY="5059" custLinFactNeighborY="100000">
        <dgm:presLayoutVars>
          <dgm:bulletEnabled val="1"/>
        </dgm:presLayoutVars>
      </dgm:prSet>
      <dgm:spPr/>
      <dgm:t>
        <a:bodyPr/>
        <a:lstStyle/>
        <a:p>
          <a:endParaRPr lang="zh-CN" altLang="en-US"/>
        </a:p>
      </dgm:t>
    </dgm:pt>
    <dgm:pt modelId="{C5487B88-02A0-4F1A-9F83-C67E6BB69F50}" type="pres">
      <dgm:prSet presAssocID="{14C8C94A-E518-4494-B2E9-A6BA1F427ED0}" presName="space" presStyleCnt="0"/>
      <dgm:spPr/>
    </dgm:pt>
    <dgm:pt modelId="{499908CF-E51B-4C8F-B253-D1E72B4A55B2}" type="pres">
      <dgm:prSet presAssocID="{157E2CCD-D93F-48CD-BA76-38A37A1C9D05}" presName="text" presStyleLbl="node1" presStyleIdx="1" presStyleCnt="4" custScaleY="98948" custLinFactY="2205" custLinFactNeighborY="100000">
        <dgm:presLayoutVars>
          <dgm:bulletEnabled val="1"/>
        </dgm:presLayoutVars>
      </dgm:prSet>
      <dgm:spPr/>
      <dgm:t>
        <a:bodyPr/>
        <a:lstStyle/>
        <a:p>
          <a:endParaRPr lang="zh-CN" altLang="en-US"/>
        </a:p>
      </dgm:t>
    </dgm:pt>
    <dgm:pt modelId="{50BB66FB-E9BC-4271-8550-3FEEA4ACBFFA}" type="pres">
      <dgm:prSet presAssocID="{536FD70C-7121-44E4-8F30-50EC04CBDF40}" presName="space" presStyleCnt="0"/>
      <dgm:spPr/>
    </dgm:pt>
    <dgm:pt modelId="{604E3288-D54C-4601-BC84-1636391D85A1}" type="pres">
      <dgm:prSet presAssocID="{ACE15782-FF4F-4B77-AE72-0F446850ABDA}" presName="text" presStyleLbl="node1" presStyleIdx="2" presStyleCnt="4" custScaleY="13540" custLinFactNeighborY="75834">
        <dgm:presLayoutVars>
          <dgm:bulletEnabled val="1"/>
        </dgm:presLayoutVars>
      </dgm:prSet>
      <dgm:spPr/>
      <dgm:t>
        <a:bodyPr/>
        <a:lstStyle/>
        <a:p>
          <a:endParaRPr lang="zh-CN" altLang="en-US"/>
        </a:p>
      </dgm:t>
    </dgm:pt>
    <dgm:pt modelId="{1976AF3D-E2AB-4D89-98FC-E714DD7BC03D}" type="pres">
      <dgm:prSet presAssocID="{5BE69E11-AAD0-4173-A7BD-9FD890A2ED13}" presName="space" presStyleCnt="0"/>
      <dgm:spPr/>
    </dgm:pt>
    <dgm:pt modelId="{9E33A5CE-3091-4E52-9416-8291D546D428}" type="pres">
      <dgm:prSet presAssocID="{5FCCF221-B183-4563-BF26-80B41E285D3C}" presName="text" presStyleLbl="node1" presStyleIdx="3" presStyleCnt="4" custScaleY="28871" custLinFactNeighborY="12551">
        <dgm:presLayoutVars>
          <dgm:bulletEnabled val="1"/>
        </dgm:presLayoutVars>
      </dgm:prSet>
      <dgm:spPr/>
      <dgm:t>
        <a:bodyPr/>
        <a:lstStyle/>
        <a:p>
          <a:endParaRPr lang="zh-CN" altLang="en-US"/>
        </a:p>
      </dgm:t>
    </dgm:pt>
  </dgm:ptLst>
  <dgm:cxnLst>
    <dgm:cxn modelId="{76048505-7EB2-49AE-B7E4-F196CBC70752}" srcId="{D49D3E60-EE88-47A2-AA9F-646BF5A16C21}" destId="{5FCCF221-B183-4563-BF26-80B41E285D3C}" srcOrd="3" destOrd="0" parTransId="{FE28E010-6D34-422E-92D9-262B04D92BB9}" sibTransId="{3F5EF53F-572A-42B7-AA34-A21D44D730AE}"/>
    <dgm:cxn modelId="{3064E81B-8145-4700-B296-BC38E629AE44}" type="presOf" srcId="{5FCCF221-B183-4563-BF26-80B41E285D3C}" destId="{9E33A5CE-3091-4E52-9416-8291D546D428}" srcOrd="0" destOrd="0" presId="urn:diagrams.loki3.com/VaryingWidthList+Icon"/>
    <dgm:cxn modelId="{3867F163-CE36-480D-80CA-5DD9AAE14F29}" srcId="{D49D3E60-EE88-47A2-AA9F-646BF5A16C21}" destId="{ACE15782-FF4F-4B77-AE72-0F446850ABDA}" srcOrd="2" destOrd="0" parTransId="{13748594-AF76-4C5A-95EF-058381AEBB39}" sibTransId="{5BE69E11-AAD0-4173-A7BD-9FD890A2ED13}"/>
    <dgm:cxn modelId="{E416668D-A9B8-4C54-AC4F-4E956405750D}" type="presOf" srcId="{157E2CCD-D93F-48CD-BA76-38A37A1C9D05}" destId="{499908CF-E51B-4C8F-B253-D1E72B4A55B2}" srcOrd="0" destOrd="0" presId="urn:diagrams.loki3.com/VaryingWidthList+Icon"/>
    <dgm:cxn modelId="{E334513D-B3FD-4A74-8E90-E0B56C9DF72E}" type="presOf" srcId="{F1F7746A-8029-4DE3-BBED-0F65A0964BBD}" destId="{6BCF2015-BDE4-4320-9E9C-1CFDB7472469}" srcOrd="0" destOrd="0" presId="urn:diagrams.loki3.com/VaryingWidthList+Icon"/>
    <dgm:cxn modelId="{54EE7B6B-278C-4B22-A63D-F6CE36E57759}" srcId="{D49D3E60-EE88-47A2-AA9F-646BF5A16C21}" destId="{F1F7746A-8029-4DE3-BBED-0F65A0964BBD}" srcOrd="0" destOrd="0" parTransId="{C6C8F4EF-1FFA-455C-9A85-FAF7DB433199}" sibTransId="{14C8C94A-E518-4494-B2E9-A6BA1F427ED0}"/>
    <dgm:cxn modelId="{1E7D22EB-236B-4AF4-B3DA-B8D83C35A021}" type="presOf" srcId="{D49D3E60-EE88-47A2-AA9F-646BF5A16C21}" destId="{EEF2AA0C-79DD-42F1-9DD8-03B847C29FF4}" srcOrd="0" destOrd="0" presId="urn:diagrams.loki3.com/VaryingWidthList+Icon"/>
    <dgm:cxn modelId="{B7B15AA0-4371-4DC9-9C01-5C7525A810F7}" srcId="{D49D3E60-EE88-47A2-AA9F-646BF5A16C21}" destId="{157E2CCD-D93F-48CD-BA76-38A37A1C9D05}" srcOrd="1" destOrd="0" parTransId="{2AC3446A-9068-4FE4-9030-499E77F5880A}" sibTransId="{536FD70C-7121-44E4-8F30-50EC04CBDF40}"/>
    <dgm:cxn modelId="{ACFB30CE-011E-4420-B485-221C909EBF9D}" type="presOf" srcId="{ACE15782-FF4F-4B77-AE72-0F446850ABDA}" destId="{604E3288-D54C-4601-BC84-1636391D85A1}" srcOrd="0" destOrd="0" presId="urn:diagrams.loki3.com/VaryingWidthList+Icon"/>
    <dgm:cxn modelId="{9B51ECCE-3167-4B15-B587-C7F59B9FDFD5}" type="presParOf" srcId="{EEF2AA0C-79DD-42F1-9DD8-03B847C29FF4}" destId="{6BCF2015-BDE4-4320-9E9C-1CFDB7472469}" srcOrd="0" destOrd="0" presId="urn:diagrams.loki3.com/VaryingWidthList+Icon"/>
    <dgm:cxn modelId="{5D7905D0-96CB-4622-B74C-D90AB5EF13F6}" type="presParOf" srcId="{EEF2AA0C-79DD-42F1-9DD8-03B847C29FF4}" destId="{C5487B88-02A0-4F1A-9F83-C67E6BB69F50}" srcOrd="1" destOrd="0" presId="urn:diagrams.loki3.com/VaryingWidthList+Icon"/>
    <dgm:cxn modelId="{96DAB2C0-AD2D-4553-A3E5-FFC70D7B822F}" type="presParOf" srcId="{EEF2AA0C-79DD-42F1-9DD8-03B847C29FF4}" destId="{499908CF-E51B-4C8F-B253-D1E72B4A55B2}" srcOrd="2" destOrd="0" presId="urn:diagrams.loki3.com/VaryingWidthList+Icon"/>
    <dgm:cxn modelId="{224A3BE5-8185-45E4-9DBF-91A668150320}" type="presParOf" srcId="{EEF2AA0C-79DD-42F1-9DD8-03B847C29FF4}" destId="{50BB66FB-E9BC-4271-8550-3FEEA4ACBFFA}" srcOrd="3" destOrd="0" presId="urn:diagrams.loki3.com/VaryingWidthList+Icon"/>
    <dgm:cxn modelId="{6F92283E-14C8-41C6-8DB2-73D560FE1D6A}" type="presParOf" srcId="{EEF2AA0C-79DD-42F1-9DD8-03B847C29FF4}" destId="{604E3288-D54C-4601-BC84-1636391D85A1}" srcOrd="4" destOrd="0" presId="urn:diagrams.loki3.com/VaryingWidthList+Icon"/>
    <dgm:cxn modelId="{D94D1662-DE82-4C2A-B089-D5F5BEFDCA8C}" type="presParOf" srcId="{EEF2AA0C-79DD-42F1-9DD8-03B847C29FF4}" destId="{1976AF3D-E2AB-4D89-98FC-E714DD7BC03D}" srcOrd="5" destOrd="0" presId="urn:diagrams.loki3.com/VaryingWidthList+Icon"/>
    <dgm:cxn modelId="{3C94C25C-8D53-4735-ACE3-53D0D463BB60}" type="presParOf" srcId="{EEF2AA0C-79DD-42F1-9DD8-03B847C29FF4}" destId="{9E33A5CE-3091-4E52-9416-8291D546D428}" srcOrd="6" destOrd="0" presId="urn:diagrams.loki3.com/VaryingWidthList+Icon"/>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C4912C-4E56-4B85-A19C-F2387AA3F979}"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zh-CN" altLang="en-US"/>
        </a:p>
      </dgm:t>
    </dgm:pt>
    <dgm:pt modelId="{9D59227D-B45D-4231-AF2C-BD5D01A2D6EA}">
      <dgm:prSet phldrT="[文本]" custT="1"/>
      <dgm:spPr/>
      <dgm:t>
        <a:bodyPr/>
        <a:lstStyle/>
        <a:p>
          <a:endParaRPr lang="zh-CN" altLang="en-US" sz="1400" dirty="0"/>
        </a:p>
      </dgm:t>
    </dgm:pt>
    <dgm:pt modelId="{B2A67843-C43A-466A-9138-480D6DA596AE}" type="parTrans" cxnId="{F202330A-B70E-40BC-86F3-98EF9B9A5374}">
      <dgm:prSet/>
      <dgm:spPr/>
      <dgm:t>
        <a:bodyPr/>
        <a:lstStyle/>
        <a:p>
          <a:endParaRPr lang="zh-CN" altLang="en-US"/>
        </a:p>
      </dgm:t>
    </dgm:pt>
    <dgm:pt modelId="{AA2DAD7C-D4A4-4D47-8EE9-798395080503}" type="sibTrans" cxnId="{F202330A-B70E-40BC-86F3-98EF9B9A5374}">
      <dgm:prSet/>
      <dgm:spPr/>
      <dgm:t>
        <a:bodyPr/>
        <a:lstStyle/>
        <a:p>
          <a:endParaRPr lang="zh-CN" altLang="en-US"/>
        </a:p>
      </dgm:t>
    </dgm:pt>
    <dgm:pt modelId="{B62F5601-6B79-4AD5-80A3-A613807BEC42}">
      <dgm:prSet phldrT="[文本]" custT="1"/>
      <dgm:spPr/>
      <dgm:t>
        <a:bodyPr/>
        <a:lstStyle/>
        <a:p>
          <a:endParaRPr lang="zh-CN" altLang="en-US" sz="1400" dirty="0"/>
        </a:p>
      </dgm:t>
    </dgm:pt>
    <dgm:pt modelId="{234C5798-A4EB-4486-8561-CFBD6479DAAC}" type="parTrans" cxnId="{4007FE16-3184-4639-8757-D130FC7EBDF1}">
      <dgm:prSet/>
      <dgm:spPr/>
      <dgm:t>
        <a:bodyPr/>
        <a:lstStyle/>
        <a:p>
          <a:endParaRPr lang="zh-CN" altLang="en-US"/>
        </a:p>
      </dgm:t>
    </dgm:pt>
    <dgm:pt modelId="{22E4192C-05EE-44D6-99ED-B6A2656F40F7}" type="sibTrans" cxnId="{4007FE16-3184-4639-8757-D130FC7EBDF1}">
      <dgm:prSet/>
      <dgm:spPr/>
      <dgm:t>
        <a:bodyPr/>
        <a:lstStyle/>
        <a:p>
          <a:endParaRPr lang="zh-CN" altLang="en-US"/>
        </a:p>
      </dgm:t>
    </dgm:pt>
    <dgm:pt modelId="{A4CC1FB1-3DE8-4D25-B441-58049AECC675}">
      <dgm:prSet phldrT="[文本]" custT="1"/>
      <dgm:spPr/>
      <dgm:t>
        <a:bodyPr/>
        <a:lstStyle/>
        <a:p>
          <a:endParaRPr lang="zh-CN" altLang="en-US" sz="1400" dirty="0"/>
        </a:p>
      </dgm:t>
    </dgm:pt>
    <dgm:pt modelId="{62D220DB-E17F-4FA7-B27F-B67B0CAD2113}" type="parTrans" cxnId="{B8D98B02-01CA-4138-8E72-F01CDF3879C4}">
      <dgm:prSet/>
      <dgm:spPr/>
      <dgm:t>
        <a:bodyPr/>
        <a:lstStyle/>
        <a:p>
          <a:endParaRPr lang="zh-CN" altLang="en-US"/>
        </a:p>
      </dgm:t>
    </dgm:pt>
    <dgm:pt modelId="{012938D8-B34C-4BE3-8B8A-8DB9CDAA20ED}" type="sibTrans" cxnId="{B8D98B02-01CA-4138-8E72-F01CDF3879C4}">
      <dgm:prSet/>
      <dgm:spPr/>
      <dgm:t>
        <a:bodyPr/>
        <a:lstStyle/>
        <a:p>
          <a:endParaRPr lang="zh-CN" altLang="en-US"/>
        </a:p>
      </dgm:t>
    </dgm:pt>
    <dgm:pt modelId="{6E8223F5-3F8D-4BB2-AF6B-C9D123A6E92E}">
      <dgm:prSet phldrT="[文本]" custT="1"/>
      <dgm:spPr/>
      <dgm:t>
        <a:bodyPr/>
        <a:lstStyle/>
        <a:p>
          <a:endParaRPr lang="zh-CN" altLang="en-US" sz="1400" dirty="0"/>
        </a:p>
      </dgm:t>
    </dgm:pt>
    <dgm:pt modelId="{1DC0FD63-D721-41CE-8BF0-ECCA4906BFE6}" type="parTrans" cxnId="{E866215B-ACAC-4672-9F9D-6D6D4315E970}">
      <dgm:prSet/>
      <dgm:spPr/>
      <dgm:t>
        <a:bodyPr/>
        <a:lstStyle/>
        <a:p>
          <a:endParaRPr lang="zh-CN" altLang="en-US"/>
        </a:p>
      </dgm:t>
    </dgm:pt>
    <dgm:pt modelId="{834FBC81-D2A4-44EA-9C41-A2A831803995}" type="sibTrans" cxnId="{E866215B-ACAC-4672-9F9D-6D6D4315E970}">
      <dgm:prSet/>
      <dgm:spPr/>
      <dgm:t>
        <a:bodyPr/>
        <a:lstStyle/>
        <a:p>
          <a:endParaRPr lang="zh-CN" altLang="en-US"/>
        </a:p>
      </dgm:t>
    </dgm:pt>
    <dgm:pt modelId="{0F6AEBF3-F07B-495C-A91B-35541E63DA24}">
      <dgm:prSet phldrT="[文本]" custT="1"/>
      <dgm:spPr>
        <a:solidFill>
          <a:schemeClr val="tx1">
            <a:lumMod val="65000"/>
            <a:lumOff val="35000"/>
          </a:schemeClr>
        </a:solidFill>
      </dgm:spPr>
      <dgm:t>
        <a:bodyPr/>
        <a:lstStyle/>
        <a:p>
          <a:endParaRPr lang="zh-CN" altLang="en-US" sz="1400" dirty="0"/>
        </a:p>
      </dgm:t>
    </dgm:pt>
    <dgm:pt modelId="{6B23B6CB-645F-4283-A3E0-C730151F416D}" type="parTrans" cxnId="{8C97FFBC-4B15-4716-95B3-A98480832D5E}">
      <dgm:prSet/>
      <dgm:spPr/>
      <dgm:t>
        <a:bodyPr/>
        <a:lstStyle/>
        <a:p>
          <a:endParaRPr lang="zh-CN" altLang="en-US"/>
        </a:p>
      </dgm:t>
    </dgm:pt>
    <dgm:pt modelId="{B5A8D099-1809-4EA0-9528-E984E0C2A02E}" type="sibTrans" cxnId="{8C97FFBC-4B15-4716-95B3-A98480832D5E}">
      <dgm:prSet/>
      <dgm:spPr/>
      <dgm:t>
        <a:bodyPr/>
        <a:lstStyle/>
        <a:p>
          <a:endParaRPr lang="zh-CN" altLang="en-US"/>
        </a:p>
      </dgm:t>
    </dgm:pt>
    <dgm:pt modelId="{8B132DAF-2338-4B08-B483-1BCC65E87CBB}">
      <dgm:prSet phldrT="[文本]" custT="1"/>
      <dgm:spPr>
        <a:solidFill>
          <a:schemeClr val="tx1">
            <a:lumMod val="65000"/>
            <a:lumOff val="35000"/>
          </a:schemeClr>
        </a:solidFill>
      </dgm:spPr>
      <dgm:t>
        <a:bodyPr/>
        <a:lstStyle/>
        <a:p>
          <a:endParaRPr lang="zh-CN" altLang="en-US" sz="1400" dirty="0"/>
        </a:p>
      </dgm:t>
    </dgm:pt>
    <dgm:pt modelId="{C346FBD3-7A8E-49C4-838F-517E4FC33759}" type="sibTrans" cxnId="{15D7B4F7-3A4B-491C-81F1-96D7DAF2A9B2}">
      <dgm:prSet/>
      <dgm:spPr/>
      <dgm:t>
        <a:bodyPr/>
        <a:lstStyle/>
        <a:p>
          <a:endParaRPr lang="zh-CN" altLang="en-US"/>
        </a:p>
      </dgm:t>
    </dgm:pt>
    <dgm:pt modelId="{B5B96CFE-A139-47F8-9C10-158C5CF7ED9A}" type="parTrans" cxnId="{15D7B4F7-3A4B-491C-81F1-96D7DAF2A9B2}">
      <dgm:prSet/>
      <dgm:spPr/>
      <dgm:t>
        <a:bodyPr/>
        <a:lstStyle/>
        <a:p>
          <a:endParaRPr lang="zh-CN" altLang="en-US"/>
        </a:p>
      </dgm:t>
    </dgm:pt>
    <dgm:pt modelId="{E1B725D5-4AD4-48D9-956C-E0F7EC1BE208}">
      <dgm:prSet phldrT="[文本]" custT="1"/>
      <dgm:spPr/>
      <dgm:t>
        <a:bodyPr/>
        <a:lstStyle/>
        <a:p>
          <a:endParaRPr lang="zh-CN" altLang="en-US" sz="1400" dirty="0"/>
        </a:p>
      </dgm:t>
    </dgm:pt>
    <dgm:pt modelId="{97FCCCF2-7AA5-4628-9638-E721841F1450}" type="sibTrans" cxnId="{F2299C83-DAE1-4F5E-A928-3C5E44243380}">
      <dgm:prSet/>
      <dgm:spPr/>
      <dgm:t>
        <a:bodyPr/>
        <a:lstStyle/>
        <a:p>
          <a:endParaRPr lang="zh-CN" altLang="en-US"/>
        </a:p>
      </dgm:t>
    </dgm:pt>
    <dgm:pt modelId="{9A5A0155-7BCA-4454-A51A-3402048E4EAD}" type="parTrans" cxnId="{F2299C83-DAE1-4F5E-A928-3C5E44243380}">
      <dgm:prSet/>
      <dgm:spPr/>
      <dgm:t>
        <a:bodyPr/>
        <a:lstStyle/>
        <a:p>
          <a:endParaRPr lang="zh-CN" altLang="en-US"/>
        </a:p>
      </dgm:t>
    </dgm:pt>
    <dgm:pt modelId="{65291D9A-DCAC-4B53-9388-7AD8F7738751}" type="pres">
      <dgm:prSet presAssocID="{F5C4912C-4E56-4B85-A19C-F2387AA3F979}" presName="theList" presStyleCnt="0">
        <dgm:presLayoutVars>
          <dgm:dir/>
          <dgm:animLvl val="lvl"/>
          <dgm:resizeHandles val="exact"/>
        </dgm:presLayoutVars>
      </dgm:prSet>
      <dgm:spPr/>
      <dgm:t>
        <a:bodyPr/>
        <a:lstStyle/>
        <a:p>
          <a:endParaRPr lang="zh-CN" altLang="en-US"/>
        </a:p>
      </dgm:t>
    </dgm:pt>
    <dgm:pt modelId="{CEC74F8A-769B-40B2-827F-34E19DF366B9}" type="pres">
      <dgm:prSet presAssocID="{8B132DAF-2338-4B08-B483-1BCC65E87CBB}" presName="compNode" presStyleCnt="0"/>
      <dgm:spPr/>
    </dgm:pt>
    <dgm:pt modelId="{23361E47-9700-4B23-80D5-02358A214886}" type="pres">
      <dgm:prSet presAssocID="{8B132DAF-2338-4B08-B483-1BCC65E87CBB}" presName="aNode" presStyleLbl="bgShp" presStyleIdx="0" presStyleCnt="7" custScaleX="2000000" custLinFactNeighborX="7140" custLinFactNeighborY="-1472"/>
      <dgm:spPr/>
      <dgm:t>
        <a:bodyPr/>
        <a:lstStyle/>
        <a:p>
          <a:endParaRPr lang="zh-CN" altLang="en-US"/>
        </a:p>
      </dgm:t>
    </dgm:pt>
    <dgm:pt modelId="{4A42C3C4-342F-4F62-989B-63257C9D6AB5}" type="pres">
      <dgm:prSet presAssocID="{8B132DAF-2338-4B08-B483-1BCC65E87CBB}" presName="textNode" presStyleLbl="bgShp" presStyleIdx="0" presStyleCnt="7"/>
      <dgm:spPr/>
      <dgm:t>
        <a:bodyPr/>
        <a:lstStyle/>
        <a:p>
          <a:endParaRPr lang="zh-CN" altLang="en-US"/>
        </a:p>
      </dgm:t>
    </dgm:pt>
    <dgm:pt modelId="{58841440-6492-4CB6-8536-2CB1B4F6DD6B}" type="pres">
      <dgm:prSet presAssocID="{8B132DAF-2338-4B08-B483-1BCC65E87CBB}" presName="compChildNode" presStyleCnt="0"/>
      <dgm:spPr/>
    </dgm:pt>
    <dgm:pt modelId="{37AB52D6-484E-4B73-A738-0649F42A89AF}" type="pres">
      <dgm:prSet presAssocID="{8B132DAF-2338-4B08-B483-1BCC65E87CBB}" presName="theInnerList" presStyleCnt="0"/>
      <dgm:spPr/>
    </dgm:pt>
    <dgm:pt modelId="{C58A8D41-6875-4778-856A-42C6159813B8}" type="pres">
      <dgm:prSet presAssocID="{8B132DAF-2338-4B08-B483-1BCC65E87CBB}" presName="aSpace" presStyleCnt="0"/>
      <dgm:spPr/>
    </dgm:pt>
    <dgm:pt modelId="{493A3AF5-352A-44E7-A323-260A4CACC050}" type="pres">
      <dgm:prSet presAssocID="{A4CC1FB1-3DE8-4D25-B441-58049AECC675}" presName="compNode" presStyleCnt="0"/>
      <dgm:spPr/>
    </dgm:pt>
    <dgm:pt modelId="{E3A6A794-5EB9-4FD8-A726-EA3373EEFB76}" type="pres">
      <dgm:prSet presAssocID="{A4CC1FB1-3DE8-4D25-B441-58049AECC675}" presName="aNode" presStyleLbl="bgShp" presStyleIdx="1" presStyleCnt="7" custScaleX="2000000" custLinFactNeighborX="7140" custLinFactNeighborY="-1472"/>
      <dgm:spPr/>
      <dgm:t>
        <a:bodyPr/>
        <a:lstStyle/>
        <a:p>
          <a:endParaRPr lang="zh-CN" altLang="en-US"/>
        </a:p>
      </dgm:t>
    </dgm:pt>
    <dgm:pt modelId="{15F3247A-7997-47B8-9EE6-3637E14B8565}" type="pres">
      <dgm:prSet presAssocID="{A4CC1FB1-3DE8-4D25-B441-58049AECC675}" presName="textNode" presStyleLbl="bgShp" presStyleIdx="1" presStyleCnt="7"/>
      <dgm:spPr/>
      <dgm:t>
        <a:bodyPr/>
        <a:lstStyle/>
        <a:p>
          <a:endParaRPr lang="zh-CN" altLang="en-US"/>
        </a:p>
      </dgm:t>
    </dgm:pt>
    <dgm:pt modelId="{67B2ABDA-4A3B-41F5-BEDE-AD6F3587BAE8}" type="pres">
      <dgm:prSet presAssocID="{A4CC1FB1-3DE8-4D25-B441-58049AECC675}" presName="compChildNode" presStyleCnt="0"/>
      <dgm:spPr/>
    </dgm:pt>
    <dgm:pt modelId="{75632F5D-CDD5-48F0-96CF-EA47E33DD59D}" type="pres">
      <dgm:prSet presAssocID="{A4CC1FB1-3DE8-4D25-B441-58049AECC675}" presName="theInnerList" presStyleCnt="0"/>
      <dgm:spPr/>
    </dgm:pt>
    <dgm:pt modelId="{990EB3BB-40DD-4A14-A57E-DB0BB460984B}" type="pres">
      <dgm:prSet presAssocID="{A4CC1FB1-3DE8-4D25-B441-58049AECC675}" presName="aSpace" presStyleCnt="0"/>
      <dgm:spPr/>
    </dgm:pt>
    <dgm:pt modelId="{AA3307AB-48DA-4D1D-9232-E64BC2243F93}" type="pres">
      <dgm:prSet presAssocID="{6E8223F5-3F8D-4BB2-AF6B-C9D123A6E92E}" presName="compNode" presStyleCnt="0"/>
      <dgm:spPr/>
    </dgm:pt>
    <dgm:pt modelId="{9B388025-4F8C-4452-97B3-313FEFC1F5C5}" type="pres">
      <dgm:prSet presAssocID="{6E8223F5-3F8D-4BB2-AF6B-C9D123A6E92E}" presName="aNode" presStyleLbl="bgShp" presStyleIdx="2" presStyleCnt="7" custScaleX="2000000" custLinFactNeighborX="23443"/>
      <dgm:spPr/>
      <dgm:t>
        <a:bodyPr/>
        <a:lstStyle/>
        <a:p>
          <a:endParaRPr lang="zh-CN" altLang="en-US"/>
        </a:p>
      </dgm:t>
    </dgm:pt>
    <dgm:pt modelId="{C1DBDB88-E852-4898-9518-78DB9F80ACCD}" type="pres">
      <dgm:prSet presAssocID="{6E8223F5-3F8D-4BB2-AF6B-C9D123A6E92E}" presName="textNode" presStyleLbl="bgShp" presStyleIdx="2" presStyleCnt="7"/>
      <dgm:spPr/>
      <dgm:t>
        <a:bodyPr/>
        <a:lstStyle/>
        <a:p>
          <a:endParaRPr lang="zh-CN" altLang="en-US"/>
        </a:p>
      </dgm:t>
    </dgm:pt>
    <dgm:pt modelId="{C01D77DB-1CC6-4FEE-A85C-FD7D4A273BC4}" type="pres">
      <dgm:prSet presAssocID="{6E8223F5-3F8D-4BB2-AF6B-C9D123A6E92E}" presName="compChildNode" presStyleCnt="0"/>
      <dgm:spPr/>
    </dgm:pt>
    <dgm:pt modelId="{09BE64D6-BD29-402B-B4D1-03E8D156D8A2}" type="pres">
      <dgm:prSet presAssocID="{6E8223F5-3F8D-4BB2-AF6B-C9D123A6E92E}" presName="theInnerList" presStyleCnt="0"/>
      <dgm:spPr/>
    </dgm:pt>
    <dgm:pt modelId="{39CC4D7B-C957-4D39-8287-8C1BA91AC896}" type="pres">
      <dgm:prSet presAssocID="{6E8223F5-3F8D-4BB2-AF6B-C9D123A6E92E}" presName="aSpace" presStyleCnt="0"/>
      <dgm:spPr/>
    </dgm:pt>
    <dgm:pt modelId="{EEBC9A3C-FB5D-4025-8744-13F6DB4E2A80}" type="pres">
      <dgm:prSet presAssocID="{E1B725D5-4AD4-48D9-956C-E0F7EC1BE208}" presName="compNode" presStyleCnt="0"/>
      <dgm:spPr/>
    </dgm:pt>
    <dgm:pt modelId="{F1358AF7-433B-4B9E-A8BD-5C3CA0BDE420}" type="pres">
      <dgm:prSet presAssocID="{E1B725D5-4AD4-48D9-956C-E0F7EC1BE208}" presName="aNode" presStyleLbl="bgShp" presStyleIdx="3" presStyleCnt="7" custScaleX="2000000" custLinFactNeighborX="-12349"/>
      <dgm:spPr/>
      <dgm:t>
        <a:bodyPr/>
        <a:lstStyle/>
        <a:p>
          <a:endParaRPr lang="zh-CN" altLang="en-US"/>
        </a:p>
      </dgm:t>
    </dgm:pt>
    <dgm:pt modelId="{2E1A3094-B7FA-4990-BBEB-6B9A737155C4}" type="pres">
      <dgm:prSet presAssocID="{E1B725D5-4AD4-48D9-956C-E0F7EC1BE208}" presName="textNode" presStyleLbl="bgShp" presStyleIdx="3" presStyleCnt="7"/>
      <dgm:spPr/>
      <dgm:t>
        <a:bodyPr/>
        <a:lstStyle/>
        <a:p>
          <a:endParaRPr lang="zh-CN" altLang="en-US"/>
        </a:p>
      </dgm:t>
    </dgm:pt>
    <dgm:pt modelId="{C6C3CFA9-C3BE-46B0-9D75-75D7D386F789}" type="pres">
      <dgm:prSet presAssocID="{E1B725D5-4AD4-48D9-956C-E0F7EC1BE208}" presName="compChildNode" presStyleCnt="0"/>
      <dgm:spPr/>
    </dgm:pt>
    <dgm:pt modelId="{B6E6292E-5F04-4764-9BD4-73A2DBEBE4E0}" type="pres">
      <dgm:prSet presAssocID="{E1B725D5-4AD4-48D9-956C-E0F7EC1BE208}" presName="theInnerList" presStyleCnt="0"/>
      <dgm:spPr/>
    </dgm:pt>
    <dgm:pt modelId="{686E32F1-9BD4-404C-9BCB-8C04F5E5FB80}" type="pres">
      <dgm:prSet presAssocID="{E1B725D5-4AD4-48D9-956C-E0F7EC1BE208}" presName="aSpace" presStyleCnt="0"/>
      <dgm:spPr/>
    </dgm:pt>
    <dgm:pt modelId="{50F3B027-7619-42F5-BF32-F94F217213FB}" type="pres">
      <dgm:prSet presAssocID="{9D59227D-B45D-4231-AF2C-BD5D01A2D6EA}" presName="compNode" presStyleCnt="0"/>
      <dgm:spPr/>
    </dgm:pt>
    <dgm:pt modelId="{2F47C928-65D2-4BAB-8FCD-8E85DCA21578}" type="pres">
      <dgm:prSet presAssocID="{9D59227D-B45D-4231-AF2C-BD5D01A2D6EA}" presName="aNode" presStyleLbl="bgShp" presStyleIdx="4" presStyleCnt="7" custScaleX="2000000" custLinFactNeighborX="-6143"/>
      <dgm:spPr/>
      <dgm:t>
        <a:bodyPr/>
        <a:lstStyle/>
        <a:p>
          <a:endParaRPr lang="zh-CN" altLang="en-US"/>
        </a:p>
      </dgm:t>
    </dgm:pt>
    <dgm:pt modelId="{592354BF-E8BE-4F9F-AA68-EA6B7DF61F07}" type="pres">
      <dgm:prSet presAssocID="{9D59227D-B45D-4231-AF2C-BD5D01A2D6EA}" presName="textNode" presStyleLbl="bgShp" presStyleIdx="4" presStyleCnt="7"/>
      <dgm:spPr/>
      <dgm:t>
        <a:bodyPr/>
        <a:lstStyle/>
        <a:p>
          <a:endParaRPr lang="zh-CN" altLang="en-US"/>
        </a:p>
      </dgm:t>
    </dgm:pt>
    <dgm:pt modelId="{6DBB3FC5-2083-45B6-8D6A-A7FA1E36EAA1}" type="pres">
      <dgm:prSet presAssocID="{9D59227D-B45D-4231-AF2C-BD5D01A2D6EA}" presName="compChildNode" presStyleCnt="0"/>
      <dgm:spPr/>
    </dgm:pt>
    <dgm:pt modelId="{7595C095-E146-4F59-AD41-00B3C3F566D3}" type="pres">
      <dgm:prSet presAssocID="{9D59227D-B45D-4231-AF2C-BD5D01A2D6EA}" presName="theInnerList" presStyleCnt="0"/>
      <dgm:spPr/>
    </dgm:pt>
    <dgm:pt modelId="{DEB754FE-BC52-41EE-9394-D9293752FD91}" type="pres">
      <dgm:prSet presAssocID="{9D59227D-B45D-4231-AF2C-BD5D01A2D6EA}" presName="aSpace" presStyleCnt="0"/>
      <dgm:spPr/>
    </dgm:pt>
    <dgm:pt modelId="{F1A2E6B7-EF15-4AB0-A6C6-CE969019374C}" type="pres">
      <dgm:prSet presAssocID="{B62F5601-6B79-4AD5-80A3-A613807BEC42}" presName="compNode" presStyleCnt="0"/>
      <dgm:spPr/>
    </dgm:pt>
    <dgm:pt modelId="{D10F7793-D9D1-4A1C-BFFB-ED86E71F08A6}" type="pres">
      <dgm:prSet presAssocID="{B62F5601-6B79-4AD5-80A3-A613807BEC42}" presName="aNode" presStyleLbl="bgShp" presStyleIdx="5" presStyleCnt="7" custScaleX="2000000"/>
      <dgm:spPr/>
      <dgm:t>
        <a:bodyPr/>
        <a:lstStyle/>
        <a:p>
          <a:endParaRPr lang="zh-CN" altLang="en-US"/>
        </a:p>
      </dgm:t>
    </dgm:pt>
    <dgm:pt modelId="{6B850ECC-019C-4CF1-AC45-AF5DA009202E}" type="pres">
      <dgm:prSet presAssocID="{B62F5601-6B79-4AD5-80A3-A613807BEC42}" presName="textNode" presStyleLbl="bgShp" presStyleIdx="5" presStyleCnt="7"/>
      <dgm:spPr/>
      <dgm:t>
        <a:bodyPr/>
        <a:lstStyle/>
        <a:p>
          <a:endParaRPr lang="zh-CN" altLang="en-US"/>
        </a:p>
      </dgm:t>
    </dgm:pt>
    <dgm:pt modelId="{0FE67DC2-3977-42D1-95B7-92402687332F}" type="pres">
      <dgm:prSet presAssocID="{B62F5601-6B79-4AD5-80A3-A613807BEC42}" presName="compChildNode" presStyleCnt="0"/>
      <dgm:spPr/>
    </dgm:pt>
    <dgm:pt modelId="{45846BCB-432F-4056-B43A-08BF40FD9D67}" type="pres">
      <dgm:prSet presAssocID="{B62F5601-6B79-4AD5-80A3-A613807BEC42}" presName="theInnerList" presStyleCnt="0"/>
      <dgm:spPr/>
    </dgm:pt>
    <dgm:pt modelId="{03CDA2A7-B383-4F14-8202-86AADAF2ED58}" type="pres">
      <dgm:prSet presAssocID="{B62F5601-6B79-4AD5-80A3-A613807BEC42}" presName="aSpace" presStyleCnt="0"/>
      <dgm:spPr/>
    </dgm:pt>
    <dgm:pt modelId="{A01E5AF6-44CD-4C73-A72E-E84FACE98886}" type="pres">
      <dgm:prSet presAssocID="{0F6AEBF3-F07B-495C-A91B-35541E63DA24}" presName="compNode" presStyleCnt="0"/>
      <dgm:spPr/>
    </dgm:pt>
    <dgm:pt modelId="{AB9C1A6C-4430-4919-9B7B-2B798D414FC8}" type="pres">
      <dgm:prSet presAssocID="{0F6AEBF3-F07B-495C-A91B-35541E63DA24}" presName="aNode" presStyleLbl="bgShp" presStyleIdx="6" presStyleCnt="7" custScaleX="2000000"/>
      <dgm:spPr/>
      <dgm:t>
        <a:bodyPr/>
        <a:lstStyle/>
        <a:p>
          <a:endParaRPr lang="zh-CN" altLang="en-US"/>
        </a:p>
      </dgm:t>
    </dgm:pt>
    <dgm:pt modelId="{775691C6-6FAE-473B-B1B6-314C4C41B736}" type="pres">
      <dgm:prSet presAssocID="{0F6AEBF3-F07B-495C-A91B-35541E63DA24}" presName="textNode" presStyleLbl="bgShp" presStyleIdx="6" presStyleCnt="7"/>
      <dgm:spPr/>
      <dgm:t>
        <a:bodyPr/>
        <a:lstStyle/>
        <a:p>
          <a:endParaRPr lang="zh-CN" altLang="en-US"/>
        </a:p>
      </dgm:t>
    </dgm:pt>
    <dgm:pt modelId="{9DC1DF4D-2631-4811-AEFE-9C2041BFE901}" type="pres">
      <dgm:prSet presAssocID="{0F6AEBF3-F07B-495C-A91B-35541E63DA24}" presName="compChildNode" presStyleCnt="0"/>
      <dgm:spPr/>
    </dgm:pt>
    <dgm:pt modelId="{324CF186-8685-4E9F-9C86-1FB3D8B28A2E}" type="pres">
      <dgm:prSet presAssocID="{0F6AEBF3-F07B-495C-A91B-35541E63DA24}" presName="theInnerList" presStyleCnt="0"/>
      <dgm:spPr/>
    </dgm:pt>
  </dgm:ptLst>
  <dgm:cxnLst>
    <dgm:cxn modelId="{E7D8C15E-50D1-4C56-9DF7-7387AAA1B763}" type="presOf" srcId="{E1B725D5-4AD4-48D9-956C-E0F7EC1BE208}" destId="{2E1A3094-B7FA-4990-BBEB-6B9A737155C4}" srcOrd="1" destOrd="0" presId="urn:microsoft.com/office/officeart/2005/8/layout/lProcess2"/>
    <dgm:cxn modelId="{CF9162F7-4D6B-4146-BFC4-6E6712D7E64D}" type="presOf" srcId="{A4CC1FB1-3DE8-4D25-B441-58049AECC675}" destId="{E3A6A794-5EB9-4FD8-A726-EA3373EEFB76}" srcOrd="0" destOrd="0" presId="urn:microsoft.com/office/officeart/2005/8/layout/lProcess2"/>
    <dgm:cxn modelId="{E866215B-ACAC-4672-9F9D-6D6D4315E970}" srcId="{F5C4912C-4E56-4B85-A19C-F2387AA3F979}" destId="{6E8223F5-3F8D-4BB2-AF6B-C9D123A6E92E}" srcOrd="2" destOrd="0" parTransId="{1DC0FD63-D721-41CE-8BF0-ECCA4906BFE6}" sibTransId="{834FBC81-D2A4-44EA-9C41-A2A831803995}"/>
    <dgm:cxn modelId="{531899C2-CFB1-41B1-AF61-8E32FFF77EFB}" type="presOf" srcId="{6E8223F5-3F8D-4BB2-AF6B-C9D123A6E92E}" destId="{C1DBDB88-E852-4898-9518-78DB9F80ACCD}" srcOrd="1" destOrd="0" presId="urn:microsoft.com/office/officeart/2005/8/layout/lProcess2"/>
    <dgm:cxn modelId="{A27BFE3D-B8BF-440C-88DA-5D3AAC189142}" type="presOf" srcId="{A4CC1FB1-3DE8-4D25-B441-58049AECC675}" destId="{15F3247A-7997-47B8-9EE6-3637E14B8565}" srcOrd="1" destOrd="0" presId="urn:microsoft.com/office/officeart/2005/8/layout/lProcess2"/>
    <dgm:cxn modelId="{22107C35-293F-4C2B-BD22-6004A9E92AF3}" type="presOf" srcId="{F5C4912C-4E56-4B85-A19C-F2387AA3F979}" destId="{65291D9A-DCAC-4B53-9388-7AD8F7738751}" srcOrd="0" destOrd="0" presId="urn:microsoft.com/office/officeart/2005/8/layout/lProcess2"/>
    <dgm:cxn modelId="{51621252-C929-48B0-AF9F-C53F984B1265}" type="presOf" srcId="{B62F5601-6B79-4AD5-80A3-A613807BEC42}" destId="{6B850ECC-019C-4CF1-AC45-AF5DA009202E}" srcOrd="1" destOrd="0" presId="urn:microsoft.com/office/officeart/2005/8/layout/lProcess2"/>
    <dgm:cxn modelId="{5C4E01A4-FCA9-4D68-8487-FA98E9409DE5}" type="presOf" srcId="{0F6AEBF3-F07B-495C-A91B-35541E63DA24}" destId="{AB9C1A6C-4430-4919-9B7B-2B798D414FC8}" srcOrd="0" destOrd="0" presId="urn:microsoft.com/office/officeart/2005/8/layout/lProcess2"/>
    <dgm:cxn modelId="{0AECFAC8-CDBC-46FA-A50E-47E0A46A6CA6}" type="presOf" srcId="{B62F5601-6B79-4AD5-80A3-A613807BEC42}" destId="{D10F7793-D9D1-4A1C-BFFB-ED86E71F08A6}" srcOrd="0" destOrd="0" presId="urn:microsoft.com/office/officeart/2005/8/layout/lProcess2"/>
    <dgm:cxn modelId="{BEDC4D17-2622-4573-A950-2CA0D634DB03}" type="presOf" srcId="{9D59227D-B45D-4231-AF2C-BD5D01A2D6EA}" destId="{2F47C928-65D2-4BAB-8FCD-8E85DCA21578}" srcOrd="0" destOrd="0" presId="urn:microsoft.com/office/officeart/2005/8/layout/lProcess2"/>
    <dgm:cxn modelId="{186BFBEE-25A7-47B6-9492-EAE2D5074C02}" type="presOf" srcId="{8B132DAF-2338-4B08-B483-1BCC65E87CBB}" destId="{23361E47-9700-4B23-80D5-02358A214886}" srcOrd="0" destOrd="0" presId="urn:microsoft.com/office/officeart/2005/8/layout/lProcess2"/>
    <dgm:cxn modelId="{C3045957-926C-43DA-B798-27EFBA09D3EE}" type="presOf" srcId="{0F6AEBF3-F07B-495C-A91B-35541E63DA24}" destId="{775691C6-6FAE-473B-B1B6-314C4C41B736}" srcOrd="1" destOrd="0" presId="urn:microsoft.com/office/officeart/2005/8/layout/lProcess2"/>
    <dgm:cxn modelId="{C32B14A9-4EB6-4AC3-8359-C75769BBBA6A}" type="presOf" srcId="{8B132DAF-2338-4B08-B483-1BCC65E87CBB}" destId="{4A42C3C4-342F-4F62-989B-63257C9D6AB5}" srcOrd="1" destOrd="0" presId="urn:microsoft.com/office/officeart/2005/8/layout/lProcess2"/>
    <dgm:cxn modelId="{C35131E5-C460-442A-8444-46F37F017937}" type="presOf" srcId="{9D59227D-B45D-4231-AF2C-BD5D01A2D6EA}" destId="{592354BF-E8BE-4F9F-AA68-EA6B7DF61F07}" srcOrd="1" destOrd="0" presId="urn:microsoft.com/office/officeart/2005/8/layout/lProcess2"/>
    <dgm:cxn modelId="{B8D98B02-01CA-4138-8E72-F01CDF3879C4}" srcId="{F5C4912C-4E56-4B85-A19C-F2387AA3F979}" destId="{A4CC1FB1-3DE8-4D25-B441-58049AECC675}" srcOrd="1" destOrd="0" parTransId="{62D220DB-E17F-4FA7-B27F-B67B0CAD2113}" sibTransId="{012938D8-B34C-4BE3-8B8A-8DB9CDAA20ED}"/>
    <dgm:cxn modelId="{4007FE16-3184-4639-8757-D130FC7EBDF1}" srcId="{F5C4912C-4E56-4B85-A19C-F2387AA3F979}" destId="{B62F5601-6B79-4AD5-80A3-A613807BEC42}" srcOrd="5" destOrd="0" parTransId="{234C5798-A4EB-4486-8561-CFBD6479DAAC}" sibTransId="{22E4192C-05EE-44D6-99ED-B6A2656F40F7}"/>
    <dgm:cxn modelId="{15D7B4F7-3A4B-491C-81F1-96D7DAF2A9B2}" srcId="{F5C4912C-4E56-4B85-A19C-F2387AA3F979}" destId="{8B132DAF-2338-4B08-B483-1BCC65E87CBB}" srcOrd="0" destOrd="0" parTransId="{B5B96CFE-A139-47F8-9C10-158C5CF7ED9A}" sibTransId="{C346FBD3-7A8E-49C4-838F-517E4FC33759}"/>
    <dgm:cxn modelId="{F2299C83-DAE1-4F5E-A928-3C5E44243380}" srcId="{F5C4912C-4E56-4B85-A19C-F2387AA3F979}" destId="{E1B725D5-4AD4-48D9-956C-E0F7EC1BE208}" srcOrd="3" destOrd="0" parTransId="{9A5A0155-7BCA-4454-A51A-3402048E4EAD}" sibTransId="{97FCCCF2-7AA5-4628-9638-E721841F1450}"/>
    <dgm:cxn modelId="{FC57C352-D538-4784-BDAF-C574304D58CF}" type="presOf" srcId="{E1B725D5-4AD4-48D9-956C-E0F7EC1BE208}" destId="{F1358AF7-433B-4B9E-A8BD-5C3CA0BDE420}" srcOrd="0" destOrd="0" presId="urn:microsoft.com/office/officeart/2005/8/layout/lProcess2"/>
    <dgm:cxn modelId="{F202330A-B70E-40BC-86F3-98EF9B9A5374}" srcId="{F5C4912C-4E56-4B85-A19C-F2387AA3F979}" destId="{9D59227D-B45D-4231-AF2C-BD5D01A2D6EA}" srcOrd="4" destOrd="0" parTransId="{B2A67843-C43A-466A-9138-480D6DA596AE}" sibTransId="{AA2DAD7C-D4A4-4D47-8EE9-798395080503}"/>
    <dgm:cxn modelId="{8C97FFBC-4B15-4716-95B3-A98480832D5E}" srcId="{F5C4912C-4E56-4B85-A19C-F2387AA3F979}" destId="{0F6AEBF3-F07B-495C-A91B-35541E63DA24}" srcOrd="6" destOrd="0" parTransId="{6B23B6CB-645F-4283-A3E0-C730151F416D}" sibTransId="{B5A8D099-1809-4EA0-9528-E984E0C2A02E}"/>
    <dgm:cxn modelId="{409FEBFF-C04B-4375-8405-F0BB922E56AF}" type="presOf" srcId="{6E8223F5-3F8D-4BB2-AF6B-C9D123A6E92E}" destId="{9B388025-4F8C-4452-97B3-313FEFC1F5C5}" srcOrd="0" destOrd="0" presId="urn:microsoft.com/office/officeart/2005/8/layout/lProcess2"/>
    <dgm:cxn modelId="{55B65F66-24E7-4852-9FE0-9FA072A5FB54}" type="presParOf" srcId="{65291D9A-DCAC-4B53-9388-7AD8F7738751}" destId="{CEC74F8A-769B-40B2-827F-34E19DF366B9}" srcOrd="0" destOrd="0" presId="urn:microsoft.com/office/officeart/2005/8/layout/lProcess2"/>
    <dgm:cxn modelId="{7216C9DE-6569-4DCC-82D4-4201CD18FA53}" type="presParOf" srcId="{CEC74F8A-769B-40B2-827F-34E19DF366B9}" destId="{23361E47-9700-4B23-80D5-02358A214886}" srcOrd="0" destOrd="0" presId="urn:microsoft.com/office/officeart/2005/8/layout/lProcess2"/>
    <dgm:cxn modelId="{2ED68A58-B596-4BEA-A46B-A5D85079DD8C}" type="presParOf" srcId="{CEC74F8A-769B-40B2-827F-34E19DF366B9}" destId="{4A42C3C4-342F-4F62-989B-63257C9D6AB5}" srcOrd="1" destOrd="0" presId="urn:microsoft.com/office/officeart/2005/8/layout/lProcess2"/>
    <dgm:cxn modelId="{ADC797E8-0E4D-4F5E-8EB2-5410008FFDC0}" type="presParOf" srcId="{CEC74F8A-769B-40B2-827F-34E19DF366B9}" destId="{58841440-6492-4CB6-8536-2CB1B4F6DD6B}" srcOrd="2" destOrd="0" presId="urn:microsoft.com/office/officeart/2005/8/layout/lProcess2"/>
    <dgm:cxn modelId="{9FCBA5FB-9F9F-407E-9EC7-E0E53665C530}" type="presParOf" srcId="{58841440-6492-4CB6-8536-2CB1B4F6DD6B}" destId="{37AB52D6-484E-4B73-A738-0649F42A89AF}" srcOrd="0" destOrd="0" presId="urn:microsoft.com/office/officeart/2005/8/layout/lProcess2"/>
    <dgm:cxn modelId="{75DC7A1C-8D34-429C-99CE-1D6F9F8982AF}" type="presParOf" srcId="{65291D9A-DCAC-4B53-9388-7AD8F7738751}" destId="{C58A8D41-6875-4778-856A-42C6159813B8}" srcOrd="1" destOrd="0" presId="urn:microsoft.com/office/officeart/2005/8/layout/lProcess2"/>
    <dgm:cxn modelId="{1A54F897-F9F7-482E-A4C6-3020471531B6}" type="presParOf" srcId="{65291D9A-DCAC-4B53-9388-7AD8F7738751}" destId="{493A3AF5-352A-44E7-A323-260A4CACC050}" srcOrd="2" destOrd="0" presId="urn:microsoft.com/office/officeart/2005/8/layout/lProcess2"/>
    <dgm:cxn modelId="{98C57A59-6B61-4E2F-935E-87F77DC965D0}" type="presParOf" srcId="{493A3AF5-352A-44E7-A323-260A4CACC050}" destId="{E3A6A794-5EB9-4FD8-A726-EA3373EEFB76}" srcOrd="0" destOrd="0" presId="urn:microsoft.com/office/officeart/2005/8/layout/lProcess2"/>
    <dgm:cxn modelId="{9B5D79E8-6BF1-42F1-BCDE-C0981D951195}" type="presParOf" srcId="{493A3AF5-352A-44E7-A323-260A4CACC050}" destId="{15F3247A-7997-47B8-9EE6-3637E14B8565}" srcOrd="1" destOrd="0" presId="urn:microsoft.com/office/officeart/2005/8/layout/lProcess2"/>
    <dgm:cxn modelId="{8349088A-0CE8-4AD0-9AFB-55056B2FC567}" type="presParOf" srcId="{493A3AF5-352A-44E7-A323-260A4CACC050}" destId="{67B2ABDA-4A3B-41F5-BEDE-AD6F3587BAE8}" srcOrd="2" destOrd="0" presId="urn:microsoft.com/office/officeart/2005/8/layout/lProcess2"/>
    <dgm:cxn modelId="{6544B0C5-14B9-4DA4-B7DC-756C8377A93C}" type="presParOf" srcId="{67B2ABDA-4A3B-41F5-BEDE-AD6F3587BAE8}" destId="{75632F5D-CDD5-48F0-96CF-EA47E33DD59D}" srcOrd="0" destOrd="0" presId="urn:microsoft.com/office/officeart/2005/8/layout/lProcess2"/>
    <dgm:cxn modelId="{E6569A64-6238-481B-9897-F49D8FFFBEDC}" type="presParOf" srcId="{65291D9A-DCAC-4B53-9388-7AD8F7738751}" destId="{990EB3BB-40DD-4A14-A57E-DB0BB460984B}" srcOrd="3" destOrd="0" presId="urn:microsoft.com/office/officeart/2005/8/layout/lProcess2"/>
    <dgm:cxn modelId="{5E761AF4-E891-4716-9B95-0E4654996CA9}" type="presParOf" srcId="{65291D9A-DCAC-4B53-9388-7AD8F7738751}" destId="{AA3307AB-48DA-4D1D-9232-E64BC2243F93}" srcOrd="4" destOrd="0" presId="urn:microsoft.com/office/officeart/2005/8/layout/lProcess2"/>
    <dgm:cxn modelId="{91B27074-A86D-4745-9626-070ECDF5F04F}" type="presParOf" srcId="{AA3307AB-48DA-4D1D-9232-E64BC2243F93}" destId="{9B388025-4F8C-4452-97B3-313FEFC1F5C5}" srcOrd="0" destOrd="0" presId="urn:microsoft.com/office/officeart/2005/8/layout/lProcess2"/>
    <dgm:cxn modelId="{C1E17DD9-068F-4448-9E85-B4B8B60B9BAE}" type="presParOf" srcId="{AA3307AB-48DA-4D1D-9232-E64BC2243F93}" destId="{C1DBDB88-E852-4898-9518-78DB9F80ACCD}" srcOrd="1" destOrd="0" presId="urn:microsoft.com/office/officeart/2005/8/layout/lProcess2"/>
    <dgm:cxn modelId="{232B6875-48D6-4C3C-8129-46CC3BA3BC3D}" type="presParOf" srcId="{AA3307AB-48DA-4D1D-9232-E64BC2243F93}" destId="{C01D77DB-1CC6-4FEE-A85C-FD7D4A273BC4}" srcOrd="2" destOrd="0" presId="urn:microsoft.com/office/officeart/2005/8/layout/lProcess2"/>
    <dgm:cxn modelId="{D1BCF1CD-080B-49BB-A339-2599C5C3BE1D}" type="presParOf" srcId="{C01D77DB-1CC6-4FEE-A85C-FD7D4A273BC4}" destId="{09BE64D6-BD29-402B-B4D1-03E8D156D8A2}" srcOrd="0" destOrd="0" presId="urn:microsoft.com/office/officeart/2005/8/layout/lProcess2"/>
    <dgm:cxn modelId="{D373B942-C455-41EF-BB2A-27AF6C67BDB9}" type="presParOf" srcId="{65291D9A-DCAC-4B53-9388-7AD8F7738751}" destId="{39CC4D7B-C957-4D39-8287-8C1BA91AC896}" srcOrd="5" destOrd="0" presId="urn:microsoft.com/office/officeart/2005/8/layout/lProcess2"/>
    <dgm:cxn modelId="{9A9B9F2E-9001-4B31-B685-052115481F87}" type="presParOf" srcId="{65291D9A-DCAC-4B53-9388-7AD8F7738751}" destId="{EEBC9A3C-FB5D-4025-8744-13F6DB4E2A80}" srcOrd="6" destOrd="0" presId="urn:microsoft.com/office/officeart/2005/8/layout/lProcess2"/>
    <dgm:cxn modelId="{6B733F27-64EA-48C9-B9DB-D3000A471413}" type="presParOf" srcId="{EEBC9A3C-FB5D-4025-8744-13F6DB4E2A80}" destId="{F1358AF7-433B-4B9E-A8BD-5C3CA0BDE420}" srcOrd="0" destOrd="0" presId="urn:microsoft.com/office/officeart/2005/8/layout/lProcess2"/>
    <dgm:cxn modelId="{B5BD1586-E03E-4ECE-8EBB-697C4B787BBC}" type="presParOf" srcId="{EEBC9A3C-FB5D-4025-8744-13F6DB4E2A80}" destId="{2E1A3094-B7FA-4990-BBEB-6B9A737155C4}" srcOrd="1" destOrd="0" presId="urn:microsoft.com/office/officeart/2005/8/layout/lProcess2"/>
    <dgm:cxn modelId="{6AAF7056-3B08-4F55-9DFC-D2628DB1E0F3}" type="presParOf" srcId="{EEBC9A3C-FB5D-4025-8744-13F6DB4E2A80}" destId="{C6C3CFA9-C3BE-46B0-9D75-75D7D386F789}" srcOrd="2" destOrd="0" presId="urn:microsoft.com/office/officeart/2005/8/layout/lProcess2"/>
    <dgm:cxn modelId="{AF87AF9A-0424-4007-BE48-CB843F812945}" type="presParOf" srcId="{C6C3CFA9-C3BE-46B0-9D75-75D7D386F789}" destId="{B6E6292E-5F04-4764-9BD4-73A2DBEBE4E0}" srcOrd="0" destOrd="0" presId="urn:microsoft.com/office/officeart/2005/8/layout/lProcess2"/>
    <dgm:cxn modelId="{3D94970A-1869-41A6-8C17-2D93225DA327}" type="presParOf" srcId="{65291D9A-DCAC-4B53-9388-7AD8F7738751}" destId="{686E32F1-9BD4-404C-9BCB-8C04F5E5FB80}" srcOrd="7" destOrd="0" presId="urn:microsoft.com/office/officeart/2005/8/layout/lProcess2"/>
    <dgm:cxn modelId="{60EC27E6-2DEA-4087-B9A5-CB96F3848D78}" type="presParOf" srcId="{65291D9A-DCAC-4B53-9388-7AD8F7738751}" destId="{50F3B027-7619-42F5-BF32-F94F217213FB}" srcOrd="8" destOrd="0" presId="urn:microsoft.com/office/officeart/2005/8/layout/lProcess2"/>
    <dgm:cxn modelId="{239F31BD-A980-4EFF-87C1-6EF41B3A47F4}" type="presParOf" srcId="{50F3B027-7619-42F5-BF32-F94F217213FB}" destId="{2F47C928-65D2-4BAB-8FCD-8E85DCA21578}" srcOrd="0" destOrd="0" presId="urn:microsoft.com/office/officeart/2005/8/layout/lProcess2"/>
    <dgm:cxn modelId="{D73BED54-FC4C-441C-B955-41326482A112}" type="presParOf" srcId="{50F3B027-7619-42F5-BF32-F94F217213FB}" destId="{592354BF-E8BE-4F9F-AA68-EA6B7DF61F07}" srcOrd="1" destOrd="0" presId="urn:microsoft.com/office/officeart/2005/8/layout/lProcess2"/>
    <dgm:cxn modelId="{FC8864F9-C2B0-4BE8-BBFB-70A57C1A3E03}" type="presParOf" srcId="{50F3B027-7619-42F5-BF32-F94F217213FB}" destId="{6DBB3FC5-2083-45B6-8D6A-A7FA1E36EAA1}" srcOrd="2" destOrd="0" presId="urn:microsoft.com/office/officeart/2005/8/layout/lProcess2"/>
    <dgm:cxn modelId="{1298D681-2E66-4EB3-8763-1EEFF8E1AA28}" type="presParOf" srcId="{6DBB3FC5-2083-45B6-8D6A-A7FA1E36EAA1}" destId="{7595C095-E146-4F59-AD41-00B3C3F566D3}" srcOrd="0" destOrd="0" presId="urn:microsoft.com/office/officeart/2005/8/layout/lProcess2"/>
    <dgm:cxn modelId="{3C8664DD-222A-40F0-B9B9-FB49CDDC1DD2}" type="presParOf" srcId="{65291D9A-DCAC-4B53-9388-7AD8F7738751}" destId="{DEB754FE-BC52-41EE-9394-D9293752FD91}" srcOrd="9" destOrd="0" presId="urn:microsoft.com/office/officeart/2005/8/layout/lProcess2"/>
    <dgm:cxn modelId="{A2CC9A73-BD33-4FEB-8EC0-9DD03A5C657A}" type="presParOf" srcId="{65291D9A-DCAC-4B53-9388-7AD8F7738751}" destId="{F1A2E6B7-EF15-4AB0-A6C6-CE969019374C}" srcOrd="10" destOrd="0" presId="urn:microsoft.com/office/officeart/2005/8/layout/lProcess2"/>
    <dgm:cxn modelId="{231376FE-C5CC-4E1C-A4E0-90613AFF899B}" type="presParOf" srcId="{F1A2E6B7-EF15-4AB0-A6C6-CE969019374C}" destId="{D10F7793-D9D1-4A1C-BFFB-ED86E71F08A6}" srcOrd="0" destOrd="0" presId="urn:microsoft.com/office/officeart/2005/8/layout/lProcess2"/>
    <dgm:cxn modelId="{B278CB93-1446-4439-8B8C-212EFDD8AD74}" type="presParOf" srcId="{F1A2E6B7-EF15-4AB0-A6C6-CE969019374C}" destId="{6B850ECC-019C-4CF1-AC45-AF5DA009202E}" srcOrd="1" destOrd="0" presId="urn:microsoft.com/office/officeart/2005/8/layout/lProcess2"/>
    <dgm:cxn modelId="{8A5B573E-8243-4039-A4EA-F79350FAA8A6}" type="presParOf" srcId="{F1A2E6B7-EF15-4AB0-A6C6-CE969019374C}" destId="{0FE67DC2-3977-42D1-95B7-92402687332F}" srcOrd="2" destOrd="0" presId="urn:microsoft.com/office/officeart/2005/8/layout/lProcess2"/>
    <dgm:cxn modelId="{E9ECC867-0E4B-4A10-83C0-0B371835D3AB}" type="presParOf" srcId="{0FE67DC2-3977-42D1-95B7-92402687332F}" destId="{45846BCB-432F-4056-B43A-08BF40FD9D67}" srcOrd="0" destOrd="0" presId="urn:microsoft.com/office/officeart/2005/8/layout/lProcess2"/>
    <dgm:cxn modelId="{CC97A6A6-0602-4CA9-8A55-A31369DFD917}" type="presParOf" srcId="{65291D9A-DCAC-4B53-9388-7AD8F7738751}" destId="{03CDA2A7-B383-4F14-8202-86AADAF2ED58}" srcOrd="11" destOrd="0" presId="urn:microsoft.com/office/officeart/2005/8/layout/lProcess2"/>
    <dgm:cxn modelId="{75FAFF75-7016-4944-8855-3F312BFA2041}" type="presParOf" srcId="{65291D9A-DCAC-4B53-9388-7AD8F7738751}" destId="{A01E5AF6-44CD-4C73-A72E-E84FACE98886}" srcOrd="12" destOrd="0" presId="urn:microsoft.com/office/officeart/2005/8/layout/lProcess2"/>
    <dgm:cxn modelId="{61908DD4-E521-4569-9EE6-412779D5E9CA}" type="presParOf" srcId="{A01E5AF6-44CD-4C73-A72E-E84FACE98886}" destId="{AB9C1A6C-4430-4919-9B7B-2B798D414FC8}" srcOrd="0" destOrd="0" presId="urn:microsoft.com/office/officeart/2005/8/layout/lProcess2"/>
    <dgm:cxn modelId="{522F536F-CA2E-4910-9B54-02B3A79CD903}" type="presParOf" srcId="{A01E5AF6-44CD-4C73-A72E-E84FACE98886}" destId="{775691C6-6FAE-473B-B1B6-314C4C41B736}" srcOrd="1" destOrd="0" presId="urn:microsoft.com/office/officeart/2005/8/layout/lProcess2"/>
    <dgm:cxn modelId="{F05A5955-1687-4F3B-BA87-DF8EC153CAB2}" type="presParOf" srcId="{A01E5AF6-44CD-4C73-A72E-E84FACE98886}" destId="{9DC1DF4D-2631-4811-AEFE-9C2041BFE901}" srcOrd="2" destOrd="0" presId="urn:microsoft.com/office/officeart/2005/8/layout/lProcess2"/>
    <dgm:cxn modelId="{098E69B6-58A8-4D34-B9C2-B511109B8BD4}" type="presParOf" srcId="{9DC1DF4D-2631-4811-AEFE-9C2041BFE901}" destId="{324CF186-8685-4E9F-9C86-1FB3D8B28A2E}"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9D3E60-EE88-47A2-AA9F-646BF5A16C21}" type="doc">
      <dgm:prSet loTypeId="urn:diagrams.loki3.com/VaryingWidthList+Icon" loCatId="list" qsTypeId="urn:microsoft.com/office/officeart/2005/8/quickstyle/simple1" qsCatId="simple" csTypeId="urn:microsoft.com/office/officeart/2005/8/colors/accent1_2" csCatId="accent1" phldr="1"/>
      <dgm:spPr/>
    </dgm:pt>
    <dgm:pt modelId="{F1F7746A-8029-4DE3-BBED-0F65A0964BBD}">
      <dgm:prSet phldrT="[文本]" custT="1"/>
      <dgm:spPr>
        <a:solidFill>
          <a:srgbClr val="04AEDA"/>
        </a:solidFill>
      </dgm:spPr>
      <dgm:t>
        <a:bodyPr/>
        <a:lstStyle/>
        <a:p>
          <a:r>
            <a:rPr lang="zh-CN" altLang="en-US" sz="1200" dirty="0" smtClean="0"/>
            <a:t>管理过程</a:t>
          </a:r>
          <a:endParaRPr lang="zh-CN" altLang="en-US" sz="1200" dirty="0"/>
        </a:p>
      </dgm:t>
    </dgm:pt>
    <dgm:pt modelId="{C6C8F4EF-1FFA-455C-9A85-FAF7DB433199}" type="parTrans" cxnId="{54EE7B6B-278C-4B22-A63D-F6CE36E57759}">
      <dgm:prSet/>
      <dgm:spPr/>
      <dgm:t>
        <a:bodyPr/>
        <a:lstStyle/>
        <a:p>
          <a:endParaRPr lang="zh-CN" altLang="en-US"/>
        </a:p>
      </dgm:t>
    </dgm:pt>
    <dgm:pt modelId="{14C8C94A-E518-4494-B2E9-A6BA1F427ED0}" type="sibTrans" cxnId="{54EE7B6B-278C-4B22-A63D-F6CE36E57759}">
      <dgm:prSet/>
      <dgm:spPr/>
      <dgm:t>
        <a:bodyPr/>
        <a:lstStyle/>
        <a:p>
          <a:endParaRPr lang="zh-CN" altLang="en-US"/>
        </a:p>
      </dgm:t>
    </dgm:pt>
    <dgm:pt modelId="{157E2CCD-D93F-48CD-BA76-38A37A1C9D05}">
      <dgm:prSet phldrT="[文本]" custT="1"/>
      <dgm:spPr>
        <a:solidFill>
          <a:srgbClr val="04AEDA"/>
        </a:solidFill>
      </dgm:spPr>
      <dgm:t>
        <a:bodyPr/>
        <a:lstStyle/>
        <a:p>
          <a:r>
            <a:rPr lang="zh-CN" altLang="en-US" sz="1200" dirty="0" smtClean="0"/>
            <a:t>工程过程</a:t>
          </a:r>
          <a:endParaRPr lang="zh-CN" altLang="en-US" sz="1200" dirty="0"/>
        </a:p>
      </dgm:t>
    </dgm:pt>
    <dgm:pt modelId="{2AC3446A-9068-4FE4-9030-499E77F5880A}" type="parTrans" cxnId="{B7B15AA0-4371-4DC9-9C01-5C7525A810F7}">
      <dgm:prSet/>
      <dgm:spPr/>
      <dgm:t>
        <a:bodyPr/>
        <a:lstStyle/>
        <a:p>
          <a:endParaRPr lang="zh-CN" altLang="en-US"/>
        </a:p>
      </dgm:t>
    </dgm:pt>
    <dgm:pt modelId="{536FD70C-7121-44E4-8F30-50EC04CBDF40}" type="sibTrans" cxnId="{B7B15AA0-4371-4DC9-9C01-5C7525A810F7}">
      <dgm:prSet/>
      <dgm:spPr/>
      <dgm:t>
        <a:bodyPr/>
        <a:lstStyle/>
        <a:p>
          <a:endParaRPr lang="zh-CN" altLang="en-US"/>
        </a:p>
      </dgm:t>
    </dgm:pt>
    <dgm:pt modelId="{ACE15782-FF4F-4B77-AE72-0F446850ABDA}">
      <dgm:prSet phldrT="[文本]" custT="1"/>
      <dgm:spPr>
        <a:solidFill>
          <a:srgbClr val="04AEDA"/>
        </a:solidFill>
      </dgm:spPr>
      <dgm:t>
        <a:bodyPr/>
        <a:lstStyle/>
        <a:p>
          <a:r>
            <a:rPr lang="zh-CN" altLang="en-US" sz="1200" dirty="0" smtClean="0"/>
            <a:t>支撑过程</a:t>
          </a:r>
          <a:endParaRPr lang="zh-CN" altLang="en-US" sz="1200" dirty="0"/>
        </a:p>
      </dgm:t>
    </dgm:pt>
    <dgm:pt modelId="{13748594-AF76-4C5A-95EF-058381AEBB39}" type="parTrans" cxnId="{3867F163-CE36-480D-80CA-5DD9AAE14F29}">
      <dgm:prSet/>
      <dgm:spPr/>
      <dgm:t>
        <a:bodyPr/>
        <a:lstStyle/>
        <a:p>
          <a:endParaRPr lang="zh-CN" altLang="en-US"/>
        </a:p>
      </dgm:t>
    </dgm:pt>
    <dgm:pt modelId="{5BE69E11-AAD0-4173-A7BD-9FD890A2ED13}" type="sibTrans" cxnId="{3867F163-CE36-480D-80CA-5DD9AAE14F29}">
      <dgm:prSet/>
      <dgm:spPr/>
      <dgm:t>
        <a:bodyPr/>
        <a:lstStyle/>
        <a:p>
          <a:endParaRPr lang="zh-CN" altLang="en-US"/>
        </a:p>
      </dgm:t>
    </dgm:pt>
    <dgm:pt modelId="{5FCCF221-B183-4563-BF26-80B41E285D3C}">
      <dgm:prSet phldrT="[文本]" custT="1"/>
      <dgm:spPr>
        <a:solidFill>
          <a:srgbClr val="04AEDA"/>
        </a:solidFill>
      </dgm:spPr>
      <dgm:t>
        <a:bodyPr/>
        <a:lstStyle/>
        <a:p>
          <a:r>
            <a:rPr lang="zh-CN" altLang="en-US" sz="1200" dirty="0" smtClean="0"/>
            <a:t>主要交付</a:t>
          </a:r>
          <a:endParaRPr lang="zh-CN" altLang="en-US" sz="1200" dirty="0"/>
        </a:p>
      </dgm:t>
    </dgm:pt>
    <dgm:pt modelId="{FE28E010-6D34-422E-92D9-262B04D92BB9}" type="parTrans" cxnId="{76048505-7EB2-49AE-B7E4-F196CBC70752}">
      <dgm:prSet/>
      <dgm:spPr/>
      <dgm:t>
        <a:bodyPr/>
        <a:lstStyle/>
        <a:p>
          <a:endParaRPr lang="zh-CN" altLang="en-US"/>
        </a:p>
      </dgm:t>
    </dgm:pt>
    <dgm:pt modelId="{3F5EF53F-572A-42B7-AA34-A21D44D730AE}" type="sibTrans" cxnId="{76048505-7EB2-49AE-B7E4-F196CBC70752}">
      <dgm:prSet/>
      <dgm:spPr/>
      <dgm:t>
        <a:bodyPr/>
        <a:lstStyle/>
        <a:p>
          <a:endParaRPr lang="zh-CN" altLang="en-US"/>
        </a:p>
      </dgm:t>
    </dgm:pt>
    <dgm:pt modelId="{EEF2AA0C-79DD-42F1-9DD8-03B847C29FF4}" type="pres">
      <dgm:prSet presAssocID="{D49D3E60-EE88-47A2-AA9F-646BF5A16C21}" presName="Name0" presStyleCnt="0">
        <dgm:presLayoutVars>
          <dgm:resizeHandles/>
        </dgm:presLayoutVars>
      </dgm:prSet>
      <dgm:spPr/>
    </dgm:pt>
    <dgm:pt modelId="{6BCF2015-BDE4-4320-9E9C-1CFDB7472469}" type="pres">
      <dgm:prSet presAssocID="{F1F7746A-8029-4DE3-BBED-0F65A0964BBD}" presName="text" presStyleLbl="node1" presStyleIdx="0" presStyleCnt="4" custScaleY="22203" custLinFactY="5059" custLinFactNeighborY="100000">
        <dgm:presLayoutVars>
          <dgm:bulletEnabled val="1"/>
        </dgm:presLayoutVars>
      </dgm:prSet>
      <dgm:spPr/>
      <dgm:t>
        <a:bodyPr/>
        <a:lstStyle/>
        <a:p>
          <a:endParaRPr lang="zh-CN" altLang="en-US"/>
        </a:p>
      </dgm:t>
    </dgm:pt>
    <dgm:pt modelId="{C5487B88-02A0-4F1A-9F83-C67E6BB69F50}" type="pres">
      <dgm:prSet presAssocID="{14C8C94A-E518-4494-B2E9-A6BA1F427ED0}" presName="space" presStyleCnt="0"/>
      <dgm:spPr/>
    </dgm:pt>
    <dgm:pt modelId="{499908CF-E51B-4C8F-B253-D1E72B4A55B2}" type="pres">
      <dgm:prSet presAssocID="{157E2CCD-D93F-48CD-BA76-38A37A1C9D05}" presName="text" presStyleLbl="node1" presStyleIdx="1" presStyleCnt="4" custScaleY="98948" custLinFactY="2205" custLinFactNeighborY="100000">
        <dgm:presLayoutVars>
          <dgm:bulletEnabled val="1"/>
        </dgm:presLayoutVars>
      </dgm:prSet>
      <dgm:spPr/>
      <dgm:t>
        <a:bodyPr/>
        <a:lstStyle/>
        <a:p>
          <a:endParaRPr lang="zh-CN" altLang="en-US"/>
        </a:p>
      </dgm:t>
    </dgm:pt>
    <dgm:pt modelId="{50BB66FB-E9BC-4271-8550-3FEEA4ACBFFA}" type="pres">
      <dgm:prSet presAssocID="{536FD70C-7121-44E4-8F30-50EC04CBDF40}" presName="space" presStyleCnt="0"/>
      <dgm:spPr/>
    </dgm:pt>
    <dgm:pt modelId="{604E3288-D54C-4601-BC84-1636391D85A1}" type="pres">
      <dgm:prSet presAssocID="{ACE15782-FF4F-4B77-AE72-0F446850ABDA}" presName="text" presStyleLbl="node1" presStyleIdx="2" presStyleCnt="4" custScaleY="13540" custLinFactNeighborY="75834">
        <dgm:presLayoutVars>
          <dgm:bulletEnabled val="1"/>
        </dgm:presLayoutVars>
      </dgm:prSet>
      <dgm:spPr/>
      <dgm:t>
        <a:bodyPr/>
        <a:lstStyle/>
        <a:p>
          <a:endParaRPr lang="zh-CN" altLang="en-US"/>
        </a:p>
      </dgm:t>
    </dgm:pt>
    <dgm:pt modelId="{1976AF3D-E2AB-4D89-98FC-E714DD7BC03D}" type="pres">
      <dgm:prSet presAssocID="{5BE69E11-AAD0-4173-A7BD-9FD890A2ED13}" presName="space" presStyleCnt="0"/>
      <dgm:spPr/>
    </dgm:pt>
    <dgm:pt modelId="{9E33A5CE-3091-4E52-9416-8291D546D428}" type="pres">
      <dgm:prSet presAssocID="{5FCCF221-B183-4563-BF26-80B41E285D3C}" presName="text" presStyleLbl="node1" presStyleIdx="3" presStyleCnt="4" custScaleY="28871" custLinFactNeighborY="12551">
        <dgm:presLayoutVars>
          <dgm:bulletEnabled val="1"/>
        </dgm:presLayoutVars>
      </dgm:prSet>
      <dgm:spPr/>
      <dgm:t>
        <a:bodyPr/>
        <a:lstStyle/>
        <a:p>
          <a:endParaRPr lang="zh-CN" altLang="en-US"/>
        </a:p>
      </dgm:t>
    </dgm:pt>
  </dgm:ptLst>
  <dgm:cxnLst>
    <dgm:cxn modelId="{911AC511-0A43-4B28-834F-55777E1A1864}" type="presOf" srcId="{D49D3E60-EE88-47A2-AA9F-646BF5A16C21}" destId="{EEF2AA0C-79DD-42F1-9DD8-03B847C29FF4}" srcOrd="0" destOrd="0" presId="urn:diagrams.loki3.com/VaryingWidthList+Icon"/>
    <dgm:cxn modelId="{76048505-7EB2-49AE-B7E4-F196CBC70752}" srcId="{D49D3E60-EE88-47A2-AA9F-646BF5A16C21}" destId="{5FCCF221-B183-4563-BF26-80B41E285D3C}" srcOrd="3" destOrd="0" parTransId="{FE28E010-6D34-422E-92D9-262B04D92BB9}" sibTransId="{3F5EF53F-572A-42B7-AA34-A21D44D730AE}"/>
    <dgm:cxn modelId="{3867F163-CE36-480D-80CA-5DD9AAE14F29}" srcId="{D49D3E60-EE88-47A2-AA9F-646BF5A16C21}" destId="{ACE15782-FF4F-4B77-AE72-0F446850ABDA}" srcOrd="2" destOrd="0" parTransId="{13748594-AF76-4C5A-95EF-058381AEBB39}" sibTransId="{5BE69E11-AAD0-4173-A7BD-9FD890A2ED13}"/>
    <dgm:cxn modelId="{1E2881C0-8C72-4CC6-B606-D5ED0B126185}" type="presOf" srcId="{5FCCF221-B183-4563-BF26-80B41E285D3C}" destId="{9E33A5CE-3091-4E52-9416-8291D546D428}" srcOrd="0" destOrd="0" presId="urn:diagrams.loki3.com/VaryingWidthList+Icon"/>
    <dgm:cxn modelId="{54EE7B6B-278C-4B22-A63D-F6CE36E57759}" srcId="{D49D3E60-EE88-47A2-AA9F-646BF5A16C21}" destId="{F1F7746A-8029-4DE3-BBED-0F65A0964BBD}" srcOrd="0" destOrd="0" parTransId="{C6C8F4EF-1FFA-455C-9A85-FAF7DB433199}" sibTransId="{14C8C94A-E518-4494-B2E9-A6BA1F427ED0}"/>
    <dgm:cxn modelId="{9BA93526-9C60-4203-99A2-18CC83D403DE}" type="presOf" srcId="{ACE15782-FF4F-4B77-AE72-0F446850ABDA}" destId="{604E3288-D54C-4601-BC84-1636391D85A1}" srcOrd="0" destOrd="0" presId="urn:diagrams.loki3.com/VaryingWidthList+Icon"/>
    <dgm:cxn modelId="{7CCA8DF5-C03E-485D-84B7-CDAC10B9A86E}" type="presOf" srcId="{F1F7746A-8029-4DE3-BBED-0F65A0964BBD}" destId="{6BCF2015-BDE4-4320-9E9C-1CFDB7472469}" srcOrd="0" destOrd="0" presId="urn:diagrams.loki3.com/VaryingWidthList+Icon"/>
    <dgm:cxn modelId="{B7B15AA0-4371-4DC9-9C01-5C7525A810F7}" srcId="{D49D3E60-EE88-47A2-AA9F-646BF5A16C21}" destId="{157E2CCD-D93F-48CD-BA76-38A37A1C9D05}" srcOrd="1" destOrd="0" parTransId="{2AC3446A-9068-4FE4-9030-499E77F5880A}" sibTransId="{536FD70C-7121-44E4-8F30-50EC04CBDF40}"/>
    <dgm:cxn modelId="{794DE35B-7BB1-460E-A6E7-1BD598A8A6E1}" type="presOf" srcId="{157E2CCD-D93F-48CD-BA76-38A37A1C9D05}" destId="{499908CF-E51B-4C8F-B253-D1E72B4A55B2}" srcOrd="0" destOrd="0" presId="urn:diagrams.loki3.com/VaryingWidthList+Icon"/>
    <dgm:cxn modelId="{61BCC93C-5289-4F72-B92D-8E4109254122}" type="presParOf" srcId="{EEF2AA0C-79DD-42F1-9DD8-03B847C29FF4}" destId="{6BCF2015-BDE4-4320-9E9C-1CFDB7472469}" srcOrd="0" destOrd="0" presId="urn:diagrams.loki3.com/VaryingWidthList+Icon"/>
    <dgm:cxn modelId="{CF3F084C-F49C-4FA5-924F-C40BE24EF903}" type="presParOf" srcId="{EEF2AA0C-79DD-42F1-9DD8-03B847C29FF4}" destId="{C5487B88-02A0-4F1A-9F83-C67E6BB69F50}" srcOrd="1" destOrd="0" presId="urn:diagrams.loki3.com/VaryingWidthList+Icon"/>
    <dgm:cxn modelId="{9592FDEB-B03F-4FCA-861F-DB409639B974}" type="presParOf" srcId="{EEF2AA0C-79DD-42F1-9DD8-03B847C29FF4}" destId="{499908CF-E51B-4C8F-B253-D1E72B4A55B2}" srcOrd="2" destOrd="0" presId="urn:diagrams.loki3.com/VaryingWidthList+Icon"/>
    <dgm:cxn modelId="{04B3F469-D472-4EC2-A4D4-E52118938E46}" type="presParOf" srcId="{EEF2AA0C-79DD-42F1-9DD8-03B847C29FF4}" destId="{50BB66FB-E9BC-4271-8550-3FEEA4ACBFFA}" srcOrd="3" destOrd="0" presId="urn:diagrams.loki3.com/VaryingWidthList+Icon"/>
    <dgm:cxn modelId="{4FC7CAAF-9D1D-447A-8509-24708C22C10A}" type="presParOf" srcId="{EEF2AA0C-79DD-42F1-9DD8-03B847C29FF4}" destId="{604E3288-D54C-4601-BC84-1636391D85A1}" srcOrd="4" destOrd="0" presId="urn:diagrams.loki3.com/VaryingWidthList+Icon"/>
    <dgm:cxn modelId="{2075A33E-AAA2-4B01-9788-99F62858CA95}" type="presParOf" srcId="{EEF2AA0C-79DD-42F1-9DD8-03B847C29FF4}" destId="{1976AF3D-E2AB-4D89-98FC-E714DD7BC03D}" srcOrd="5" destOrd="0" presId="urn:diagrams.loki3.com/VaryingWidthList+Icon"/>
    <dgm:cxn modelId="{78FDAF27-DB37-4B0F-95E3-87BAC1E5F4F0}" type="presParOf" srcId="{EEF2AA0C-79DD-42F1-9DD8-03B847C29FF4}" destId="{9E33A5CE-3091-4E52-9416-8291D546D428}" srcOrd="6" destOrd="0" presId="urn:diagrams.loki3.com/VaryingWidthList+Icon"/>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DA3DB9-9116-458E-A8CB-72F17F941305}" type="doc">
      <dgm:prSet loTypeId="urn:microsoft.com/office/officeart/2005/8/layout/radial4" loCatId="relationship" qsTypeId="urn:microsoft.com/office/officeart/2005/8/quickstyle/simple4" qsCatId="simple" csTypeId="urn:microsoft.com/office/officeart/2005/8/colors/colorful1" csCatId="colorful" phldr="1"/>
      <dgm:spPr/>
      <dgm:t>
        <a:bodyPr/>
        <a:lstStyle/>
        <a:p>
          <a:endParaRPr lang="zh-CN" altLang="en-US"/>
        </a:p>
      </dgm:t>
    </dgm:pt>
    <dgm:pt modelId="{BBC5E32D-57E3-4D6D-911B-CD4B04660DC5}">
      <dgm:prSet phldrT="[文本]" custT="1"/>
      <dgm:spPr/>
      <dgm:t>
        <a:bodyPr/>
        <a:lstStyle/>
        <a:p>
          <a:r>
            <a:rPr lang="zh-CN" altLang="en-US" sz="1800" b="1" dirty="0" smtClean="0">
              <a:latin typeface="微软雅黑" pitchFamily="34" charset="-122"/>
              <a:ea typeface="微软雅黑" pitchFamily="34" charset="-122"/>
            </a:rPr>
            <a:t>评审的原则</a:t>
          </a:r>
          <a:endParaRPr lang="zh-CN" altLang="en-US" sz="1800" b="1" dirty="0">
            <a:latin typeface="微软雅黑" pitchFamily="34" charset="-122"/>
            <a:ea typeface="微软雅黑" pitchFamily="34" charset="-122"/>
          </a:endParaRPr>
        </a:p>
      </dgm:t>
    </dgm:pt>
    <dgm:pt modelId="{D233479A-E000-4AA2-9FA6-6986096A3DF4}" type="parTrans" cxnId="{F23C1808-36D1-463F-8C4A-1A158125D63F}">
      <dgm:prSet/>
      <dgm:spPr/>
      <dgm:t>
        <a:bodyPr/>
        <a:lstStyle/>
        <a:p>
          <a:endParaRPr lang="zh-CN" altLang="en-US" sz="1200">
            <a:latin typeface="微软雅黑" pitchFamily="34" charset="-122"/>
            <a:ea typeface="微软雅黑" pitchFamily="34" charset="-122"/>
          </a:endParaRPr>
        </a:p>
      </dgm:t>
    </dgm:pt>
    <dgm:pt modelId="{205A5D30-01E7-4B67-8317-7C67080093AA}" type="sibTrans" cxnId="{F23C1808-36D1-463F-8C4A-1A158125D63F}">
      <dgm:prSet/>
      <dgm:spPr/>
      <dgm:t>
        <a:bodyPr/>
        <a:lstStyle/>
        <a:p>
          <a:endParaRPr lang="zh-CN" altLang="en-US" sz="1200">
            <a:latin typeface="微软雅黑" pitchFamily="34" charset="-122"/>
            <a:ea typeface="微软雅黑" pitchFamily="34" charset="-122"/>
          </a:endParaRPr>
        </a:p>
      </dgm:t>
    </dgm:pt>
    <dgm:pt modelId="{E8C4C434-C0BE-4BC6-915B-6144ED5875FD}">
      <dgm:prSet phldrT="[文本]" custT="1"/>
      <dgm:spPr/>
      <dgm:t>
        <a:bodyPr/>
        <a:lstStyle/>
        <a:p>
          <a:r>
            <a:rPr lang="zh-CN" altLang="en-US" sz="1400" b="1" dirty="0" smtClean="0">
              <a:latin typeface="微软雅黑" pitchFamily="34" charset="-122"/>
              <a:ea typeface="微软雅黑" pitchFamily="34" charset="-122"/>
              <a:sym typeface="微软雅黑" pitchFamily="34" charset="-122"/>
            </a:rPr>
            <a:t>评审总时间在整个项目中应不少于</a:t>
          </a:r>
          <a:r>
            <a:rPr lang="en-US" altLang="zh-CN" sz="1400" b="1" dirty="0" smtClean="0">
              <a:latin typeface="微软雅黑" pitchFamily="34" charset="-122"/>
              <a:ea typeface="微软雅黑" pitchFamily="34" charset="-122"/>
              <a:sym typeface="微软雅黑" pitchFamily="34" charset="-122"/>
            </a:rPr>
            <a:t>20%</a:t>
          </a:r>
          <a:endParaRPr lang="zh-CN" altLang="en-US" sz="1400" b="1" dirty="0">
            <a:latin typeface="微软雅黑" pitchFamily="34" charset="-122"/>
            <a:ea typeface="微软雅黑" pitchFamily="34" charset="-122"/>
          </a:endParaRPr>
        </a:p>
      </dgm:t>
    </dgm:pt>
    <dgm:pt modelId="{8EBC6478-3B76-4C52-97FC-F2187305561B}" type="parTrans" cxnId="{AE3E9755-97BF-47C8-9918-8D79808D059C}">
      <dgm:prSet/>
      <dgm:spPr/>
      <dgm:t>
        <a:bodyPr/>
        <a:lstStyle/>
        <a:p>
          <a:endParaRPr lang="zh-CN" altLang="en-US" sz="1200">
            <a:latin typeface="微软雅黑" pitchFamily="34" charset="-122"/>
            <a:ea typeface="微软雅黑" pitchFamily="34" charset="-122"/>
          </a:endParaRPr>
        </a:p>
      </dgm:t>
    </dgm:pt>
    <dgm:pt modelId="{3230A923-3AF1-4D6C-8A0C-E4FBD44EFD37}" type="sibTrans" cxnId="{AE3E9755-97BF-47C8-9918-8D79808D059C}">
      <dgm:prSet/>
      <dgm:spPr/>
      <dgm:t>
        <a:bodyPr/>
        <a:lstStyle/>
        <a:p>
          <a:endParaRPr lang="zh-CN" altLang="en-US" sz="1200">
            <a:latin typeface="微软雅黑" pitchFamily="34" charset="-122"/>
            <a:ea typeface="微软雅黑" pitchFamily="34" charset="-122"/>
          </a:endParaRPr>
        </a:p>
      </dgm:t>
    </dgm:pt>
    <dgm:pt modelId="{5341BBDA-EAE8-417B-8DCF-4B09335596B3}">
      <dgm:prSet phldrT="[文本]" custT="1"/>
      <dgm:spPr/>
      <dgm:t>
        <a:bodyPr/>
        <a:lstStyle/>
        <a:p>
          <a:r>
            <a:rPr lang="zh-CN" altLang="en-US" sz="1400" b="1" dirty="0" smtClean="0">
              <a:latin typeface="微软雅黑" pitchFamily="34" charset="-122"/>
              <a:ea typeface="微软雅黑" pitchFamily="34" charset="-122"/>
              <a:sym typeface="微软雅黑" pitchFamily="34" charset="-122"/>
            </a:rPr>
            <a:t>任何每次评审建议人数为</a:t>
          </a:r>
          <a:endParaRPr lang="en-US" altLang="zh-CN" sz="1400" b="1" dirty="0" smtClean="0">
            <a:latin typeface="微软雅黑" pitchFamily="34" charset="-122"/>
            <a:ea typeface="微软雅黑" pitchFamily="34" charset="-122"/>
            <a:sym typeface="微软雅黑" pitchFamily="34" charset="-122"/>
          </a:endParaRPr>
        </a:p>
        <a:p>
          <a:r>
            <a:rPr lang="en-US" altLang="zh-CN" sz="1400" b="1" dirty="0" smtClean="0">
              <a:latin typeface="微软雅黑" pitchFamily="34" charset="-122"/>
              <a:ea typeface="微软雅黑" pitchFamily="34" charset="-122"/>
              <a:sym typeface="微软雅黑" pitchFamily="34" charset="-122"/>
            </a:rPr>
            <a:t>3-7</a:t>
          </a:r>
          <a:r>
            <a:rPr lang="zh-CN" altLang="en-US" sz="1400" b="1" dirty="0" smtClean="0">
              <a:latin typeface="微软雅黑" pitchFamily="34" charset="-122"/>
              <a:ea typeface="微软雅黑" pitchFamily="34" charset="-122"/>
              <a:sym typeface="微软雅黑" pitchFamily="34" charset="-122"/>
            </a:rPr>
            <a:t>人</a:t>
          </a:r>
          <a:endParaRPr lang="zh-CN" altLang="en-US" sz="1400" b="1" dirty="0">
            <a:latin typeface="微软雅黑" pitchFamily="34" charset="-122"/>
            <a:ea typeface="微软雅黑" pitchFamily="34" charset="-122"/>
          </a:endParaRPr>
        </a:p>
      </dgm:t>
    </dgm:pt>
    <dgm:pt modelId="{8E639A6D-0FF2-425C-9F42-C4CD6D219E9C}" type="parTrans" cxnId="{A6C7F40D-3EB2-45E5-8B97-36F63AA1369A}">
      <dgm:prSet/>
      <dgm:spPr/>
      <dgm:t>
        <a:bodyPr/>
        <a:lstStyle/>
        <a:p>
          <a:endParaRPr lang="zh-CN" altLang="en-US" sz="1200">
            <a:latin typeface="微软雅黑" pitchFamily="34" charset="-122"/>
            <a:ea typeface="微软雅黑" pitchFamily="34" charset="-122"/>
          </a:endParaRPr>
        </a:p>
      </dgm:t>
    </dgm:pt>
    <dgm:pt modelId="{63EEB503-8EC8-4116-9836-F2F3CF547438}" type="sibTrans" cxnId="{A6C7F40D-3EB2-45E5-8B97-36F63AA1369A}">
      <dgm:prSet/>
      <dgm:spPr/>
      <dgm:t>
        <a:bodyPr/>
        <a:lstStyle/>
        <a:p>
          <a:endParaRPr lang="zh-CN" altLang="en-US" sz="1200">
            <a:latin typeface="微软雅黑" pitchFamily="34" charset="-122"/>
            <a:ea typeface="微软雅黑" pitchFamily="34" charset="-122"/>
          </a:endParaRPr>
        </a:p>
      </dgm:t>
    </dgm:pt>
    <dgm:pt modelId="{7E274889-FFA7-40F6-ABDE-EC2E892418E8}">
      <dgm:prSet phldrT="[文本]" custT="1"/>
      <dgm:spPr/>
      <dgm:t>
        <a:bodyPr/>
        <a:lstStyle/>
        <a:p>
          <a:r>
            <a:rPr lang="zh-CN" altLang="en-US" sz="1400" b="1" dirty="0" smtClean="0">
              <a:latin typeface="微软雅黑" pitchFamily="34" charset="-122"/>
              <a:ea typeface="微软雅黑" pitchFamily="34" charset="-122"/>
              <a:sym typeface="微软雅黑" pitchFamily="34" charset="-122"/>
            </a:rPr>
            <a:t>尽量使用</a:t>
          </a:r>
          <a:r>
            <a:rPr lang="en-US" altLang="zh-CN" sz="1400" b="1" dirty="0" smtClean="0">
              <a:latin typeface="微软雅黑" pitchFamily="34" charset="-122"/>
              <a:ea typeface="微软雅黑" pitchFamily="34" charset="-122"/>
              <a:sym typeface="微软雅黑" pitchFamily="34" charset="-122"/>
            </a:rPr>
            <a:t>Checklist</a:t>
          </a:r>
          <a:endParaRPr lang="zh-CN" altLang="en-US" sz="1400" b="1" dirty="0">
            <a:latin typeface="微软雅黑" pitchFamily="34" charset="-122"/>
            <a:ea typeface="微软雅黑" pitchFamily="34" charset="-122"/>
          </a:endParaRPr>
        </a:p>
      </dgm:t>
    </dgm:pt>
    <dgm:pt modelId="{27C79FE2-4A5C-4BEC-937B-CDA772CC90B3}" type="parTrans" cxnId="{2C532E8E-A67B-4680-831C-55203C2ECF59}">
      <dgm:prSet/>
      <dgm:spPr/>
      <dgm:t>
        <a:bodyPr/>
        <a:lstStyle/>
        <a:p>
          <a:endParaRPr lang="zh-CN" altLang="en-US" sz="1200">
            <a:latin typeface="微软雅黑" pitchFamily="34" charset="-122"/>
            <a:ea typeface="微软雅黑" pitchFamily="34" charset="-122"/>
          </a:endParaRPr>
        </a:p>
      </dgm:t>
    </dgm:pt>
    <dgm:pt modelId="{6907FE64-5822-435C-ADE6-E83A1E0DCA54}" type="sibTrans" cxnId="{2C532E8E-A67B-4680-831C-55203C2ECF59}">
      <dgm:prSet/>
      <dgm:spPr/>
      <dgm:t>
        <a:bodyPr/>
        <a:lstStyle/>
        <a:p>
          <a:endParaRPr lang="zh-CN" altLang="en-US" sz="1200">
            <a:latin typeface="微软雅黑" pitchFamily="34" charset="-122"/>
            <a:ea typeface="微软雅黑" pitchFamily="34" charset="-122"/>
          </a:endParaRPr>
        </a:p>
      </dgm:t>
    </dgm:pt>
    <dgm:pt modelId="{4431A16A-3C30-4723-AEFF-89793373BC98}">
      <dgm:prSet phldrT="[文本]" custT="1"/>
      <dgm:spPr/>
      <dgm:t>
        <a:bodyPr/>
        <a:lstStyle/>
        <a:p>
          <a:r>
            <a:rPr lang="zh-CN" altLang="en-US" sz="1400" b="1" dirty="0" smtClean="0">
              <a:latin typeface="微软雅黑" pitchFamily="34" charset="-122"/>
              <a:ea typeface="微软雅黑" pitchFamily="34" charset="-122"/>
              <a:sym typeface="微软雅黑" pitchFamily="34" charset="-122"/>
            </a:rPr>
            <a:t>预留足够的预审时间（</a:t>
          </a:r>
          <a:r>
            <a:rPr lang="en-US" altLang="zh-CN" sz="1400" b="1" dirty="0" smtClean="0">
              <a:latin typeface="微软雅黑" pitchFamily="34" charset="-122"/>
              <a:ea typeface="微软雅黑" pitchFamily="34" charset="-122"/>
              <a:sym typeface="微软雅黑" pitchFamily="34" charset="-122"/>
            </a:rPr>
            <a:t>2-3</a:t>
          </a:r>
          <a:r>
            <a:rPr lang="zh-CN" altLang="en-US" sz="1400" b="1" dirty="0" smtClean="0">
              <a:latin typeface="微软雅黑" pitchFamily="34" charset="-122"/>
              <a:ea typeface="微软雅黑" pitchFamily="34" charset="-122"/>
              <a:sym typeface="微软雅黑" pitchFamily="34" charset="-122"/>
            </a:rPr>
            <a:t>个工作日）</a:t>
          </a:r>
          <a:endParaRPr lang="zh-CN" altLang="en-US" sz="1400" b="1" dirty="0">
            <a:latin typeface="微软雅黑" pitchFamily="34" charset="-122"/>
            <a:ea typeface="微软雅黑" pitchFamily="34" charset="-122"/>
          </a:endParaRPr>
        </a:p>
      </dgm:t>
    </dgm:pt>
    <dgm:pt modelId="{C9970CB2-DB72-4A23-B96E-C5244ED5EC3A}" type="parTrans" cxnId="{514EDD36-465C-4F35-9BA7-CCE036F30156}">
      <dgm:prSet/>
      <dgm:spPr/>
      <dgm:t>
        <a:bodyPr/>
        <a:lstStyle/>
        <a:p>
          <a:endParaRPr lang="zh-CN" altLang="en-US" sz="1200">
            <a:latin typeface="微软雅黑" pitchFamily="34" charset="-122"/>
            <a:ea typeface="微软雅黑" pitchFamily="34" charset="-122"/>
          </a:endParaRPr>
        </a:p>
      </dgm:t>
    </dgm:pt>
    <dgm:pt modelId="{8B1FFEFA-81E7-4DDA-9108-8E01EEABF2E4}" type="sibTrans" cxnId="{514EDD36-465C-4F35-9BA7-CCE036F30156}">
      <dgm:prSet/>
      <dgm:spPr/>
      <dgm:t>
        <a:bodyPr/>
        <a:lstStyle/>
        <a:p>
          <a:endParaRPr lang="zh-CN" altLang="en-US" sz="1200">
            <a:latin typeface="微软雅黑" pitchFamily="34" charset="-122"/>
            <a:ea typeface="微软雅黑" pitchFamily="34" charset="-122"/>
          </a:endParaRPr>
        </a:p>
      </dgm:t>
    </dgm:pt>
    <dgm:pt modelId="{F8A4064A-0533-46FA-AEA8-87593B1C4008}">
      <dgm:prSet phldrT="[文本]" custT="1"/>
      <dgm:spPr/>
      <dgm:t>
        <a:bodyPr/>
        <a:lstStyle/>
        <a:p>
          <a:r>
            <a:rPr lang="zh-CN" altLang="en-US" sz="1400" b="1" dirty="0" smtClean="0">
              <a:latin typeface="微软雅黑" pitchFamily="34" charset="-122"/>
              <a:ea typeface="微软雅黑" pitchFamily="34" charset="-122"/>
              <a:sym typeface="微软雅黑" pitchFamily="34" charset="-122"/>
            </a:rPr>
            <a:t>宁缺毋滥，不要交差了事</a:t>
          </a:r>
          <a:endParaRPr lang="zh-CN" altLang="en-US" sz="1400" b="1" dirty="0">
            <a:latin typeface="微软雅黑" pitchFamily="34" charset="-122"/>
            <a:ea typeface="微软雅黑" pitchFamily="34" charset="-122"/>
          </a:endParaRPr>
        </a:p>
      </dgm:t>
    </dgm:pt>
    <dgm:pt modelId="{DFC500A2-C45E-4526-A7C0-279716DB7693}" type="parTrans" cxnId="{7B338D14-91B4-42ED-93C7-696C0CDFF3F1}">
      <dgm:prSet/>
      <dgm:spPr/>
      <dgm:t>
        <a:bodyPr/>
        <a:lstStyle/>
        <a:p>
          <a:endParaRPr lang="zh-CN" altLang="en-US" sz="1200">
            <a:latin typeface="微软雅黑" pitchFamily="34" charset="-122"/>
            <a:ea typeface="微软雅黑" pitchFamily="34" charset="-122"/>
          </a:endParaRPr>
        </a:p>
      </dgm:t>
    </dgm:pt>
    <dgm:pt modelId="{3F9F4660-4064-4E95-BB3C-2C2A04B34531}" type="sibTrans" cxnId="{7B338D14-91B4-42ED-93C7-696C0CDFF3F1}">
      <dgm:prSet/>
      <dgm:spPr/>
      <dgm:t>
        <a:bodyPr/>
        <a:lstStyle/>
        <a:p>
          <a:endParaRPr lang="zh-CN" altLang="en-US" sz="1200">
            <a:latin typeface="微软雅黑" pitchFamily="34" charset="-122"/>
            <a:ea typeface="微软雅黑" pitchFamily="34" charset="-122"/>
          </a:endParaRPr>
        </a:p>
      </dgm:t>
    </dgm:pt>
    <dgm:pt modelId="{FBA75A75-82A4-4DFD-B69D-74DB7CF2B3EA}">
      <dgm:prSet phldrT="[文本]" custT="1"/>
      <dgm:spPr/>
      <dgm:t>
        <a:bodyPr/>
        <a:lstStyle/>
        <a:p>
          <a:r>
            <a:rPr lang="zh-CN" altLang="en-US" sz="1400" b="1" dirty="0" smtClean="0">
              <a:latin typeface="微软雅黑" pitchFamily="34" charset="-122"/>
              <a:ea typeface="微软雅黑" pitchFamily="34" charset="-122"/>
              <a:sym typeface="微软雅黑" pitchFamily="34" charset="-122"/>
            </a:rPr>
            <a:t>合理的缺陷分类和数据维护</a:t>
          </a:r>
          <a:endParaRPr lang="zh-CN" altLang="en-US" sz="1400" b="1" dirty="0">
            <a:latin typeface="微软雅黑" pitchFamily="34" charset="-122"/>
            <a:ea typeface="微软雅黑" pitchFamily="34" charset="-122"/>
          </a:endParaRPr>
        </a:p>
      </dgm:t>
    </dgm:pt>
    <dgm:pt modelId="{75AD06A4-632B-484C-9C53-0DBA764BF661}" type="parTrans" cxnId="{3C8AF397-619D-4E27-9D49-190692B1F903}">
      <dgm:prSet/>
      <dgm:spPr/>
      <dgm:t>
        <a:bodyPr/>
        <a:lstStyle/>
        <a:p>
          <a:endParaRPr lang="zh-CN" altLang="en-US" sz="1200">
            <a:latin typeface="微软雅黑" pitchFamily="34" charset="-122"/>
            <a:ea typeface="微软雅黑" pitchFamily="34" charset="-122"/>
          </a:endParaRPr>
        </a:p>
      </dgm:t>
    </dgm:pt>
    <dgm:pt modelId="{8E102BBF-70A3-40B4-B2CA-5326F0C4DDCA}" type="sibTrans" cxnId="{3C8AF397-619D-4E27-9D49-190692B1F903}">
      <dgm:prSet/>
      <dgm:spPr/>
      <dgm:t>
        <a:bodyPr/>
        <a:lstStyle/>
        <a:p>
          <a:endParaRPr lang="zh-CN" altLang="en-US" sz="1200">
            <a:latin typeface="微软雅黑" pitchFamily="34" charset="-122"/>
            <a:ea typeface="微软雅黑" pitchFamily="34" charset="-122"/>
          </a:endParaRPr>
        </a:p>
      </dgm:t>
    </dgm:pt>
    <dgm:pt modelId="{A18C3E88-2BBC-4E85-9D90-004FDB0C60A4}" type="pres">
      <dgm:prSet presAssocID="{6EDA3DB9-9116-458E-A8CB-72F17F941305}" presName="cycle" presStyleCnt="0">
        <dgm:presLayoutVars>
          <dgm:chMax val="1"/>
          <dgm:dir/>
          <dgm:animLvl val="ctr"/>
          <dgm:resizeHandles val="exact"/>
        </dgm:presLayoutVars>
      </dgm:prSet>
      <dgm:spPr/>
      <dgm:t>
        <a:bodyPr/>
        <a:lstStyle/>
        <a:p>
          <a:endParaRPr lang="zh-CN" altLang="en-US"/>
        </a:p>
      </dgm:t>
    </dgm:pt>
    <dgm:pt modelId="{DBADB1E1-925A-4A21-BC3A-2E91377A579F}" type="pres">
      <dgm:prSet presAssocID="{BBC5E32D-57E3-4D6D-911B-CD4B04660DC5}" presName="centerShape" presStyleLbl="node0" presStyleIdx="0" presStyleCnt="1"/>
      <dgm:spPr/>
      <dgm:t>
        <a:bodyPr/>
        <a:lstStyle/>
        <a:p>
          <a:endParaRPr lang="zh-CN" altLang="en-US"/>
        </a:p>
      </dgm:t>
    </dgm:pt>
    <dgm:pt modelId="{D34E4988-9CD8-4FD3-B686-DE2B8B97E8C9}" type="pres">
      <dgm:prSet presAssocID="{8EBC6478-3B76-4C52-97FC-F2187305561B}" presName="parTrans" presStyleLbl="bgSibTrans2D1" presStyleIdx="0" presStyleCnt="6"/>
      <dgm:spPr/>
      <dgm:t>
        <a:bodyPr/>
        <a:lstStyle/>
        <a:p>
          <a:endParaRPr lang="zh-CN" altLang="en-US"/>
        </a:p>
      </dgm:t>
    </dgm:pt>
    <dgm:pt modelId="{13A1F8F2-F74D-4F60-8E6A-EA1051FBC939}" type="pres">
      <dgm:prSet presAssocID="{E8C4C434-C0BE-4BC6-915B-6144ED5875FD}" presName="node" presStyleLbl="node1" presStyleIdx="0" presStyleCnt="6">
        <dgm:presLayoutVars>
          <dgm:bulletEnabled val="1"/>
        </dgm:presLayoutVars>
      </dgm:prSet>
      <dgm:spPr/>
      <dgm:t>
        <a:bodyPr/>
        <a:lstStyle/>
        <a:p>
          <a:endParaRPr lang="zh-CN" altLang="en-US"/>
        </a:p>
      </dgm:t>
    </dgm:pt>
    <dgm:pt modelId="{9082DC94-9CCF-49E9-B331-905F84D4F9E1}" type="pres">
      <dgm:prSet presAssocID="{8E639A6D-0FF2-425C-9F42-C4CD6D219E9C}" presName="parTrans" presStyleLbl="bgSibTrans2D1" presStyleIdx="1" presStyleCnt="6"/>
      <dgm:spPr/>
      <dgm:t>
        <a:bodyPr/>
        <a:lstStyle/>
        <a:p>
          <a:endParaRPr lang="zh-CN" altLang="en-US"/>
        </a:p>
      </dgm:t>
    </dgm:pt>
    <dgm:pt modelId="{C4B46A03-13B0-4B85-89C0-10F9FE575C96}" type="pres">
      <dgm:prSet presAssocID="{5341BBDA-EAE8-417B-8DCF-4B09335596B3}" presName="node" presStyleLbl="node1" presStyleIdx="1" presStyleCnt="6">
        <dgm:presLayoutVars>
          <dgm:bulletEnabled val="1"/>
        </dgm:presLayoutVars>
      </dgm:prSet>
      <dgm:spPr/>
      <dgm:t>
        <a:bodyPr/>
        <a:lstStyle/>
        <a:p>
          <a:endParaRPr lang="zh-CN" altLang="en-US"/>
        </a:p>
      </dgm:t>
    </dgm:pt>
    <dgm:pt modelId="{F98B6D60-6850-4965-8A05-3D4CE942454D}" type="pres">
      <dgm:prSet presAssocID="{27C79FE2-4A5C-4BEC-937B-CDA772CC90B3}" presName="parTrans" presStyleLbl="bgSibTrans2D1" presStyleIdx="2" presStyleCnt="6"/>
      <dgm:spPr/>
      <dgm:t>
        <a:bodyPr/>
        <a:lstStyle/>
        <a:p>
          <a:endParaRPr lang="zh-CN" altLang="en-US"/>
        </a:p>
      </dgm:t>
    </dgm:pt>
    <dgm:pt modelId="{02DFEC09-028C-45B0-85EC-7F2D3FD346E2}" type="pres">
      <dgm:prSet presAssocID="{7E274889-FFA7-40F6-ABDE-EC2E892418E8}" presName="node" presStyleLbl="node1" presStyleIdx="2" presStyleCnt="6">
        <dgm:presLayoutVars>
          <dgm:bulletEnabled val="1"/>
        </dgm:presLayoutVars>
      </dgm:prSet>
      <dgm:spPr/>
      <dgm:t>
        <a:bodyPr/>
        <a:lstStyle/>
        <a:p>
          <a:endParaRPr lang="zh-CN" altLang="en-US"/>
        </a:p>
      </dgm:t>
    </dgm:pt>
    <dgm:pt modelId="{BE7FF3C3-40C3-4607-82D4-13C5FD94040C}" type="pres">
      <dgm:prSet presAssocID="{C9970CB2-DB72-4A23-B96E-C5244ED5EC3A}" presName="parTrans" presStyleLbl="bgSibTrans2D1" presStyleIdx="3" presStyleCnt="6"/>
      <dgm:spPr/>
      <dgm:t>
        <a:bodyPr/>
        <a:lstStyle/>
        <a:p>
          <a:endParaRPr lang="zh-CN" altLang="en-US"/>
        </a:p>
      </dgm:t>
    </dgm:pt>
    <dgm:pt modelId="{D10F4B75-7735-4738-A080-6279FF85B1AC}" type="pres">
      <dgm:prSet presAssocID="{4431A16A-3C30-4723-AEFF-89793373BC98}" presName="node" presStyleLbl="node1" presStyleIdx="3" presStyleCnt="6">
        <dgm:presLayoutVars>
          <dgm:bulletEnabled val="1"/>
        </dgm:presLayoutVars>
      </dgm:prSet>
      <dgm:spPr/>
      <dgm:t>
        <a:bodyPr/>
        <a:lstStyle/>
        <a:p>
          <a:endParaRPr lang="zh-CN" altLang="en-US"/>
        </a:p>
      </dgm:t>
    </dgm:pt>
    <dgm:pt modelId="{F1B3CDB6-9BBA-45B9-A1B1-070B98B4FB91}" type="pres">
      <dgm:prSet presAssocID="{DFC500A2-C45E-4526-A7C0-279716DB7693}" presName="parTrans" presStyleLbl="bgSibTrans2D1" presStyleIdx="4" presStyleCnt="6"/>
      <dgm:spPr/>
      <dgm:t>
        <a:bodyPr/>
        <a:lstStyle/>
        <a:p>
          <a:endParaRPr lang="zh-CN" altLang="en-US"/>
        </a:p>
      </dgm:t>
    </dgm:pt>
    <dgm:pt modelId="{FC4E2EF1-1357-43DF-B0F3-0005D9BE72E8}" type="pres">
      <dgm:prSet presAssocID="{F8A4064A-0533-46FA-AEA8-87593B1C4008}" presName="node" presStyleLbl="node1" presStyleIdx="4" presStyleCnt="6">
        <dgm:presLayoutVars>
          <dgm:bulletEnabled val="1"/>
        </dgm:presLayoutVars>
      </dgm:prSet>
      <dgm:spPr/>
      <dgm:t>
        <a:bodyPr/>
        <a:lstStyle/>
        <a:p>
          <a:endParaRPr lang="zh-CN" altLang="en-US"/>
        </a:p>
      </dgm:t>
    </dgm:pt>
    <dgm:pt modelId="{F979DE7E-F85F-451E-A475-675788CB2E94}" type="pres">
      <dgm:prSet presAssocID="{75AD06A4-632B-484C-9C53-0DBA764BF661}" presName="parTrans" presStyleLbl="bgSibTrans2D1" presStyleIdx="5" presStyleCnt="6"/>
      <dgm:spPr/>
      <dgm:t>
        <a:bodyPr/>
        <a:lstStyle/>
        <a:p>
          <a:endParaRPr lang="zh-CN" altLang="en-US"/>
        </a:p>
      </dgm:t>
    </dgm:pt>
    <dgm:pt modelId="{4D182A3D-7C6E-4B4B-83BB-2A5DD28F8595}" type="pres">
      <dgm:prSet presAssocID="{FBA75A75-82A4-4DFD-B69D-74DB7CF2B3EA}" presName="node" presStyleLbl="node1" presStyleIdx="5" presStyleCnt="6">
        <dgm:presLayoutVars>
          <dgm:bulletEnabled val="1"/>
        </dgm:presLayoutVars>
      </dgm:prSet>
      <dgm:spPr/>
      <dgm:t>
        <a:bodyPr/>
        <a:lstStyle/>
        <a:p>
          <a:endParaRPr lang="zh-CN" altLang="en-US"/>
        </a:p>
      </dgm:t>
    </dgm:pt>
  </dgm:ptLst>
  <dgm:cxnLst>
    <dgm:cxn modelId="{514EDD36-465C-4F35-9BA7-CCE036F30156}" srcId="{BBC5E32D-57E3-4D6D-911B-CD4B04660DC5}" destId="{4431A16A-3C30-4723-AEFF-89793373BC98}" srcOrd="3" destOrd="0" parTransId="{C9970CB2-DB72-4A23-B96E-C5244ED5EC3A}" sibTransId="{8B1FFEFA-81E7-4DDA-9108-8E01EEABF2E4}"/>
    <dgm:cxn modelId="{30B90E43-717D-4EAB-9AA9-C6DBB530ACAA}" type="presOf" srcId="{7E274889-FFA7-40F6-ABDE-EC2E892418E8}" destId="{02DFEC09-028C-45B0-85EC-7F2D3FD346E2}" srcOrd="0" destOrd="0" presId="urn:microsoft.com/office/officeart/2005/8/layout/radial4"/>
    <dgm:cxn modelId="{EAF981F2-D856-4FD9-A6D5-922F29CAA85E}" type="presOf" srcId="{FBA75A75-82A4-4DFD-B69D-74DB7CF2B3EA}" destId="{4D182A3D-7C6E-4B4B-83BB-2A5DD28F8595}" srcOrd="0" destOrd="0" presId="urn:microsoft.com/office/officeart/2005/8/layout/radial4"/>
    <dgm:cxn modelId="{64F10DD9-2F1B-43C3-A2A3-BD2F308D87E3}" type="presOf" srcId="{8E639A6D-0FF2-425C-9F42-C4CD6D219E9C}" destId="{9082DC94-9CCF-49E9-B331-905F84D4F9E1}" srcOrd="0" destOrd="0" presId="urn:microsoft.com/office/officeart/2005/8/layout/radial4"/>
    <dgm:cxn modelId="{F22A4672-FA97-42CD-B903-A981ED6991D1}" type="presOf" srcId="{BBC5E32D-57E3-4D6D-911B-CD4B04660DC5}" destId="{DBADB1E1-925A-4A21-BC3A-2E91377A579F}" srcOrd="0" destOrd="0" presId="urn:microsoft.com/office/officeart/2005/8/layout/radial4"/>
    <dgm:cxn modelId="{3B9B3DCA-7678-40D2-8220-537462B6EF5D}" type="presOf" srcId="{DFC500A2-C45E-4526-A7C0-279716DB7693}" destId="{F1B3CDB6-9BBA-45B9-A1B1-070B98B4FB91}" srcOrd="0" destOrd="0" presId="urn:microsoft.com/office/officeart/2005/8/layout/radial4"/>
    <dgm:cxn modelId="{AD908F76-7A8D-404C-9A8B-50AA0669BD02}" type="presOf" srcId="{6EDA3DB9-9116-458E-A8CB-72F17F941305}" destId="{A18C3E88-2BBC-4E85-9D90-004FDB0C60A4}" srcOrd="0" destOrd="0" presId="urn:microsoft.com/office/officeart/2005/8/layout/radial4"/>
    <dgm:cxn modelId="{AE3E9755-97BF-47C8-9918-8D79808D059C}" srcId="{BBC5E32D-57E3-4D6D-911B-CD4B04660DC5}" destId="{E8C4C434-C0BE-4BC6-915B-6144ED5875FD}" srcOrd="0" destOrd="0" parTransId="{8EBC6478-3B76-4C52-97FC-F2187305561B}" sibTransId="{3230A923-3AF1-4D6C-8A0C-E4FBD44EFD37}"/>
    <dgm:cxn modelId="{96F0F5BB-CC9D-44BD-A3C9-007DCFF1D81A}" type="presOf" srcId="{4431A16A-3C30-4723-AEFF-89793373BC98}" destId="{D10F4B75-7735-4738-A080-6279FF85B1AC}" srcOrd="0" destOrd="0" presId="urn:microsoft.com/office/officeart/2005/8/layout/radial4"/>
    <dgm:cxn modelId="{059AADE0-217C-46BD-B10D-EA4AEC4A0FD9}" type="presOf" srcId="{C9970CB2-DB72-4A23-B96E-C5244ED5EC3A}" destId="{BE7FF3C3-40C3-4607-82D4-13C5FD94040C}" srcOrd="0" destOrd="0" presId="urn:microsoft.com/office/officeart/2005/8/layout/radial4"/>
    <dgm:cxn modelId="{A6C7F40D-3EB2-45E5-8B97-36F63AA1369A}" srcId="{BBC5E32D-57E3-4D6D-911B-CD4B04660DC5}" destId="{5341BBDA-EAE8-417B-8DCF-4B09335596B3}" srcOrd="1" destOrd="0" parTransId="{8E639A6D-0FF2-425C-9F42-C4CD6D219E9C}" sibTransId="{63EEB503-8EC8-4116-9836-F2F3CF547438}"/>
    <dgm:cxn modelId="{F23C1808-36D1-463F-8C4A-1A158125D63F}" srcId="{6EDA3DB9-9116-458E-A8CB-72F17F941305}" destId="{BBC5E32D-57E3-4D6D-911B-CD4B04660DC5}" srcOrd="0" destOrd="0" parTransId="{D233479A-E000-4AA2-9FA6-6986096A3DF4}" sibTransId="{205A5D30-01E7-4B67-8317-7C67080093AA}"/>
    <dgm:cxn modelId="{F568E330-9B21-48DF-A0CD-516A80EFE4F4}" type="presOf" srcId="{E8C4C434-C0BE-4BC6-915B-6144ED5875FD}" destId="{13A1F8F2-F74D-4F60-8E6A-EA1051FBC939}" srcOrd="0" destOrd="0" presId="urn:microsoft.com/office/officeart/2005/8/layout/radial4"/>
    <dgm:cxn modelId="{2C532E8E-A67B-4680-831C-55203C2ECF59}" srcId="{BBC5E32D-57E3-4D6D-911B-CD4B04660DC5}" destId="{7E274889-FFA7-40F6-ABDE-EC2E892418E8}" srcOrd="2" destOrd="0" parTransId="{27C79FE2-4A5C-4BEC-937B-CDA772CC90B3}" sibTransId="{6907FE64-5822-435C-ADE6-E83A1E0DCA54}"/>
    <dgm:cxn modelId="{7B338D14-91B4-42ED-93C7-696C0CDFF3F1}" srcId="{BBC5E32D-57E3-4D6D-911B-CD4B04660DC5}" destId="{F8A4064A-0533-46FA-AEA8-87593B1C4008}" srcOrd="4" destOrd="0" parTransId="{DFC500A2-C45E-4526-A7C0-279716DB7693}" sibTransId="{3F9F4660-4064-4E95-BB3C-2C2A04B34531}"/>
    <dgm:cxn modelId="{FE08FF34-1DBF-452D-A249-A932FF55C33B}" type="presOf" srcId="{5341BBDA-EAE8-417B-8DCF-4B09335596B3}" destId="{C4B46A03-13B0-4B85-89C0-10F9FE575C96}" srcOrd="0" destOrd="0" presId="urn:microsoft.com/office/officeart/2005/8/layout/radial4"/>
    <dgm:cxn modelId="{3C8AF397-619D-4E27-9D49-190692B1F903}" srcId="{BBC5E32D-57E3-4D6D-911B-CD4B04660DC5}" destId="{FBA75A75-82A4-4DFD-B69D-74DB7CF2B3EA}" srcOrd="5" destOrd="0" parTransId="{75AD06A4-632B-484C-9C53-0DBA764BF661}" sibTransId="{8E102BBF-70A3-40B4-B2CA-5326F0C4DDCA}"/>
    <dgm:cxn modelId="{0771A40D-948C-4373-ABAD-44683B2FD2ED}" type="presOf" srcId="{27C79FE2-4A5C-4BEC-937B-CDA772CC90B3}" destId="{F98B6D60-6850-4965-8A05-3D4CE942454D}" srcOrd="0" destOrd="0" presId="urn:microsoft.com/office/officeart/2005/8/layout/radial4"/>
    <dgm:cxn modelId="{C13E9225-FA2E-4321-9D05-F29F75FDC20A}" type="presOf" srcId="{8EBC6478-3B76-4C52-97FC-F2187305561B}" destId="{D34E4988-9CD8-4FD3-B686-DE2B8B97E8C9}" srcOrd="0" destOrd="0" presId="urn:microsoft.com/office/officeart/2005/8/layout/radial4"/>
    <dgm:cxn modelId="{0B7E614E-B5FE-40F5-A5D0-9F171FE8556D}" type="presOf" srcId="{F8A4064A-0533-46FA-AEA8-87593B1C4008}" destId="{FC4E2EF1-1357-43DF-B0F3-0005D9BE72E8}" srcOrd="0" destOrd="0" presId="urn:microsoft.com/office/officeart/2005/8/layout/radial4"/>
    <dgm:cxn modelId="{678B82E2-8366-45DA-B57A-9561451BB9D4}" type="presOf" srcId="{75AD06A4-632B-484C-9C53-0DBA764BF661}" destId="{F979DE7E-F85F-451E-A475-675788CB2E94}" srcOrd="0" destOrd="0" presId="urn:microsoft.com/office/officeart/2005/8/layout/radial4"/>
    <dgm:cxn modelId="{7A9B14A5-4C83-47BA-9778-58176E9A9CEF}" type="presParOf" srcId="{A18C3E88-2BBC-4E85-9D90-004FDB0C60A4}" destId="{DBADB1E1-925A-4A21-BC3A-2E91377A579F}" srcOrd="0" destOrd="0" presId="urn:microsoft.com/office/officeart/2005/8/layout/radial4"/>
    <dgm:cxn modelId="{C4C3790B-D6BF-4AD3-AC90-A09F15090856}" type="presParOf" srcId="{A18C3E88-2BBC-4E85-9D90-004FDB0C60A4}" destId="{D34E4988-9CD8-4FD3-B686-DE2B8B97E8C9}" srcOrd="1" destOrd="0" presId="urn:microsoft.com/office/officeart/2005/8/layout/radial4"/>
    <dgm:cxn modelId="{613626BD-A746-4224-BFEC-B5774EDD564C}" type="presParOf" srcId="{A18C3E88-2BBC-4E85-9D90-004FDB0C60A4}" destId="{13A1F8F2-F74D-4F60-8E6A-EA1051FBC939}" srcOrd="2" destOrd="0" presId="urn:microsoft.com/office/officeart/2005/8/layout/radial4"/>
    <dgm:cxn modelId="{1D0BCB59-B060-4DEF-94ED-47C7E5B2B1C0}" type="presParOf" srcId="{A18C3E88-2BBC-4E85-9D90-004FDB0C60A4}" destId="{9082DC94-9CCF-49E9-B331-905F84D4F9E1}" srcOrd="3" destOrd="0" presId="urn:microsoft.com/office/officeart/2005/8/layout/radial4"/>
    <dgm:cxn modelId="{A3BB05BB-0108-42B3-A1A4-CD813B257A0B}" type="presParOf" srcId="{A18C3E88-2BBC-4E85-9D90-004FDB0C60A4}" destId="{C4B46A03-13B0-4B85-89C0-10F9FE575C96}" srcOrd="4" destOrd="0" presId="urn:microsoft.com/office/officeart/2005/8/layout/radial4"/>
    <dgm:cxn modelId="{B2AD077A-A5EA-4209-BDEB-D23636678892}" type="presParOf" srcId="{A18C3E88-2BBC-4E85-9D90-004FDB0C60A4}" destId="{F98B6D60-6850-4965-8A05-3D4CE942454D}" srcOrd="5" destOrd="0" presId="urn:microsoft.com/office/officeart/2005/8/layout/radial4"/>
    <dgm:cxn modelId="{534175AE-9098-455D-B981-1DCAF02513D7}" type="presParOf" srcId="{A18C3E88-2BBC-4E85-9D90-004FDB0C60A4}" destId="{02DFEC09-028C-45B0-85EC-7F2D3FD346E2}" srcOrd="6" destOrd="0" presId="urn:microsoft.com/office/officeart/2005/8/layout/radial4"/>
    <dgm:cxn modelId="{09DEEDCD-CC72-4356-9488-19D951F69C0B}" type="presParOf" srcId="{A18C3E88-2BBC-4E85-9D90-004FDB0C60A4}" destId="{BE7FF3C3-40C3-4607-82D4-13C5FD94040C}" srcOrd="7" destOrd="0" presId="urn:microsoft.com/office/officeart/2005/8/layout/radial4"/>
    <dgm:cxn modelId="{49EA0638-EC28-4AAA-9570-66EFDA15BCD4}" type="presParOf" srcId="{A18C3E88-2BBC-4E85-9D90-004FDB0C60A4}" destId="{D10F4B75-7735-4738-A080-6279FF85B1AC}" srcOrd="8" destOrd="0" presId="urn:microsoft.com/office/officeart/2005/8/layout/radial4"/>
    <dgm:cxn modelId="{6D1347DD-CA3B-46AB-AD43-52473773B757}" type="presParOf" srcId="{A18C3E88-2BBC-4E85-9D90-004FDB0C60A4}" destId="{F1B3CDB6-9BBA-45B9-A1B1-070B98B4FB91}" srcOrd="9" destOrd="0" presId="urn:microsoft.com/office/officeart/2005/8/layout/radial4"/>
    <dgm:cxn modelId="{1CC253DF-FE19-4F9F-8207-914BB4BB3721}" type="presParOf" srcId="{A18C3E88-2BBC-4E85-9D90-004FDB0C60A4}" destId="{FC4E2EF1-1357-43DF-B0F3-0005D9BE72E8}" srcOrd="10" destOrd="0" presId="urn:microsoft.com/office/officeart/2005/8/layout/radial4"/>
    <dgm:cxn modelId="{6191E5F6-23A4-4A6C-8B79-D0A7D09D5D64}" type="presParOf" srcId="{A18C3E88-2BBC-4E85-9D90-004FDB0C60A4}" destId="{F979DE7E-F85F-451E-A475-675788CB2E94}" srcOrd="11" destOrd="0" presId="urn:microsoft.com/office/officeart/2005/8/layout/radial4"/>
    <dgm:cxn modelId="{F8902413-12CC-40E7-BBAF-A77EFCB9C045}" type="presParOf" srcId="{A18C3E88-2BBC-4E85-9D90-004FDB0C60A4}" destId="{4D182A3D-7C6E-4B4B-83BB-2A5DD28F8595}" srcOrd="12"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361E47-9700-4B23-80D5-02358A214886}">
      <dsp:nvSpPr>
        <dsp:cNvPr id="0" name=""/>
        <dsp:cNvSpPr/>
      </dsp:nvSpPr>
      <dsp:spPr>
        <a:xfrm>
          <a:off x="5178" y="0"/>
          <a:ext cx="1168502" cy="4589008"/>
        </a:xfrm>
        <a:prstGeom prst="roundRect">
          <a:avLst>
            <a:gd name="adj" fmla="val 10000"/>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dirty="0"/>
        </a:p>
      </dsp:txBody>
      <dsp:txXfrm>
        <a:off x="5178" y="0"/>
        <a:ext cx="1168502" cy="1376702"/>
      </dsp:txXfrm>
    </dsp:sp>
    <dsp:sp modelId="{E3A6A794-5EB9-4FD8-A726-EA3373EEFB76}">
      <dsp:nvSpPr>
        <dsp:cNvPr id="0" name=""/>
        <dsp:cNvSpPr/>
      </dsp:nvSpPr>
      <dsp:spPr>
        <a:xfrm>
          <a:off x="1178062" y="0"/>
          <a:ext cx="1168502" cy="45890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dirty="0"/>
        </a:p>
      </dsp:txBody>
      <dsp:txXfrm>
        <a:off x="1178062" y="0"/>
        <a:ext cx="1168502" cy="1376702"/>
      </dsp:txXfrm>
    </dsp:sp>
    <dsp:sp modelId="{9B388025-4F8C-4452-97B3-313FEFC1F5C5}">
      <dsp:nvSpPr>
        <dsp:cNvPr id="0" name=""/>
        <dsp:cNvSpPr/>
      </dsp:nvSpPr>
      <dsp:spPr>
        <a:xfrm>
          <a:off x="2350946" y="0"/>
          <a:ext cx="1168502" cy="45890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dirty="0"/>
        </a:p>
      </dsp:txBody>
      <dsp:txXfrm>
        <a:off x="2350946" y="0"/>
        <a:ext cx="1168502" cy="1376702"/>
      </dsp:txXfrm>
    </dsp:sp>
    <dsp:sp modelId="{F1358AF7-433B-4B9E-A8BD-5C3CA0BDE420}">
      <dsp:nvSpPr>
        <dsp:cNvPr id="0" name=""/>
        <dsp:cNvSpPr/>
      </dsp:nvSpPr>
      <dsp:spPr>
        <a:xfrm>
          <a:off x="3521969" y="0"/>
          <a:ext cx="1168502" cy="45890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dirty="0"/>
        </a:p>
      </dsp:txBody>
      <dsp:txXfrm>
        <a:off x="3521969" y="0"/>
        <a:ext cx="1168502" cy="1376702"/>
      </dsp:txXfrm>
    </dsp:sp>
    <dsp:sp modelId="{2F47C928-65D2-4BAB-8FCD-8E85DCA21578}">
      <dsp:nvSpPr>
        <dsp:cNvPr id="0" name=""/>
        <dsp:cNvSpPr/>
      </dsp:nvSpPr>
      <dsp:spPr>
        <a:xfrm>
          <a:off x="4692544" y="0"/>
          <a:ext cx="1168502" cy="45890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dirty="0"/>
        </a:p>
      </dsp:txBody>
      <dsp:txXfrm>
        <a:off x="4692544" y="0"/>
        <a:ext cx="1168502" cy="1376702"/>
      </dsp:txXfrm>
    </dsp:sp>
    <dsp:sp modelId="{D10F7793-D9D1-4A1C-BFFB-ED86E71F08A6}">
      <dsp:nvSpPr>
        <dsp:cNvPr id="0" name=""/>
        <dsp:cNvSpPr/>
      </dsp:nvSpPr>
      <dsp:spPr>
        <a:xfrm>
          <a:off x="5865428" y="0"/>
          <a:ext cx="1168502" cy="458900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dirty="0"/>
        </a:p>
      </dsp:txBody>
      <dsp:txXfrm>
        <a:off x="5865428" y="0"/>
        <a:ext cx="1168502" cy="1376702"/>
      </dsp:txXfrm>
    </dsp:sp>
    <dsp:sp modelId="{AB9C1A6C-4430-4919-9B7B-2B798D414FC8}">
      <dsp:nvSpPr>
        <dsp:cNvPr id="0" name=""/>
        <dsp:cNvSpPr/>
      </dsp:nvSpPr>
      <dsp:spPr>
        <a:xfrm>
          <a:off x="7038312" y="0"/>
          <a:ext cx="1168502" cy="4589008"/>
        </a:xfrm>
        <a:prstGeom prst="roundRect">
          <a:avLst>
            <a:gd name="adj" fmla="val 10000"/>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dirty="0"/>
        </a:p>
      </dsp:txBody>
      <dsp:txXfrm>
        <a:off x="7038312" y="0"/>
        <a:ext cx="1168502" cy="13767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CF2015-BDE4-4320-9E9C-1CFDB7472469}">
      <dsp:nvSpPr>
        <dsp:cNvPr id="0" name=""/>
        <dsp:cNvSpPr/>
      </dsp:nvSpPr>
      <dsp:spPr>
        <a:xfrm>
          <a:off x="935567" y="259132"/>
          <a:ext cx="720000" cy="567840"/>
        </a:xfrm>
        <a:prstGeom prst="rect">
          <a:avLst/>
        </a:prstGeom>
        <a:solidFill>
          <a:srgbClr val="04AED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zh-CN" altLang="en-US" sz="1200" kern="1200" dirty="0" smtClean="0"/>
            <a:t>管理过程</a:t>
          </a:r>
          <a:endParaRPr lang="zh-CN" altLang="en-US" sz="1200" kern="1200" dirty="0"/>
        </a:p>
      </dsp:txBody>
      <dsp:txXfrm>
        <a:off x="935567" y="259132"/>
        <a:ext cx="720000" cy="567840"/>
      </dsp:txXfrm>
    </dsp:sp>
    <dsp:sp modelId="{499908CF-E51B-4C8F-B253-D1E72B4A55B2}">
      <dsp:nvSpPr>
        <dsp:cNvPr id="0" name=""/>
        <dsp:cNvSpPr/>
      </dsp:nvSpPr>
      <dsp:spPr>
        <a:xfrm>
          <a:off x="935567" y="881857"/>
          <a:ext cx="720000" cy="2530591"/>
        </a:xfrm>
        <a:prstGeom prst="rect">
          <a:avLst/>
        </a:prstGeom>
        <a:solidFill>
          <a:srgbClr val="04AED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zh-CN" altLang="en-US" sz="1200" kern="1200" dirty="0" smtClean="0"/>
            <a:t>工程过程</a:t>
          </a:r>
          <a:endParaRPr lang="zh-CN" altLang="en-US" sz="1200" kern="1200" dirty="0"/>
        </a:p>
      </dsp:txBody>
      <dsp:txXfrm>
        <a:off x="935567" y="881857"/>
        <a:ext cx="720000" cy="2530591"/>
      </dsp:txXfrm>
    </dsp:sp>
    <dsp:sp modelId="{604E3288-D54C-4601-BC84-1636391D85A1}">
      <dsp:nvSpPr>
        <dsp:cNvPr id="0" name=""/>
        <dsp:cNvSpPr/>
      </dsp:nvSpPr>
      <dsp:spPr>
        <a:xfrm>
          <a:off x="935567" y="3453028"/>
          <a:ext cx="720000" cy="346285"/>
        </a:xfrm>
        <a:prstGeom prst="rect">
          <a:avLst/>
        </a:prstGeom>
        <a:solidFill>
          <a:srgbClr val="04AED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zh-CN" altLang="en-US" sz="1200" kern="1200" dirty="0" smtClean="0"/>
            <a:t>支撑过程</a:t>
          </a:r>
          <a:endParaRPr lang="zh-CN" altLang="en-US" sz="1200" kern="1200" dirty="0"/>
        </a:p>
      </dsp:txBody>
      <dsp:txXfrm>
        <a:off x="935567" y="3453028"/>
        <a:ext cx="720000" cy="346285"/>
      </dsp:txXfrm>
    </dsp:sp>
    <dsp:sp modelId="{9E33A5CE-3091-4E52-9416-8291D546D428}">
      <dsp:nvSpPr>
        <dsp:cNvPr id="0" name=""/>
        <dsp:cNvSpPr/>
      </dsp:nvSpPr>
      <dsp:spPr>
        <a:xfrm>
          <a:off x="935567" y="3832090"/>
          <a:ext cx="720000" cy="738374"/>
        </a:xfrm>
        <a:prstGeom prst="rect">
          <a:avLst/>
        </a:prstGeom>
        <a:solidFill>
          <a:srgbClr val="04AED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zh-CN" altLang="en-US" sz="1200" kern="1200" dirty="0" smtClean="0"/>
            <a:t>主要交付</a:t>
          </a:r>
          <a:endParaRPr lang="zh-CN" altLang="en-US" sz="1200" kern="1200" dirty="0"/>
        </a:p>
      </dsp:txBody>
      <dsp:txXfrm>
        <a:off x="935567" y="3832090"/>
        <a:ext cx="720000" cy="7383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361E47-9700-4B23-80D5-02358A214886}">
      <dsp:nvSpPr>
        <dsp:cNvPr id="0" name=""/>
        <dsp:cNvSpPr/>
      </dsp:nvSpPr>
      <dsp:spPr>
        <a:xfrm>
          <a:off x="5178" y="0"/>
          <a:ext cx="1168502" cy="4390548"/>
        </a:xfrm>
        <a:prstGeom prst="roundRect">
          <a:avLst>
            <a:gd name="adj" fmla="val 10000"/>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dirty="0"/>
        </a:p>
      </dsp:txBody>
      <dsp:txXfrm>
        <a:off x="5178" y="0"/>
        <a:ext cx="1168502" cy="1317164"/>
      </dsp:txXfrm>
    </dsp:sp>
    <dsp:sp modelId="{E3A6A794-5EB9-4FD8-A726-EA3373EEFB76}">
      <dsp:nvSpPr>
        <dsp:cNvPr id="0" name=""/>
        <dsp:cNvSpPr/>
      </dsp:nvSpPr>
      <dsp:spPr>
        <a:xfrm>
          <a:off x="1178062" y="0"/>
          <a:ext cx="1168502" cy="43905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dirty="0"/>
        </a:p>
      </dsp:txBody>
      <dsp:txXfrm>
        <a:off x="1178062" y="0"/>
        <a:ext cx="1168502" cy="1317164"/>
      </dsp:txXfrm>
    </dsp:sp>
    <dsp:sp modelId="{9B388025-4F8C-4452-97B3-313FEFC1F5C5}">
      <dsp:nvSpPr>
        <dsp:cNvPr id="0" name=""/>
        <dsp:cNvSpPr/>
      </dsp:nvSpPr>
      <dsp:spPr>
        <a:xfrm>
          <a:off x="2360471" y="0"/>
          <a:ext cx="1168502" cy="43905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dirty="0"/>
        </a:p>
      </dsp:txBody>
      <dsp:txXfrm>
        <a:off x="2360471" y="0"/>
        <a:ext cx="1168502" cy="1317164"/>
      </dsp:txXfrm>
    </dsp:sp>
    <dsp:sp modelId="{F1358AF7-433B-4B9E-A8BD-5C3CA0BDE420}">
      <dsp:nvSpPr>
        <dsp:cNvPr id="0" name=""/>
        <dsp:cNvSpPr/>
      </dsp:nvSpPr>
      <dsp:spPr>
        <a:xfrm>
          <a:off x="3512444" y="0"/>
          <a:ext cx="1168502" cy="43905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dirty="0"/>
        </a:p>
      </dsp:txBody>
      <dsp:txXfrm>
        <a:off x="3512444" y="0"/>
        <a:ext cx="1168502" cy="1317164"/>
      </dsp:txXfrm>
    </dsp:sp>
    <dsp:sp modelId="{2F47C928-65D2-4BAB-8FCD-8E85DCA21578}">
      <dsp:nvSpPr>
        <dsp:cNvPr id="0" name=""/>
        <dsp:cNvSpPr/>
      </dsp:nvSpPr>
      <dsp:spPr>
        <a:xfrm>
          <a:off x="4688955" y="0"/>
          <a:ext cx="1168502" cy="43905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dirty="0"/>
        </a:p>
      </dsp:txBody>
      <dsp:txXfrm>
        <a:off x="4688955" y="0"/>
        <a:ext cx="1168502" cy="1317164"/>
      </dsp:txXfrm>
    </dsp:sp>
    <dsp:sp modelId="{D10F7793-D9D1-4A1C-BFFB-ED86E71F08A6}">
      <dsp:nvSpPr>
        <dsp:cNvPr id="0" name=""/>
        <dsp:cNvSpPr/>
      </dsp:nvSpPr>
      <dsp:spPr>
        <a:xfrm>
          <a:off x="5865428" y="0"/>
          <a:ext cx="1168502" cy="43905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dirty="0"/>
        </a:p>
      </dsp:txBody>
      <dsp:txXfrm>
        <a:off x="5865428" y="0"/>
        <a:ext cx="1168502" cy="1317164"/>
      </dsp:txXfrm>
    </dsp:sp>
    <dsp:sp modelId="{AB9C1A6C-4430-4919-9B7B-2B798D414FC8}">
      <dsp:nvSpPr>
        <dsp:cNvPr id="0" name=""/>
        <dsp:cNvSpPr/>
      </dsp:nvSpPr>
      <dsp:spPr>
        <a:xfrm>
          <a:off x="7038312" y="0"/>
          <a:ext cx="1168502" cy="4390548"/>
        </a:xfrm>
        <a:prstGeom prst="roundRect">
          <a:avLst>
            <a:gd name="adj" fmla="val 10000"/>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dirty="0"/>
        </a:p>
      </dsp:txBody>
      <dsp:txXfrm>
        <a:off x="7038312" y="0"/>
        <a:ext cx="1168502" cy="13171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CF2015-BDE4-4320-9E9C-1CFDB7472469}">
      <dsp:nvSpPr>
        <dsp:cNvPr id="0" name=""/>
        <dsp:cNvSpPr/>
      </dsp:nvSpPr>
      <dsp:spPr>
        <a:xfrm>
          <a:off x="935567" y="247925"/>
          <a:ext cx="720000" cy="543283"/>
        </a:xfrm>
        <a:prstGeom prst="rect">
          <a:avLst/>
        </a:prstGeom>
        <a:solidFill>
          <a:srgbClr val="04AED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zh-CN" altLang="en-US" sz="1200" kern="1200" dirty="0" smtClean="0"/>
            <a:t>管理过程</a:t>
          </a:r>
          <a:endParaRPr lang="zh-CN" altLang="en-US" sz="1200" kern="1200" dirty="0"/>
        </a:p>
      </dsp:txBody>
      <dsp:txXfrm>
        <a:off x="935567" y="247925"/>
        <a:ext cx="720000" cy="543283"/>
      </dsp:txXfrm>
    </dsp:sp>
    <dsp:sp modelId="{499908CF-E51B-4C8F-B253-D1E72B4A55B2}">
      <dsp:nvSpPr>
        <dsp:cNvPr id="0" name=""/>
        <dsp:cNvSpPr/>
      </dsp:nvSpPr>
      <dsp:spPr>
        <a:xfrm>
          <a:off x="935567" y="843719"/>
          <a:ext cx="720000" cy="2421151"/>
        </a:xfrm>
        <a:prstGeom prst="rect">
          <a:avLst/>
        </a:prstGeom>
        <a:solidFill>
          <a:srgbClr val="04AED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zh-CN" altLang="en-US" sz="1200" kern="1200" dirty="0" smtClean="0"/>
            <a:t>工程过程</a:t>
          </a:r>
          <a:endParaRPr lang="zh-CN" altLang="en-US" sz="1200" kern="1200" dirty="0"/>
        </a:p>
      </dsp:txBody>
      <dsp:txXfrm>
        <a:off x="935567" y="843719"/>
        <a:ext cx="720000" cy="2421151"/>
      </dsp:txXfrm>
    </dsp:sp>
    <dsp:sp modelId="{604E3288-D54C-4601-BC84-1636391D85A1}">
      <dsp:nvSpPr>
        <dsp:cNvPr id="0" name=""/>
        <dsp:cNvSpPr/>
      </dsp:nvSpPr>
      <dsp:spPr>
        <a:xfrm>
          <a:off x="935567" y="3303696"/>
          <a:ext cx="720000" cy="331309"/>
        </a:xfrm>
        <a:prstGeom prst="rect">
          <a:avLst/>
        </a:prstGeom>
        <a:solidFill>
          <a:srgbClr val="04AED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zh-CN" altLang="en-US" sz="1200" kern="1200" dirty="0" smtClean="0"/>
            <a:t>支撑过程</a:t>
          </a:r>
          <a:endParaRPr lang="zh-CN" altLang="en-US" sz="1200" kern="1200" dirty="0"/>
        </a:p>
      </dsp:txBody>
      <dsp:txXfrm>
        <a:off x="935567" y="3303696"/>
        <a:ext cx="720000" cy="331309"/>
      </dsp:txXfrm>
    </dsp:sp>
    <dsp:sp modelId="{9E33A5CE-3091-4E52-9416-8291D546D428}">
      <dsp:nvSpPr>
        <dsp:cNvPr id="0" name=""/>
        <dsp:cNvSpPr/>
      </dsp:nvSpPr>
      <dsp:spPr>
        <a:xfrm>
          <a:off x="935567" y="3666364"/>
          <a:ext cx="720000" cy="706442"/>
        </a:xfrm>
        <a:prstGeom prst="rect">
          <a:avLst/>
        </a:prstGeom>
        <a:solidFill>
          <a:srgbClr val="04AED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533400">
            <a:lnSpc>
              <a:spcPct val="90000"/>
            </a:lnSpc>
            <a:spcBef>
              <a:spcPct val="0"/>
            </a:spcBef>
            <a:spcAft>
              <a:spcPct val="35000"/>
            </a:spcAft>
          </a:pPr>
          <a:r>
            <a:rPr lang="zh-CN" altLang="en-US" sz="1200" kern="1200" dirty="0" smtClean="0"/>
            <a:t>主要交付</a:t>
          </a:r>
          <a:endParaRPr lang="zh-CN" altLang="en-US" sz="1200" kern="1200" dirty="0"/>
        </a:p>
      </dsp:txBody>
      <dsp:txXfrm>
        <a:off x="935567" y="3666364"/>
        <a:ext cx="720000" cy="7064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diagrams.loki3.com/VaryingWidthList+Icon">
  <dgm:title val="可变宽度列表"/>
  <dgm:desc val="用于强调不同重要性的项。合适于大量的 1 级文本。每个形状的宽度分别由自己的文本决定。"/>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diagrams.loki3.com/VaryingWidthList+Icon">
  <dgm:title val="可变宽度列表"/>
  <dgm:desc val="用于强调不同重要性的项。合适于大量的 1 级文本。每个形状的宽度分别由自己的文本决定。"/>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1B7E0B3-0079-4158-B086-69A12237C006}" type="datetimeFigureOut">
              <a:rPr lang="zh-CN" altLang="en-US" smtClean="0"/>
              <a:pPr/>
              <a:t>2017/6/14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A525549-4D7C-4252-B577-8CEBB3489317}" type="slidenum">
              <a:rPr lang="zh-CN" altLang="en-US" smtClean="0"/>
              <a:pPr/>
              <a:t>‹#›</a:t>
            </a:fld>
            <a:endParaRPr lang="zh-CN" altLang="en-US"/>
          </a:p>
        </p:txBody>
      </p:sp>
    </p:spTree>
    <p:extLst>
      <p:ext uri="{BB962C8B-B14F-4D97-AF65-F5344CB8AC3E}">
        <p14:creationId xmlns:p14="http://schemas.microsoft.com/office/powerpoint/2010/main" val="1107236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938E64-1010-4AA6-827D-8D32A0E4A24F}" type="datetimeFigureOut">
              <a:rPr lang="zh-CN" altLang="en-US" smtClean="0"/>
              <a:pPr/>
              <a:t>2017/6/14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886671C-1974-4389-9540-5D048C07D262}" type="slidenum">
              <a:rPr lang="zh-CN" altLang="en-US" smtClean="0"/>
              <a:pPr/>
              <a:t>‹#›</a:t>
            </a:fld>
            <a:endParaRPr lang="zh-CN" altLang="en-US"/>
          </a:p>
        </p:txBody>
      </p:sp>
    </p:spTree>
    <p:extLst>
      <p:ext uri="{BB962C8B-B14F-4D97-AF65-F5344CB8AC3E}">
        <p14:creationId xmlns:p14="http://schemas.microsoft.com/office/powerpoint/2010/main" val="2722083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本次的培训着重在公司当前的研发流程的介绍和讲解，包括了现有流程、角色职责、模板等，重点在前两个，模板只是作为概念和关注点的介绍，其具体的写作、技术</a:t>
            </a:r>
            <a:r>
              <a:rPr lang="en-US" altLang="zh-CN" dirty="0" smtClean="0"/>
              <a:t>&amp;</a:t>
            </a:r>
            <a:r>
              <a:rPr lang="zh-CN" altLang="en-US" dirty="0" smtClean="0"/>
              <a:t>业务等知识不在这里打开</a:t>
            </a:r>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1</a:t>
            </a:fld>
            <a:endParaRPr lang="zh-CN" altLang="en-US"/>
          </a:p>
        </p:txBody>
      </p:sp>
    </p:spTree>
    <p:extLst>
      <p:ext uri="{BB962C8B-B14F-4D97-AF65-F5344CB8AC3E}">
        <p14:creationId xmlns:p14="http://schemas.microsoft.com/office/powerpoint/2010/main" val="16479720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10</a:t>
            </a:fld>
            <a:endParaRPr lang="zh-CN" altLang="en-US"/>
          </a:p>
        </p:txBody>
      </p:sp>
    </p:spTree>
    <p:extLst>
      <p:ext uri="{BB962C8B-B14F-4D97-AF65-F5344CB8AC3E}">
        <p14:creationId xmlns:p14="http://schemas.microsoft.com/office/powerpoint/2010/main" val="2988398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11</a:t>
            </a:fld>
            <a:endParaRPr lang="zh-CN" altLang="en-US"/>
          </a:p>
        </p:txBody>
      </p:sp>
    </p:spTree>
    <p:extLst>
      <p:ext uri="{BB962C8B-B14F-4D97-AF65-F5344CB8AC3E}">
        <p14:creationId xmlns:p14="http://schemas.microsoft.com/office/powerpoint/2010/main" val="414049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12</a:t>
            </a:fld>
            <a:endParaRPr lang="zh-CN" altLang="en-US"/>
          </a:p>
        </p:txBody>
      </p:sp>
    </p:spTree>
    <p:extLst>
      <p:ext uri="{BB962C8B-B14F-4D97-AF65-F5344CB8AC3E}">
        <p14:creationId xmlns:p14="http://schemas.microsoft.com/office/powerpoint/2010/main" val="39572637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13</a:t>
            </a:fld>
            <a:endParaRPr lang="zh-CN" altLang="en-US"/>
          </a:p>
        </p:txBody>
      </p:sp>
    </p:spTree>
    <p:extLst>
      <p:ext uri="{BB962C8B-B14F-4D97-AF65-F5344CB8AC3E}">
        <p14:creationId xmlns:p14="http://schemas.microsoft.com/office/powerpoint/2010/main" val="3957263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15</a:t>
            </a:fld>
            <a:endParaRPr lang="zh-CN" altLang="en-US"/>
          </a:p>
        </p:txBody>
      </p:sp>
    </p:spTree>
    <p:extLst>
      <p:ext uri="{BB962C8B-B14F-4D97-AF65-F5344CB8AC3E}">
        <p14:creationId xmlns:p14="http://schemas.microsoft.com/office/powerpoint/2010/main" val="3957263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latin typeface="+mn-lt"/>
                <a:ea typeface="+mn-ea"/>
                <a:cs typeface="+mn-cs"/>
              </a:rPr>
              <a:t>6.</a:t>
            </a:r>
            <a:r>
              <a:rPr lang="zh-CN" altLang="zh-CN" sz="1200" kern="1200" dirty="0" smtClean="0">
                <a:solidFill>
                  <a:schemeClr val="tx1"/>
                </a:solidFill>
                <a:latin typeface="+mn-lt"/>
                <a:ea typeface="+mn-ea"/>
                <a:cs typeface="+mn-cs"/>
              </a:rPr>
              <a:t>编制需求规格说明书</a:t>
            </a:r>
          </a:p>
          <a:p>
            <a:r>
              <a:rPr lang="en-US" altLang="zh-CN" sz="1200" kern="120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项目经理组织架构师、开发人员基于已评审通过的客户需求说明书进行项目需求分析，编制《需求规格说明书》。</a:t>
            </a:r>
          </a:p>
          <a:p>
            <a:pPr lvl="0"/>
            <a:r>
              <a:rPr lang="zh-CN" altLang="zh-CN" sz="1200" kern="1200" dirty="0" smtClean="0">
                <a:solidFill>
                  <a:schemeClr val="tx1"/>
                </a:solidFill>
                <a:latin typeface="+mn-lt"/>
                <a:ea typeface="+mn-ea"/>
                <a:cs typeface="+mn-cs"/>
              </a:rPr>
              <a:t>如涉及界面需求，产品经理需细化界面原型，必要时</a:t>
            </a:r>
            <a:r>
              <a:rPr lang="en-US" altLang="zh-CN" sz="1200" kern="1200" dirty="0" smtClean="0">
                <a:solidFill>
                  <a:schemeClr val="tx1"/>
                </a:solidFill>
                <a:latin typeface="+mn-lt"/>
                <a:ea typeface="+mn-ea"/>
                <a:cs typeface="+mn-cs"/>
              </a:rPr>
              <a:t>UED</a:t>
            </a:r>
            <a:r>
              <a:rPr lang="zh-CN" altLang="zh-CN" sz="1200" kern="1200" dirty="0" smtClean="0">
                <a:solidFill>
                  <a:schemeClr val="tx1"/>
                </a:solidFill>
                <a:latin typeface="+mn-lt"/>
                <a:ea typeface="+mn-ea"/>
                <a:cs typeface="+mn-cs"/>
              </a:rPr>
              <a:t>人员协助完成。</a:t>
            </a:r>
          </a:p>
          <a:p>
            <a:pPr lvl="0"/>
            <a:r>
              <a:rPr lang="zh-CN" altLang="zh-CN" sz="1200" kern="1200" dirty="0" smtClean="0">
                <a:solidFill>
                  <a:schemeClr val="tx1"/>
                </a:solidFill>
                <a:latin typeface="+mn-lt"/>
                <a:ea typeface="+mn-ea"/>
                <a:cs typeface="+mn-cs"/>
              </a:rPr>
              <a:t>如是</a:t>
            </a:r>
            <a:r>
              <a:rPr lang="en-US" altLang="zh-CN" sz="1200" kern="1200" dirty="0" smtClean="0">
                <a:solidFill>
                  <a:schemeClr val="tx1"/>
                </a:solidFill>
                <a:latin typeface="+mn-lt"/>
                <a:ea typeface="+mn-ea"/>
                <a:cs typeface="+mn-cs"/>
              </a:rPr>
              <a:t>3D</a:t>
            </a:r>
            <a:r>
              <a:rPr lang="zh-CN" altLang="zh-CN" sz="1200" kern="1200" dirty="0" smtClean="0">
                <a:solidFill>
                  <a:schemeClr val="tx1"/>
                </a:solidFill>
                <a:latin typeface="+mn-lt"/>
                <a:ea typeface="+mn-ea"/>
                <a:cs typeface="+mn-cs"/>
              </a:rPr>
              <a:t>项目，产品经理需制作</a:t>
            </a:r>
            <a:r>
              <a:rPr lang="en-US" altLang="zh-CN" sz="1200" kern="1200" dirty="0" smtClean="0">
                <a:solidFill>
                  <a:schemeClr val="tx1"/>
                </a:solidFill>
                <a:latin typeface="+mn-lt"/>
                <a:ea typeface="+mn-ea"/>
                <a:cs typeface="+mn-cs"/>
              </a:rPr>
              <a:t>3D</a:t>
            </a:r>
            <a:r>
              <a:rPr lang="zh-CN" altLang="zh-CN" sz="1200" kern="1200" dirty="0" smtClean="0">
                <a:solidFill>
                  <a:schemeClr val="tx1"/>
                </a:solidFill>
                <a:latin typeface="+mn-lt"/>
                <a:ea typeface="+mn-ea"/>
                <a:cs typeface="+mn-cs"/>
              </a:rPr>
              <a:t>场景素材，输出《</a:t>
            </a:r>
            <a:r>
              <a:rPr lang="en-US" altLang="zh-CN" sz="1200" kern="1200" dirty="0" smtClean="0">
                <a:solidFill>
                  <a:schemeClr val="tx1"/>
                </a:solidFill>
                <a:latin typeface="+mn-lt"/>
                <a:ea typeface="+mn-ea"/>
                <a:cs typeface="+mn-cs"/>
              </a:rPr>
              <a:t>3D</a:t>
            </a:r>
            <a:r>
              <a:rPr lang="zh-CN" altLang="zh-CN" sz="1200" kern="1200" dirty="0" smtClean="0">
                <a:solidFill>
                  <a:schemeClr val="tx1"/>
                </a:solidFill>
                <a:latin typeface="+mn-lt"/>
                <a:ea typeface="+mn-ea"/>
                <a:cs typeface="+mn-cs"/>
              </a:rPr>
              <a:t>场景素材》或《场景平面设计图》</a:t>
            </a:r>
          </a:p>
          <a:p>
            <a:pPr lvl="0"/>
            <a:r>
              <a:rPr lang="en-US" altLang="zh-CN" sz="1200" kern="1200" dirty="0" smtClean="0">
                <a:solidFill>
                  <a:schemeClr val="tx1"/>
                </a:solidFill>
                <a:latin typeface="+mn-lt"/>
                <a:ea typeface="+mn-ea"/>
                <a:cs typeface="+mn-cs"/>
              </a:rPr>
              <a:t>9.</a:t>
            </a:r>
            <a:r>
              <a:rPr lang="zh-CN" altLang="zh-CN" sz="1200" kern="1200" dirty="0" smtClean="0">
                <a:solidFill>
                  <a:schemeClr val="tx1"/>
                </a:solidFill>
                <a:latin typeface="+mn-lt"/>
                <a:ea typeface="+mn-ea"/>
                <a:cs typeface="+mn-cs"/>
              </a:rPr>
              <a:t>启动测试需求分析</a:t>
            </a:r>
            <a:endParaRPr lang="en-US" altLang="zh-CN" sz="1200" kern="1200" dirty="0" smtClean="0">
              <a:solidFill>
                <a:schemeClr val="tx1"/>
              </a:solidFill>
              <a:latin typeface="+mn-lt"/>
              <a:ea typeface="+mn-ea"/>
              <a:cs typeface="+mn-cs"/>
            </a:endParaRPr>
          </a:p>
          <a:p>
            <a:pPr lvl="0"/>
            <a:r>
              <a:rPr lang="en-US" altLang="zh-CN" sz="1200" kern="1200" baseline="0" dirty="0" smtClean="0">
                <a:solidFill>
                  <a:schemeClr val="tx1"/>
                </a:solidFill>
                <a:latin typeface="+mn-lt"/>
                <a:ea typeface="+mn-ea"/>
                <a:cs typeface="+mn-cs"/>
              </a:rPr>
              <a:t>    </a:t>
            </a:r>
            <a:r>
              <a:rPr lang="zh-CN" altLang="zh-CN" sz="1200" kern="1200" dirty="0" smtClean="0">
                <a:solidFill>
                  <a:schemeClr val="tx1"/>
                </a:solidFill>
                <a:latin typeface="+mn-lt"/>
                <a:ea typeface="+mn-ea"/>
                <a:cs typeface="+mn-cs"/>
              </a:rPr>
              <a:t>测试人员根据已评审通过的需求规格说明书启动测试需求分析。测试需求分析活动可以再需求阶段完成，也可以延续到设计阶段，最终输出《测试需求分析报告》。</a:t>
            </a:r>
          </a:p>
          <a:p>
            <a:endParaRPr lang="en-US" altLang="zh-CN" dirty="0" smtClean="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17</a:t>
            </a:fld>
            <a:endParaRPr lang="zh-CN" altLang="en-US"/>
          </a:p>
        </p:txBody>
      </p:sp>
    </p:spTree>
    <p:extLst>
      <p:ext uri="{BB962C8B-B14F-4D97-AF65-F5344CB8AC3E}">
        <p14:creationId xmlns:p14="http://schemas.microsoft.com/office/powerpoint/2010/main" val="711329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itchFamily="34" charset="-122"/>
                <a:ea typeface="微软雅黑" pitchFamily="34" charset="-122"/>
              </a:rPr>
              <a:t>参与评审</a:t>
            </a:r>
            <a:r>
              <a:rPr lang="zh-CN" altLang="en-US" sz="1200" b="1" dirty="0" smtClean="0">
                <a:solidFill>
                  <a:srgbClr val="993937"/>
                </a:solidFill>
                <a:latin typeface="微软雅黑" pitchFamily="34" charset="-122"/>
                <a:ea typeface="微软雅黑" pitchFamily="34" charset="-122"/>
              </a:rPr>
              <a:t>需求规格说明书</a:t>
            </a:r>
            <a:r>
              <a:rPr lang="zh-CN" altLang="en-US" sz="1200" dirty="0" smtClean="0">
                <a:latin typeface="微软雅黑" pitchFamily="34" charset="-122"/>
                <a:ea typeface="微软雅黑" pitchFamily="34" charset="-122"/>
              </a:rPr>
              <a:t>，</a:t>
            </a:r>
            <a:r>
              <a:rPr lang="zh-CN" altLang="en-US" sz="1200" b="1" dirty="0" smtClean="0">
                <a:solidFill>
                  <a:srgbClr val="993937"/>
                </a:solidFill>
                <a:latin typeface="微软雅黑" pitchFamily="34" charset="-122"/>
                <a:ea typeface="微软雅黑" pitchFamily="34" charset="-122"/>
              </a:rPr>
              <a:t>确认</a:t>
            </a:r>
            <a:r>
              <a:rPr lang="zh-CN" altLang="en-US" sz="1200" dirty="0" smtClean="0">
                <a:latin typeface="微软雅黑" pitchFamily="34" charset="-122"/>
                <a:ea typeface="微软雅黑" pitchFamily="34" charset="-122"/>
              </a:rPr>
              <a:t>需求相关</a:t>
            </a:r>
            <a:r>
              <a:rPr lang="zh-CN" altLang="en-US" sz="1200" b="1" dirty="0" smtClean="0">
                <a:solidFill>
                  <a:srgbClr val="993937"/>
                </a:solidFill>
                <a:latin typeface="微软雅黑" pitchFamily="34" charset="-122"/>
                <a:ea typeface="微软雅黑" pitchFamily="34" charset="-122"/>
              </a:rPr>
              <a:t>问题及疑问</a:t>
            </a:r>
            <a:r>
              <a:rPr lang="zh-CN" altLang="en-US" sz="1200" dirty="0" smtClean="0">
                <a:latin typeface="微软雅黑" pitchFamily="34" charset="-122"/>
                <a:ea typeface="微软雅黑" pitchFamily="34" charset="-122"/>
              </a:rPr>
              <a:t>，</a:t>
            </a:r>
            <a:r>
              <a:rPr lang="zh-CN" altLang="en-US" sz="1200" dirty="0" smtClean="0">
                <a:solidFill>
                  <a:srgbClr val="00B0F0"/>
                </a:solidFill>
                <a:latin typeface="微软雅黑" pitchFamily="34" charset="-122"/>
                <a:ea typeface="微软雅黑" pitchFamily="34" charset="-122"/>
              </a:rPr>
              <a:t>必要时开展业务培训</a:t>
            </a:r>
            <a:endParaRPr lang="en-US" altLang="zh-CN" sz="1200" dirty="0" smtClean="0">
              <a:solidFill>
                <a:srgbClr val="00B0F0"/>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18</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与</a:t>
            </a:r>
            <a:r>
              <a:rPr lang="en-US" altLang="zh-CN" sz="1200" dirty="0" smtClean="0">
                <a:latin typeface="微软雅黑" pitchFamily="34" charset="-122"/>
                <a:ea typeface="微软雅黑" pitchFamily="34" charset="-122"/>
              </a:rPr>
              <a:t>QA</a:t>
            </a:r>
            <a:r>
              <a:rPr lang="zh-CN" altLang="en-US" sz="1200" dirty="0" smtClean="0">
                <a:latin typeface="微软雅黑" pitchFamily="34" charset="-122"/>
                <a:ea typeface="微软雅黑" pitchFamily="34" charset="-122"/>
              </a:rPr>
              <a:t>根据预测模型及过程组合</a:t>
            </a:r>
            <a:r>
              <a:rPr lang="zh-CN" altLang="en-US" sz="1200" b="1" dirty="0" smtClean="0">
                <a:solidFill>
                  <a:srgbClr val="993937"/>
                </a:solidFill>
                <a:latin typeface="微软雅黑" pitchFamily="34" charset="-122"/>
                <a:ea typeface="微软雅黑" pitchFamily="34" charset="-122"/>
              </a:rPr>
              <a:t>，设定具体项目目标 （四级）</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20</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与</a:t>
            </a:r>
            <a:r>
              <a:rPr lang="en-US" altLang="zh-CN" sz="1200" dirty="0" smtClean="0">
                <a:latin typeface="微软雅黑" pitchFamily="34" charset="-122"/>
                <a:ea typeface="微软雅黑" pitchFamily="34" charset="-122"/>
              </a:rPr>
              <a:t>QA</a:t>
            </a:r>
            <a:r>
              <a:rPr lang="zh-CN" altLang="en-US" sz="1200" dirty="0" smtClean="0">
                <a:latin typeface="微软雅黑" pitchFamily="34" charset="-122"/>
                <a:ea typeface="微软雅黑" pitchFamily="34" charset="-122"/>
              </a:rPr>
              <a:t>根据预测模型及过程组合</a:t>
            </a:r>
            <a:r>
              <a:rPr lang="zh-CN" altLang="en-US" sz="1200" b="1" dirty="0" smtClean="0">
                <a:solidFill>
                  <a:srgbClr val="993937"/>
                </a:solidFill>
                <a:latin typeface="微软雅黑" pitchFamily="34" charset="-122"/>
                <a:ea typeface="微软雅黑" pitchFamily="34" charset="-122"/>
              </a:rPr>
              <a:t>，设定具体项目目标 （四级）</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22</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23</a:t>
            </a:fld>
            <a:endParaRPr lang="zh-CN" altLang="en-US"/>
          </a:p>
        </p:txBody>
      </p:sp>
    </p:spTree>
    <p:extLst>
      <p:ext uri="{BB962C8B-B14F-4D97-AF65-F5344CB8AC3E}">
        <p14:creationId xmlns:p14="http://schemas.microsoft.com/office/powerpoint/2010/main" val="3921334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2</a:t>
            </a:fld>
            <a:endParaRPr lang="zh-CN" altLang="en-US"/>
          </a:p>
        </p:txBody>
      </p:sp>
    </p:spTree>
    <p:extLst>
      <p:ext uri="{BB962C8B-B14F-4D97-AF65-F5344CB8AC3E}">
        <p14:creationId xmlns:p14="http://schemas.microsoft.com/office/powerpoint/2010/main" val="414049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架构师协助攻克疑难技术问题（缺陷）</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24</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25</a:t>
            </a:fld>
            <a:endParaRPr lang="zh-CN" altLang="en-US"/>
          </a:p>
        </p:txBody>
      </p:sp>
    </p:spTree>
    <p:extLst>
      <p:ext uri="{BB962C8B-B14F-4D97-AF65-F5344CB8AC3E}">
        <p14:creationId xmlns:p14="http://schemas.microsoft.com/office/powerpoint/2010/main" val="3921334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与</a:t>
            </a:r>
            <a:r>
              <a:rPr lang="en-US" altLang="zh-CN" sz="1200" dirty="0" smtClean="0">
                <a:latin typeface="微软雅黑" pitchFamily="34" charset="-122"/>
                <a:ea typeface="微软雅黑" pitchFamily="34" charset="-122"/>
              </a:rPr>
              <a:t>QA</a:t>
            </a:r>
            <a:r>
              <a:rPr lang="zh-CN" altLang="en-US" sz="1200" dirty="0" smtClean="0">
                <a:latin typeface="微软雅黑" pitchFamily="34" charset="-122"/>
                <a:ea typeface="微软雅黑" pitchFamily="34" charset="-122"/>
              </a:rPr>
              <a:t>根据预测模型及过程组合</a:t>
            </a:r>
            <a:r>
              <a:rPr lang="zh-CN" altLang="en-US" sz="1200" b="1" dirty="0" smtClean="0">
                <a:solidFill>
                  <a:srgbClr val="993937"/>
                </a:solidFill>
                <a:latin typeface="微软雅黑" pitchFamily="34" charset="-122"/>
                <a:ea typeface="微软雅黑" pitchFamily="34" charset="-122"/>
              </a:rPr>
              <a:t>，设定具体项目目标 （四级）</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26</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27</a:t>
            </a:fld>
            <a:endParaRPr lang="zh-CN" altLang="en-US"/>
          </a:p>
        </p:txBody>
      </p:sp>
    </p:spTree>
    <p:extLst>
      <p:ext uri="{BB962C8B-B14F-4D97-AF65-F5344CB8AC3E}">
        <p14:creationId xmlns:p14="http://schemas.microsoft.com/office/powerpoint/2010/main" val="3957263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与</a:t>
            </a:r>
            <a:r>
              <a:rPr lang="en-US" altLang="zh-CN" sz="1200" dirty="0" smtClean="0">
                <a:latin typeface="微软雅黑" pitchFamily="34" charset="-122"/>
                <a:ea typeface="微软雅黑" pitchFamily="34" charset="-122"/>
              </a:rPr>
              <a:t>QA</a:t>
            </a:r>
            <a:r>
              <a:rPr lang="zh-CN" altLang="en-US" sz="1200" dirty="0" smtClean="0">
                <a:latin typeface="微软雅黑" pitchFamily="34" charset="-122"/>
                <a:ea typeface="微软雅黑" pitchFamily="34" charset="-122"/>
              </a:rPr>
              <a:t>根据预测模型及过程组合</a:t>
            </a:r>
            <a:r>
              <a:rPr lang="zh-CN" altLang="en-US" sz="1200" b="1" dirty="0" smtClean="0">
                <a:solidFill>
                  <a:srgbClr val="993937"/>
                </a:solidFill>
                <a:latin typeface="微软雅黑" pitchFamily="34" charset="-122"/>
                <a:ea typeface="微软雅黑" pitchFamily="34" charset="-122"/>
              </a:rPr>
              <a:t>，设定具体项目目标 （四级）</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28</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与</a:t>
            </a:r>
            <a:r>
              <a:rPr lang="en-US" altLang="zh-CN" sz="1200" dirty="0" smtClean="0">
                <a:latin typeface="微软雅黑" pitchFamily="34" charset="-122"/>
                <a:ea typeface="微软雅黑" pitchFamily="34" charset="-122"/>
              </a:rPr>
              <a:t>QA</a:t>
            </a:r>
            <a:r>
              <a:rPr lang="zh-CN" altLang="en-US" sz="1200" dirty="0" smtClean="0">
                <a:latin typeface="微软雅黑" pitchFamily="34" charset="-122"/>
                <a:ea typeface="微软雅黑" pitchFamily="34" charset="-122"/>
              </a:rPr>
              <a:t>根据预测模型及过程组合</a:t>
            </a:r>
            <a:r>
              <a:rPr lang="zh-CN" altLang="en-US" sz="1200" b="1" dirty="0" smtClean="0">
                <a:solidFill>
                  <a:srgbClr val="993937"/>
                </a:solidFill>
                <a:latin typeface="微软雅黑" pitchFamily="34" charset="-122"/>
                <a:ea typeface="微软雅黑" pitchFamily="34" charset="-122"/>
              </a:rPr>
              <a:t>，设定具体项目目标 （四级）</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29</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30</a:t>
            </a:fld>
            <a:endParaRPr lang="zh-CN" altLang="en-US"/>
          </a:p>
        </p:txBody>
      </p:sp>
    </p:spTree>
    <p:extLst>
      <p:ext uri="{BB962C8B-B14F-4D97-AF65-F5344CB8AC3E}">
        <p14:creationId xmlns:p14="http://schemas.microsoft.com/office/powerpoint/2010/main" val="414049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None/>
            </a:pP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31</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None/>
            </a:pP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32</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50000"/>
              </a:lnSpc>
              <a:spcBef>
                <a:spcPts val="0"/>
              </a:spcBef>
              <a:spcAft>
                <a:spcPts val="0"/>
              </a:spcAft>
              <a:buClrTx/>
              <a:buSzTx/>
              <a:buFont typeface="Wingdings" pitchFamily="2" charset="2"/>
              <a:buNone/>
              <a:tabLst/>
              <a:defRPr/>
            </a:pPr>
            <a:r>
              <a:rPr lang="en-US" altLang="zh-CN" sz="1200" b="1" dirty="0" smtClean="0">
                <a:solidFill>
                  <a:srgbClr val="993937"/>
                </a:solidFill>
                <a:latin typeface="微软雅黑" pitchFamily="34" charset="-122"/>
                <a:ea typeface="微软雅黑" pitchFamily="34" charset="-122"/>
              </a:rPr>
              <a:t>1.</a:t>
            </a:r>
            <a:r>
              <a:rPr lang="zh-CN" altLang="en-US" dirty="0" smtClean="0">
                <a:solidFill>
                  <a:schemeClr val="bg1"/>
                </a:solidFill>
              </a:rPr>
              <a:t>其实评审也是一个沟通的过程，有时候我们可能只是潜意识认为评审是耽误事的，把我们一些不那么规范、不那么靠谱的沟通确认工作，通过评审的方式升级一下，可能更有效吧</a:t>
            </a:r>
            <a:endParaRPr lang="en-US" altLang="zh-CN" dirty="0" smtClean="0">
              <a:solidFill>
                <a:schemeClr val="bg1"/>
              </a:solidFill>
            </a:endParaRPr>
          </a:p>
          <a:p>
            <a:pPr marL="0" marR="0" indent="0" algn="l" defTabSz="914400" rtl="0" eaLnBrk="1" fontAlgn="auto" latinLnBrk="0" hangingPunct="1">
              <a:lnSpc>
                <a:spcPct val="150000"/>
              </a:lnSpc>
              <a:spcBef>
                <a:spcPts val="0"/>
              </a:spcBef>
              <a:spcAft>
                <a:spcPts val="0"/>
              </a:spcAft>
              <a:buClrTx/>
              <a:buSzTx/>
              <a:buFont typeface="Wingdings" pitchFamily="2" charset="2"/>
              <a:buNone/>
              <a:tabLst/>
              <a:defRPr/>
            </a:pPr>
            <a:r>
              <a:rPr lang="en-US" altLang="zh-CN" sz="1200" b="1" dirty="0" smtClean="0">
                <a:solidFill>
                  <a:srgbClr val="993937"/>
                </a:solidFill>
                <a:latin typeface="微软雅黑" pitchFamily="34" charset="-122"/>
                <a:ea typeface="微软雅黑" pitchFamily="34" charset="-122"/>
              </a:rPr>
              <a:t>2.</a:t>
            </a:r>
            <a:r>
              <a:rPr lang="zh-CN" altLang="en-US" dirty="0" smtClean="0">
                <a:solidFill>
                  <a:srgbClr val="FFFFFF"/>
                </a:solidFill>
              </a:rPr>
              <a:t>评审不是吃大锅饭，人多口杂，你一句他一句，整个评审可能会被搞得乌烟瘴气，只有关键角色到位，问题才可以有效定；避免“围观者效应”</a:t>
            </a:r>
            <a:endParaRPr lang="en-US" altLang="zh-CN" dirty="0" smtClean="0">
              <a:solidFill>
                <a:srgbClr val="FFFFFF"/>
              </a:solidFill>
            </a:endParaRPr>
          </a:p>
          <a:p>
            <a:pPr marL="0" marR="0" indent="0" algn="l" defTabSz="914400" rtl="0" eaLnBrk="1" fontAlgn="auto" latinLnBrk="0" hangingPunct="1">
              <a:lnSpc>
                <a:spcPct val="150000"/>
              </a:lnSpc>
              <a:spcBef>
                <a:spcPts val="0"/>
              </a:spcBef>
              <a:spcAft>
                <a:spcPts val="0"/>
              </a:spcAft>
              <a:buClrTx/>
              <a:buSzTx/>
              <a:buFont typeface="Wingdings" pitchFamily="2" charset="2"/>
              <a:buNone/>
              <a:tabLst/>
              <a:defRPr/>
            </a:pPr>
            <a:r>
              <a:rPr lang="en-US" altLang="zh-CN" dirty="0" smtClean="0">
                <a:solidFill>
                  <a:srgbClr val="FFFFFF"/>
                </a:solidFill>
              </a:rPr>
              <a:t>3.</a:t>
            </a:r>
            <a:r>
              <a:rPr lang="zh-CN" altLang="en-US" dirty="0" smtClean="0">
                <a:solidFill>
                  <a:srgbClr val="FFFFFF"/>
                </a:solidFill>
              </a:rPr>
              <a:t>评审</a:t>
            </a:r>
            <a:r>
              <a:rPr lang="en-US" altLang="zh-CN" dirty="0" smtClean="0">
                <a:solidFill>
                  <a:srgbClr val="FFFFFF"/>
                </a:solidFill>
              </a:rPr>
              <a:t>checklist</a:t>
            </a:r>
            <a:r>
              <a:rPr lang="zh-CN" altLang="en-US" dirty="0" smtClean="0">
                <a:solidFill>
                  <a:srgbClr val="FFFFFF"/>
                </a:solidFill>
              </a:rPr>
              <a:t>一般是根据行业规范、经验等制定，可以在宏观上指导参与人的方向，特别是在评审组员经验不足的情况下。</a:t>
            </a:r>
            <a:endParaRPr lang="en-US" altLang="zh-CN" dirty="0" smtClean="0">
              <a:solidFill>
                <a:srgbClr val="FFFFFF"/>
              </a:solidFill>
            </a:endParaRPr>
          </a:p>
          <a:p>
            <a:pPr marL="0" marR="0" indent="0" algn="l" defTabSz="914400" rtl="0" eaLnBrk="1" fontAlgn="auto" latinLnBrk="0" hangingPunct="1">
              <a:lnSpc>
                <a:spcPct val="150000"/>
              </a:lnSpc>
              <a:spcBef>
                <a:spcPts val="0"/>
              </a:spcBef>
              <a:spcAft>
                <a:spcPts val="0"/>
              </a:spcAft>
              <a:buClrTx/>
              <a:buSzTx/>
              <a:buFont typeface="Wingdings" pitchFamily="2" charset="2"/>
              <a:buNone/>
              <a:tabLst/>
              <a:defRPr/>
            </a:pPr>
            <a:r>
              <a:rPr lang="en-US" altLang="zh-CN" dirty="0" smtClean="0">
                <a:solidFill>
                  <a:srgbClr val="FFFFFF"/>
                </a:solidFill>
              </a:rPr>
              <a:t>4.</a:t>
            </a:r>
            <a:r>
              <a:rPr lang="zh-CN" altLang="en-US" dirty="0" smtClean="0">
                <a:solidFill>
                  <a:srgbClr val="FFFFFF"/>
                </a:solidFill>
              </a:rPr>
              <a:t>预审的质量会直接影响评审会议的质量</a:t>
            </a:r>
            <a:endParaRPr lang="en-US" altLang="zh-CN" dirty="0" smtClean="0">
              <a:solidFill>
                <a:srgbClr val="FFFFFF"/>
              </a:solidFill>
            </a:endParaRPr>
          </a:p>
          <a:p>
            <a:pPr marL="0" marR="0" indent="0" algn="l" defTabSz="914400" rtl="0" eaLnBrk="1" fontAlgn="auto" latinLnBrk="0" hangingPunct="1">
              <a:lnSpc>
                <a:spcPct val="150000"/>
              </a:lnSpc>
              <a:spcBef>
                <a:spcPts val="0"/>
              </a:spcBef>
              <a:spcAft>
                <a:spcPts val="0"/>
              </a:spcAft>
              <a:buClrTx/>
              <a:buSzTx/>
              <a:buFont typeface="Wingdings" pitchFamily="2" charset="2"/>
              <a:buNone/>
              <a:tabLst/>
              <a:defRPr/>
            </a:pPr>
            <a:r>
              <a:rPr lang="en-US" altLang="zh-CN" dirty="0" smtClean="0">
                <a:solidFill>
                  <a:srgbClr val="FFFFFF"/>
                </a:solidFill>
              </a:rPr>
              <a:t>5.</a:t>
            </a:r>
            <a:r>
              <a:rPr lang="zh-CN" altLang="en-US" dirty="0" smtClean="0">
                <a:solidFill>
                  <a:srgbClr val="FFFFFF"/>
                </a:solidFill>
              </a:rPr>
              <a:t>如果关键角色不能到位，那么宁可评审会议延迟，而不要为了完成而完成。</a:t>
            </a:r>
            <a:endParaRPr lang="en-US" altLang="zh-CN" dirty="0" smtClean="0">
              <a:solidFill>
                <a:srgbClr val="FFFFFF"/>
              </a:solidFill>
            </a:endParaRPr>
          </a:p>
          <a:p>
            <a:pPr marL="0" marR="0" indent="0" algn="l" defTabSz="914400" rtl="0" eaLnBrk="1" fontAlgn="auto" latinLnBrk="0" hangingPunct="1">
              <a:lnSpc>
                <a:spcPct val="150000"/>
              </a:lnSpc>
              <a:spcBef>
                <a:spcPts val="0"/>
              </a:spcBef>
              <a:spcAft>
                <a:spcPts val="0"/>
              </a:spcAft>
              <a:buClrTx/>
              <a:buSzTx/>
              <a:buFont typeface="Wingdings" pitchFamily="2" charset="2"/>
              <a:buNone/>
              <a:tabLst/>
              <a:defRPr/>
            </a:pPr>
            <a:r>
              <a:rPr lang="en-US" altLang="zh-CN" dirty="0" smtClean="0">
                <a:solidFill>
                  <a:srgbClr val="FFFFFF"/>
                </a:solidFill>
              </a:rPr>
              <a:t>6.</a:t>
            </a:r>
            <a:r>
              <a:rPr lang="zh-CN" altLang="en-US" dirty="0" smtClean="0">
                <a:solidFill>
                  <a:srgbClr val="FFFFFF"/>
                </a:solidFill>
              </a:rPr>
              <a:t>评审的目的是为了发现缺陷，提高质量，如果缺陷判定不合理，数据记录不准确，那评审之前的工作也就付之东流了。</a:t>
            </a:r>
            <a:endParaRPr lang="en-US" altLang="zh-CN" dirty="0" smtClean="0">
              <a:solidFill>
                <a:srgbClr val="FFFFFF"/>
              </a:solidFill>
            </a:endParaRPr>
          </a:p>
          <a:p>
            <a:pPr marL="0" marR="0" indent="0" algn="l" defTabSz="914400" rtl="0" eaLnBrk="1" fontAlgn="auto" latinLnBrk="0" hangingPunct="1">
              <a:lnSpc>
                <a:spcPct val="150000"/>
              </a:lnSpc>
              <a:spcBef>
                <a:spcPts val="0"/>
              </a:spcBef>
              <a:spcAft>
                <a:spcPts val="0"/>
              </a:spcAft>
              <a:buClrTx/>
              <a:buSzTx/>
              <a:buFont typeface="Wingdings" pitchFamily="2" charset="2"/>
              <a:buNone/>
              <a:tabLst/>
              <a:defRPr/>
            </a:pPr>
            <a:endParaRPr lang="en-US" altLang="zh-CN" dirty="0" smtClean="0">
              <a:solidFill>
                <a:srgbClr val="FFFFFF"/>
              </a:solidFill>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33</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3</a:t>
            </a:fld>
            <a:endParaRPr lang="zh-CN" altLang="en-US"/>
          </a:p>
        </p:txBody>
      </p:sp>
    </p:spTree>
    <p:extLst>
      <p:ext uri="{BB962C8B-B14F-4D97-AF65-F5344CB8AC3E}">
        <p14:creationId xmlns:p14="http://schemas.microsoft.com/office/powerpoint/2010/main" val="414049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34</a:t>
            </a:fld>
            <a:endParaRPr lang="zh-CN" altLang="en-US"/>
          </a:p>
        </p:txBody>
      </p:sp>
    </p:spTree>
    <p:extLst>
      <p:ext uri="{BB962C8B-B14F-4D97-AF65-F5344CB8AC3E}">
        <p14:creationId xmlns:p14="http://schemas.microsoft.com/office/powerpoint/2010/main" val="3957263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35</a:t>
            </a:fld>
            <a:endParaRPr lang="zh-CN" altLang="en-US"/>
          </a:p>
        </p:txBody>
      </p:sp>
    </p:spTree>
    <p:extLst>
      <p:ext uri="{BB962C8B-B14F-4D97-AF65-F5344CB8AC3E}">
        <p14:creationId xmlns:p14="http://schemas.microsoft.com/office/powerpoint/2010/main" val="39572637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36</a:t>
            </a:fld>
            <a:endParaRPr lang="zh-CN" altLang="en-US"/>
          </a:p>
        </p:txBody>
      </p:sp>
    </p:spTree>
    <p:extLst>
      <p:ext uri="{BB962C8B-B14F-4D97-AF65-F5344CB8AC3E}">
        <p14:creationId xmlns:p14="http://schemas.microsoft.com/office/powerpoint/2010/main" val="3957263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与</a:t>
            </a:r>
            <a:r>
              <a:rPr lang="en-US" altLang="zh-CN" sz="1200" dirty="0" smtClean="0">
                <a:latin typeface="微软雅黑" pitchFamily="34" charset="-122"/>
                <a:ea typeface="微软雅黑" pitchFamily="34" charset="-122"/>
              </a:rPr>
              <a:t>QA</a:t>
            </a:r>
            <a:r>
              <a:rPr lang="zh-CN" altLang="en-US" sz="1200" dirty="0" smtClean="0">
                <a:latin typeface="微软雅黑" pitchFamily="34" charset="-122"/>
                <a:ea typeface="微软雅黑" pitchFamily="34" charset="-122"/>
              </a:rPr>
              <a:t>根据预测模型及过程组合</a:t>
            </a:r>
            <a:r>
              <a:rPr lang="zh-CN" altLang="en-US" sz="1200" b="1" dirty="0" smtClean="0">
                <a:solidFill>
                  <a:srgbClr val="993937"/>
                </a:solidFill>
                <a:latin typeface="微软雅黑" pitchFamily="34" charset="-122"/>
                <a:ea typeface="微软雅黑" pitchFamily="34" charset="-122"/>
              </a:rPr>
              <a:t>，设定具体项目目标 （四级）</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37</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38</a:t>
            </a:fld>
            <a:endParaRPr lang="zh-CN" altLang="en-US"/>
          </a:p>
        </p:txBody>
      </p:sp>
    </p:spTree>
    <p:extLst>
      <p:ext uri="{BB962C8B-B14F-4D97-AF65-F5344CB8AC3E}">
        <p14:creationId xmlns:p14="http://schemas.microsoft.com/office/powerpoint/2010/main" val="39572637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与</a:t>
            </a:r>
            <a:r>
              <a:rPr lang="en-US" altLang="zh-CN" sz="1200" dirty="0" smtClean="0">
                <a:latin typeface="微软雅黑" pitchFamily="34" charset="-122"/>
                <a:ea typeface="微软雅黑" pitchFamily="34" charset="-122"/>
              </a:rPr>
              <a:t>QA</a:t>
            </a:r>
            <a:r>
              <a:rPr lang="zh-CN" altLang="en-US" sz="1200" dirty="0" smtClean="0">
                <a:latin typeface="微软雅黑" pitchFamily="34" charset="-122"/>
                <a:ea typeface="微软雅黑" pitchFamily="34" charset="-122"/>
              </a:rPr>
              <a:t>根据预测模型及过程组合</a:t>
            </a:r>
            <a:r>
              <a:rPr lang="zh-CN" altLang="en-US" sz="1200" b="1" dirty="0" smtClean="0">
                <a:solidFill>
                  <a:srgbClr val="993937"/>
                </a:solidFill>
                <a:latin typeface="微软雅黑" pitchFamily="34" charset="-122"/>
                <a:ea typeface="微软雅黑" pitchFamily="34" charset="-122"/>
              </a:rPr>
              <a:t>，设定具体项目目标 （四级）</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39</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40</a:t>
            </a:fld>
            <a:endParaRPr lang="zh-CN" altLang="en-US"/>
          </a:p>
        </p:txBody>
      </p:sp>
    </p:spTree>
    <p:extLst>
      <p:ext uri="{BB962C8B-B14F-4D97-AF65-F5344CB8AC3E}">
        <p14:creationId xmlns:p14="http://schemas.microsoft.com/office/powerpoint/2010/main" val="39572637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41</a:t>
            </a:fld>
            <a:endParaRPr lang="zh-CN" altLang="en-US"/>
          </a:p>
        </p:txBody>
      </p:sp>
    </p:spTree>
    <p:extLst>
      <p:ext uri="{BB962C8B-B14F-4D97-AF65-F5344CB8AC3E}">
        <p14:creationId xmlns:p14="http://schemas.microsoft.com/office/powerpoint/2010/main" val="4140493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架构师协助攻克疑难技术问题（缺陷）</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42</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架构师协助攻克疑难技术问题（缺陷）</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43</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西方企业：重视过程，尽量把问题放在前面</a:t>
            </a:r>
            <a:r>
              <a:rPr lang="zh-CN" altLang="en-US" baseline="0" dirty="0" smtClean="0"/>
              <a:t>  </a:t>
            </a:r>
            <a:r>
              <a:rPr lang="en-US" altLang="zh-CN" baseline="0" dirty="0" smtClean="0"/>
              <a:t>---</a:t>
            </a:r>
            <a:r>
              <a:rPr lang="zh-CN" altLang="en-US" baseline="0" dirty="0" smtClean="0"/>
              <a:t>预防式管理</a:t>
            </a:r>
            <a:endParaRPr lang="en-US" altLang="zh-CN" dirty="0" smtClean="0"/>
          </a:p>
          <a:p>
            <a:r>
              <a:rPr lang="zh-CN" altLang="en-US" dirty="0" smtClean="0"/>
              <a:t>中国企业：常常把问题放在后面</a:t>
            </a:r>
            <a:r>
              <a:rPr lang="zh-CN" altLang="en-US" baseline="0" dirty="0" smtClean="0"/>
              <a:t> </a:t>
            </a:r>
            <a:r>
              <a:rPr lang="en-US" altLang="zh-CN" baseline="0" dirty="0" smtClean="0"/>
              <a:t>---</a:t>
            </a:r>
            <a:r>
              <a:rPr lang="zh-CN" altLang="en-US" baseline="0" dirty="0" smtClean="0"/>
              <a:t>救火式管理</a:t>
            </a:r>
            <a:endParaRPr lang="en-US" altLang="zh-CN" baseline="0" dirty="0" smtClean="0"/>
          </a:p>
          <a:p>
            <a:endParaRPr lang="en-US" altLang="zh-CN" baseline="0" dirty="0" smtClean="0"/>
          </a:p>
          <a:p>
            <a:pPr>
              <a:lnSpc>
                <a:spcPct val="150000"/>
              </a:lnSpc>
            </a:pPr>
            <a:r>
              <a:rPr lang="zh-CN" altLang="en-US" sz="1400" dirty="0" smtClean="0">
                <a:latin typeface="微软雅黑" pitchFamily="34" charset="-122"/>
                <a:ea typeface="微软雅黑" pitchFamily="34" charset="-122"/>
              </a:rPr>
              <a:t>流程六要素：</a:t>
            </a:r>
            <a:r>
              <a:rPr lang="zh-CN" altLang="en-US" dirty="0" smtClean="0">
                <a:solidFill>
                  <a:srgbClr val="00B0F0"/>
                </a:solidFill>
              </a:rPr>
              <a:t>输入的资源、活动、活动的相互作用、输出的结果、客户、价值</a:t>
            </a:r>
            <a:endParaRPr lang="en-US" altLang="zh-CN" dirty="0" smtClean="0">
              <a:solidFill>
                <a:srgbClr val="00B0F0"/>
              </a:solidFill>
            </a:endParaRPr>
          </a:p>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4</a:t>
            </a:fld>
            <a:endParaRPr lang="zh-CN" altLang="en-US"/>
          </a:p>
        </p:txBody>
      </p:sp>
    </p:spTree>
    <p:extLst>
      <p:ext uri="{BB962C8B-B14F-4D97-AF65-F5344CB8AC3E}">
        <p14:creationId xmlns:p14="http://schemas.microsoft.com/office/powerpoint/2010/main" val="7106014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架构师协助攻克疑难技术问题（缺陷）</a:t>
            </a:r>
            <a:endParaRPr lang="en-US" altLang="zh-CN" sz="1200" b="1" dirty="0" smtClean="0">
              <a:solidFill>
                <a:srgbClr val="993937"/>
              </a:solidFill>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44</a:t>
            </a:fld>
            <a:endParaRPr lang="zh-CN" altLang="en-US"/>
          </a:p>
        </p:txBody>
      </p:sp>
    </p:spTree>
    <p:extLst>
      <p:ext uri="{BB962C8B-B14F-4D97-AF65-F5344CB8AC3E}">
        <p14:creationId xmlns:p14="http://schemas.microsoft.com/office/powerpoint/2010/main" val="19838544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45</a:t>
            </a:fld>
            <a:endParaRPr lang="zh-CN" altLang="en-US"/>
          </a:p>
        </p:txBody>
      </p:sp>
    </p:spTree>
    <p:extLst>
      <p:ext uri="{BB962C8B-B14F-4D97-AF65-F5344CB8AC3E}">
        <p14:creationId xmlns:p14="http://schemas.microsoft.com/office/powerpoint/2010/main" val="414049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nSpc>
                <a:spcPct val="150000"/>
              </a:lnSpc>
            </a:pPr>
            <a:r>
              <a:rPr lang="zh-CN" altLang="en-US" sz="1600" b="1" dirty="0" smtClean="0">
                <a:latin typeface="微软雅黑" pitchFamily="34" charset="-122"/>
                <a:ea typeface="微软雅黑" pitchFamily="34" charset="-122"/>
              </a:rPr>
              <a:t>什么是</a:t>
            </a:r>
            <a:r>
              <a:rPr lang="en-US" altLang="zh-CN" sz="1600" b="1" dirty="0" smtClean="0">
                <a:latin typeface="微软雅黑" pitchFamily="34" charset="-122"/>
                <a:ea typeface="微软雅黑" pitchFamily="34" charset="-122"/>
              </a:rPr>
              <a:t>CMM?</a:t>
            </a:r>
          </a:p>
          <a:p>
            <a:pPr marL="0" indent="0">
              <a:lnSpc>
                <a:spcPct val="150000"/>
              </a:lnSpc>
              <a:buNone/>
            </a:pPr>
            <a:r>
              <a:rPr lang="en-US" altLang="zh-CN" sz="1200" dirty="0" smtClean="0">
                <a:latin typeface="微软雅黑" pitchFamily="34" charset="-122"/>
                <a:ea typeface="微软雅黑" pitchFamily="34" charset="-122"/>
              </a:rPr>
              <a:t>      </a:t>
            </a:r>
            <a:r>
              <a:rPr lang="en-US" altLang="zh-CN" sz="1200" dirty="0" smtClean="0">
                <a:latin typeface="+mn-ea"/>
                <a:ea typeface="+mn-ea"/>
              </a:rPr>
              <a:t>1987</a:t>
            </a:r>
            <a:r>
              <a:rPr lang="zh-CN" altLang="en-US" sz="1200" dirty="0" smtClean="0">
                <a:latin typeface="+mn-ea"/>
                <a:ea typeface="+mn-ea"/>
              </a:rPr>
              <a:t>年，美国国防部委托卡耐基</a:t>
            </a:r>
            <a:r>
              <a:rPr lang="en-US" altLang="zh-CN" sz="1200" dirty="0" smtClean="0">
                <a:latin typeface="+mn-ea"/>
                <a:ea typeface="+mn-ea"/>
              </a:rPr>
              <a:t>-</a:t>
            </a:r>
            <a:r>
              <a:rPr lang="zh-CN" altLang="en-US" sz="1200" dirty="0" smtClean="0">
                <a:latin typeface="+mn-ea"/>
                <a:ea typeface="+mn-ea"/>
              </a:rPr>
              <a:t>梅隆大学软件研究所</a:t>
            </a:r>
            <a:r>
              <a:rPr lang="en-US" altLang="zh-CN" sz="1200" dirty="0" smtClean="0">
                <a:latin typeface="+mn-ea"/>
                <a:ea typeface="+mn-ea"/>
              </a:rPr>
              <a:t>(SEI)</a:t>
            </a:r>
            <a:r>
              <a:rPr lang="zh-CN" altLang="en-US" sz="1200" dirty="0" smtClean="0">
                <a:latin typeface="+mn-ea"/>
                <a:ea typeface="+mn-ea"/>
              </a:rPr>
              <a:t>发布了第一份技术报告介绍</a:t>
            </a:r>
            <a:r>
              <a:rPr lang="zh-CN" altLang="en-US" sz="1200" i="1" u="sng" dirty="0" smtClean="0">
                <a:solidFill>
                  <a:schemeClr val="accent2">
                    <a:lumMod val="75000"/>
                  </a:schemeClr>
                </a:solidFill>
                <a:latin typeface="+mn-ea"/>
                <a:ea typeface="+mn-ea"/>
              </a:rPr>
              <a:t>软件能力成熟度模型（</a:t>
            </a:r>
            <a:r>
              <a:rPr lang="en-US" altLang="zh-CN" sz="1200" i="1" u="sng" dirty="0" smtClean="0">
                <a:solidFill>
                  <a:schemeClr val="accent2">
                    <a:lumMod val="75000"/>
                  </a:schemeClr>
                </a:solidFill>
                <a:latin typeface="+mn-ea"/>
                <a:ea typeface="+mn-ea"/>
              </a:rPr>
              <a:t>Capability Maturity Model for Software</a:t>
            </a:r>
            <a:r>
              <a:rPr lang="zh-CN" altLang="en-US" sz="1200" i="1" u="sng" dirty="0" smtClean="0">
                <a:solidFill>
                  <a:schemeClr val="accent2">
                    <a:lumMod val="75000"/>
                  </a:schemeClr>
                </a:solidFill>
                <a:latin typeface="+mn-ea"/>
                <a:ea typeface="+mn-ea"/>
              </a:rPr>
              <a:t>：</a:t>
            </a:r>
            <a:r>
              <a:rPr lang="en-US" altLang="zh-CN" sz="1200" i="1" u="sng" dirty="0" smtClean="0">
                <a:solidFill>
                  <a:schemeClr val="accent2">
                    <a:lumMod val="75000"/>
                  </a:schemeClr>
                </a:solidFill>
                <a:latin typeface="+mn-ea"/>
                <a:ea typeface="+mn-ea"/>
              </a:rPr>
              <a:t>SW-CMM</a:t>
            </a:r>
            <a:r>
              <a:rPr lang="zh-CN" altLang="en-US" sz="1200" i="1" u="sng" dirty="0" smtClean="0">
                <a:solidFill>
                  <a:schemeClr val="accent2">
                    <a:lumMod val="75000"/>
                  </a:schemeClr>
                </a:solidFill>
                <a:latin typeface="+mn-ea"/>
                <a:ea typeface="+mn-ea"/>
              </a:rPr>
              <a:t>）</a:t>
            </a:r>
            <a:r>
              <a:rPr lang="zh-CN" altLang="en-US" sz="1200" dirty="0" smtClean="0">
                <a:latin typeface="+mn-ea"/>
                <a:ea typeface="+mn-ea"/>
              </a:rPr>
              <a:t>，用作评价国防合同承包方过程成熟度。</a:t>
            </a:r>
            <a:endParaRPr lang="en-US" altLang="zh-CN" sz="1200" dirty="0" smtClean="0">
              <a:latin typeface="+mn-ea"/>
              <a:ea typeface="+mn-ea"/>
            </a:endParaRPr>
          </a:p>
          <a:p>
            <a:pPr marL="0" indent="0">
              <a:lnSpc>
                <a:spcPct val="150000"/>
              </a:lnSpc>
              <a:buNone/>
            </a:pPr>
            <a:r>
              <a:rPr lang="en-US" altLang="zh-CN" sz="1200" dirty="0" smtClean="0">
                <a:latin typeface="+mn-ea"/>
                <a:ea typeface="+mn-ea"/>
              </a:rPr>
              <a:t>    CMM</a:t>
            </a:r>
            <a:r>
              <a:rPr lang="zh-CN" altLang="en-US" sz="1200" dirty="0" smtClean="0">
                <a:latin typeface="+mn-ea"/>
                <a:ea typeface="+mn-ea"/>
              </a:rPr>
              <a:t>在国防合同承包方上的应用取得了很好的反馈效果，于是在</a:t>
            </a:r>
            <a:r>
              <a:rPr lang="en-US" altLang="zh-CN" sz="1200" dirty="0" smtClean="0">
                <a:latin typeface="+mn-ea"/>
                <a:ea typeface="+mn-ea"/>
              </a:rPr>
              <a:t>1991</a:t>
            </a:r>
            <a:r>
              <a:rPr lang="zh-CN" altLang="en-US" sz="1200" dirty="0" smtClean="0">
                <a:latin typeface="+mn-ea"/>
                <a:ea typeface="+mn-ea"/>
              </a:rPr>
              <a:t>年，</a:t>
            </a:r>
            <a:r>
              <a:rPr lang="en-US" altLang="zh-CN" sz="1200" dirty="0" smtClean="0">
                <a:latin typeface="+mn-ea"/>
                <a:ea typeface="+mn-ea"/>
              </a:rPr>
              <a:t>SEI</a:t>
            </a:r>
            <a:r>
              <a:rPr lang="zh-CN" altLang="en-US" sz="1200" dirty="0" smtClean="0">
                <a:latin typeface="+mn-ea"/>
                <a:ea typeface="+mn-ea"/>
              </a:rPr>
              <a:t>正式发布了</a:t>
            </a:r>
            <a:r>
              <a:rPr lang="en-US" altLang="zh-CN" sz="1200" dirty="0" smtClean="0">
                <a:latin typeface="+mn-ea"/>
                <a:ea typeface="+mn-ea"/>
              </a:rPr>
              <a:t>SW-CMM1.0</a:t>
            </a:r>
            <a:r>
              <a:rPr lang="zh-CN" altLang="en-US" sz="1200" dirty="0" smtClean="0">
                <a:latin typeface="+mn-ea"/>
                <a:ea typeface="+mn-ea"/>
              </a:rPr>
              <a:t>版，用作软件业的评估认证体系。</a:t>
            </a:r>
            <a:endParaRPr lang="en-US" altLang="zh-CN" sz="1200" dirty="0" smtClean="0">
              <a:latin typeface="+mn-ea"/>
              <a:ea typeface="+mn-ea"/>
            </a:endParaRPr>
          </a:p>
          <a:p>
            <a:pPr>
              <a:lnSpc>
                <a:spcPct val="150000"/>
              </a:lnSpc>
            </a:pPr>
            <a:r>
              <a:rPr lang="zh-CN" altLang="en-US" sz="1800" b="1" dirty="0" smtClean="0">
                <a:latin typeface="微软雅黑" pitchFamily="34" charset="-122"/>
                <a:ea typeface="微软雅黑" pitchFamily="34" charset="-122"/>
              </a:rPr>
              <a:t>从</a:t>
            </a:r>
            <a:r>
              <a:rPr lang="en-US" altLang="zh-CN" sz="1800" b="1" dirty="0" smtClean="0">
                <a:latin typeface="微软雅黑" pitchFamily="34" charset="-122"/>
                <a:ea typeface="微软雅黑" pitchFamily="34" charset="-122"/>
              </a:rPr>
              <a:t>CMM</a:t>
            </a:r>
            <a:r>
              <a:rPr lang="zh-CN" altLang="en-US" sz="1800" b="1" dirty="0" smtClean="0">
                <a:latin typeface="微软雅黑" pitchFamily="34" charset="-122"/>
                <a:ea typeface="微软雅黑" pitchFamily="34" charset="-122"/>
              </a:rPr>
              <a:t>到</a:t>
            </a:r>
            <a:r>
              <a:rPr lang="en-US" altLang="zh-CN" sz="1800" b="1" dirty="0" smtClean="0">
                <a:latin typeface="微软雅黑" pitchFamily="34" charset="-122"/>
                <a:ea typeface="微软雅黑" pitchFamily="34" charset="-122"/>
              </a:rPr>
              <a:t>CMMI</a:t>
            </a:r>
          </a:p>
          <a:p>
            <a:pPr marL="0" indent="0">
              <a:lnSpc>
                <a:spcPct val="150000"/>
              </a:lnSpc>
              <a:buNone/>
            </a:pPr>
            <a:r>
              <a:rPr lang="en-US" altLang="zh-CN" sz="1800" dirty="0" smtClean="0">
                <a:latin typeface="微软雅黑" pitchFamily="34" charset="-122"/>
                <a:ea typeface="微软雅黑" pitchFamily="34" charset="-122"/>
              </a:rPr>
              <a:t>      </a:t>
            </a:r>
            <a:r>
              <a:rPr lang="en-US" altLang="zh-CN" sz="1200" dirty="0" smtClean="0">
                <a:latin typeface="宋体" pitchFamily="2" charset="-122"/>
                <a:ea typeface="宋体" pitchFamily="2" charset="-122"/>
              </a:rPr>
              <a:t>SEI</a:t>
            </a:r>
            <a:r>
              <a:rPr lang="zh-CN" altLang="en-US" sz="1200" dirty="0" smtClean="0">
                <a:latin typeface="宋体" pitchFamily="2" charset="-122"/>
                <a:ea typeface="宋体" pitchFamily="2" charset="-122"/>
              </a:rPr>
              <a:t>不只开发了</a:t>
            </a:r>
            <a:r>
              <a:rPr lang="en-US" altLang="zh-CN" sz="1200" dirty="0" smtClean="0">
                <a:latin typeface="宋体" pitchFamily="2" charset="-122"/>
                <a:ea typeface="宋体" pitchFamily="2" charset="-122"/>
              </a:rPr>
              <a:t>SW-CMM</a:t>
            </a:r>
            <a:r>
              <a:rPr lang="zh-CN" altLang="en-US" sz="1200" dirty="0" smtClean="0">
                <a:latin typeface="宋体" pitchFamily="2" charset="-122"/>
                <a:ea typeface="宋体" pitchFamily="2" charset="-122"/>
              </a:rPr>
              <a:t>，还开发了</a:t>
            </a:r>
            <a:r>
              <a:rPr lang="zh-CN" altLang="en-US" sz="1200" i="1" u="sng" dirty="0" smtClean="0">
                <a:solidFill>
                  <a:schemeClr val="accent2">
                    <a:lumMod val="75000"/>
                  </a:schemeClr>
                </a:solidFill>
                <a:latin typeface="宋体" pitchFamily="2" charset="-122"/>
                <a:ea typeface="宋体" pitchFamily="2" charset="-122"/>
              </a:rPr>
              <a:t>系统工程</a:t>
            </a:r>
            <a:r>
              <a:rPr lang="en-US" altLang="zh-CN" sz="1200" i="1" u="sng" dirty="0" smtClean="0">
                <a:solidFill>
                  <a:schemeClr val="accent2">
                    <a:lumMod val="75000"/>
                  </a:schemeClr>
                </a:solidFill>
                <a:latin typeface="宋体" pitchFamily="2" charset="-122"/>
                <a:ea typeface="宋体" pitchFamily="2" charset="-122"/>
              </a:rPr>
              <a:t>(SE-CMM)</a:t>
            </a:r>
            <a:r>
              <a:rPr lang="zh-CN" altLang="en-US" sz="1200" dirty="0" smtClean="0">
                <a:solidFill>
                  <a:schemeClr val="accent2">
                    <a:lumMod val="75000"/>
                  </a:schemeClr>
                </a:solidFill>
                <a:latin typeface="宋体" pitchFamily="2" charset="-122"/>
                <a:ea typeface="宋体" pitchFamily="2" charset="-122"/>
              </a:rPr>
              <a:t>、</a:t>
            </a:r>
            <a:r>
              <a:rPr lang="zh-CN" altLang="en-US" sz="1200" i="1" u="sng" dirty="0" smtClean="0">
                <a:solidFill>
                  <a:schemeClr val="accent2">
                    <a:lumMod val="75000"/>
                  </a:schemeClr>
                </a:solidFill>
                <a:latin typeface="宋体" pitchFamily="2" charset="-122"/>
                <a:ea typeface="宋体" pitchFamily="2" charset="-122"/>
              </a:rPr>
              <a:t>软件采购</a:t>
            </a:r>
            <a:r>
              <a:rPr lang="en-US" altLang="zh-CN" sz="1200" i="1" u="sng" dirty="0" smtClean="0">
                <a:solidFill>
                  <a:schemeClr val="accent2">
                    <a:lumMod val="75000"/>
                  </a:schemeClr>
                </a:solidFill>
                <a:latin typeface="宋体" pitchFamily="2" charset="-122"/>
                <a:ea typeface="宋体" pitchFamily="2" charset="-122"/>
              </a:rPr>
              <a:t>(SA-CMM)</a:t>
            </a:r>
            <a:r>
              <a:rPr lang="zh-CN" altLang="en-US" sz="1200" dirty="0" smtClean="0">
                <a:solidFill>
                  <a:schemeClr val="accent2">
                    <a:lumMod val="75000"/>
                  </a:schemeClr>
                </a:solidFill>
                <a:latin typeface="宋体" pitchFamily="2" charset="-122"/>
                <a:ea typeface="宋体" pitchFamily="2" charset="-122"/>
              </a:rPr>
              <a:t>、</a:t>
            </a:r>
            <a:r>
              <a:rPr lang="zh-CN" altLang="en-US" sz="1200" i="1" u="sng" dirty="0" smtClean="0">
                <a:solidFill>
                  <a:schemeClr val="accent2">
                    <a:lumMod val="75000"/>
                  </a:schemeClr>
                </a:solidFill>
                <a:latin typeface="宋体" pitchFamily="2" charset="-122"/>
                <a:ea typeface="宋体" pitchFamily="2" charset="-122"/>
              </a:rPr>
              <a:t>人力资源管理</a:t>
            </a:r>
            <a:r>
              <a:rPr lang="en-US" altLang="zh-CN" sz="1200" i="1" u="sng" dirty="0" smtClean="0">
                <a:solidFill>
                  <a:schemeClr val="accent2">
                    <a:lumMod val="75000"/>
                  </a:schemeClr>
                </a:solidFill>
                <a:latin typeface="宋体" pitchFamily="2" charset="-122"/>
                <a:ea typeface="宋体" pitchFamily="2" charset="-122"/>
              </a:rPr>
              <a:t>(P-CMM)</a:t>
            </a:r>
            <a:r>
              <a:rPr lang="zh-CN" altLang="en-US" sz="1200" dirty="0" smtClean="0">
                <a:latin typeface="宋体" pitchFamily="2" charset="-122"/>
                <a:ea typeface="宋体" pitchFamily="2" charset="-122"/>
              </a:rPr>
              <a:t>以及</a:t>
            </a:r>
            <a:r>
              <a:rPr lang="zh-CN" altLang="en-US" sz="1200" i="1" u="sng" dirty="0" smtClean="0">
                <a:solidFill>
                  <a:schemeClr val="accent2">
                    <a:lumMod val="75000"/>
                  </a:schemeClr>
                </a:solidFill>
                <a:latin typeface="宋体" pitchFamily="2" charset="-122"/>
                <a:ea typeface="宋体" pitchFamily="2" charset="-122"/>
              </a:rPr>
              <a:t>集成产品和过程开发</a:t>
            </a:r>
            <a:r>
              <a:rPr lang="en-US" altLang="zh-CN" sz="1200" i="1" u="sng" dirty="0" smtClean="0">
                <a:solidFill>
                  <a:schemeClr val="accent2">
                    <a:lumMod val="75000"/>
                  </a:schemeClr>
                </a:solidFill>
                <a:latin typeface="宋体" pitchFamily="2" charset="-122"/>
                <a:ea typeface="宋体" pitchFamily="2" charset="-122"/>
              </a:rPr>
              <a:t>(IPT-CMM)</a:t>
            </a:r>
            <a:r>
              <a:rPr lang="zh-CN" altLang="en-US" sz="1200" dirty="0" smtClean="0">
                <a:latin typeface="宋体" pitchFamily="2" charset="-122"/>
                <a:ea typeface="宋体" pitchFamily="2" charset="-122"/>
              </a:rPr>
              <a:t>等方面的多个能力成熟度模型，来指导相关企业或组织。对于一些大型企业来说，可能会出现需要同时采用多种模型来改进自己多方面过程能力的情况</a:t>
            </a:r>
            <a:r>
              <a:rPr lang="zh-CN" altLang="en-US" sz="1400" dirty="0" smtClean="0">
                <a:latin typeface="微软雅黑" pitchFamily="34" charset="-122"/>
                <a:ea typeface="微软雅黑" pitchFamily="34" charset="-122"/>
              </a:rPr>
              <a:t>。</a:t>
            </a:r>
            <a:endParaRPr lang="en-US" altLang="zh-CN" sz="1200" dirty="0" smtClean="0">
              <a:latin typeface="+mn-ea"/>
              <a:ea typeface="+mn-ea"/>
            </a:endParaRPr>
          </a:p>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5</a:t>
            </a:fld>
            <a:endParaRPr lang="zh-CN" altLang="en-US"/>
          </a:p>
        </p:txBody>
      </p:sp>
    </p:spTree>
    <p:extLst>
      <p:ext uri="{BB962C8B-B14F-4D97-AF65-F5344CB8AC3E}">
        <p14:creationId xmlns:p14="http://schemas.microsoft.com/office/powerpoint/2010/main" val="3679772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dirty="0" smtClean="0">
                <a:solidFill>
                  <a:schemeClr val="tx1">
                    <a:lumMod val="65000"/>
                    <a:lumOff val="35000"/>
                  </a:schemeClr>
                </a:solidFill>
                <a:effectLst>
                  <a:outerShdw blurRad="38100" dist="38100" dir="2700000" algn="tl">
                    <a:srgbClr val="000000">
                      <a:alpha val="43137"/>
                    </a:srgbClr>
                  </a:outerShdw>
                </a:effectLst>
                <a:latin typeface="微软雅黑" pitchFamily="34" charset="-122"/>
                <a:ea typeface="微软雅黑" pitchFamily="34" charset="-122"/>
              </a:rPr>
              <a:t>目前，这一套流程是公司的主流程，所有的流程定制及裁剪活动都是基于它来进行的。</a:t>
            </a:r>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6</a:t>
            </a:fld>
            <a:endParaRPr lang="zh-CN" altLang="en-US"/>
          </a:p>
        </p:txBody>
      </p:sp>
    </p:spTree>
    <p:extLst>
      <p:ext uri="{BB962C8B-B14F-4D97-AF65-F5344CB8AC3E}">
        <p14:creationId xmlns:p14="http://schemas.microsoft.com/office/powerpoint/2010/main" val="3237338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lumMod val="65000"/>
                    <a:lumOff val="35000"/>
                  </a:schemeClr>
                </a:solidFill>
                <a:effectLst>
                  <a:outerShdw blurRad="38100" dist="38100" dir="2700000" algn="tl">
                    <a:srgbClr val="000000">
                      <a:alpha val="43137"/>
                    </a:srgbClr>
                  </a:outerShdw>
                </a:effectLst>
                <a:latin typeface="微软雅黑" pitchFamily="34" charset="-122"/>
                <a:ea typeface="微软雅黑" pitchFamily="34" charset="-122"/>
              </a:rPr>
              <a:t>目前，这一套流程借鉴了敏捷模型中迭代开发的思想（或者说是增量开发模型），将其与瀑布模型融合，以应对需求的不稳定性。</a:t>
            </a:r>
          </a:p>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7</a:t>
            </a:fld>
            <a:endParaRPr lang="zh-CN" altLang="en-US"/>
          </a:p>
        </p:txBody>
      </p:sp>
    </p:spTree>
    <p:extLst>
      <p:ext uri="{BB962C8B-B14F-4D97-AF65-F5344CB8AC3E}">
        <p14:creationId xmlns:p14="http://schemas.microsoft.com/office/powerpoint/2010/main" val="3836986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四者对比区别：</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传统的瀑布式开发，也就是从需求到设计，从设计到编码，从编码到测试，从测试到提交大概这样的流程，要求每一个开发阶段都要做到最好。</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特别是前期阶段，设计的越完美，提交后的成本损失就越少。</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迭代式开发，不要求每一个阶段的任务做的都是最完美的，而是明明知道还有很多不足的地方，却偏偏不去完善它，而是把主要功能先搭建起来为目的，以最短的时间，</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最少的损失先完成一个“不完美的成果物”直至提交。然后再通过客户或用户的反馈信息，在这个“不完美的成果物”上逐步进行完善。</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螺旋开发，很大程度上是一种风险驱动的方法体系，因为在每个阶段之前及经常发生的循环之前，都必须首先进行风险评估。</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敏捷开发，相比迭代式开发两者都强调在较短的开发周期提交软件，但是，敏捷开发的周期可能更短，并且更加强调队伍中的高度协作。</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敏捷方法有时候被误认为是无计划性和纪律性的方法，实际上更确切的说法是敏捷方法强调适应性而非预见性。 </a:t>
            </a: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适应性的方法集中在快速适应现实的变化。当项目的需求起了变化，团队应该迅速适应。这个团队可能很难确切描述未来将会如何变化</a:t>
            </a:r>
            <a:r>
              <a:rPr lang="en-US" altLang="zh-CN" sz="1200" b="0" i="0" kern="1200" dirty="0" smtClean="0">
                <a:solidFill>
                  <a:schemeClr val="tx1"/>
                </a:solidFill>
                <a:effectLst/>
                <a:latin typeface="+mn-lt"/>
                <a:ea typeface="+mn-ea"/>
                <a:cs typeface="+mn-cs"/>
              </a:rPr>
              <a: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8</a:t>
            </a:fld>
            <a:endParaRPr lang="zh-CN" altLang="en-US"/>
          </a:p>
        </p:txBody>
      </p:sp>
    </p:spTree>
    <p:extLst>
      <p:ext uri="{BB962C8B-B14F-4D97-AF65-F5344CB8AC3E}">
        <p14:creationId xmlns:p14="http://schemas.microsoft.com/office/powerpoint/2010/main" val="2450378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nSpc>
                <a:spcPct val="150000"/>
              </a:lnSpc>
            </a:pPr>
            <a:r>
              <a:rPr lang="zh-CN" altLang="en-US" sz="1600" b="1" dirty="0" smtClean="0">
                <a:latin typeface="微软雅黑" pitchFamily="34" charset="-122"/>
                <a:ea typeface="微软雅黑" pitchFamily="34" charset="-122"/>
              </a:rPr>
              <a:t>什么是</a:t>
            </a:r>
            <a:r>
              <a:rPr lang="en-US" altLang="zh-CN" sz="1600" b="1" dirty="0" smtClean="0">
                <a:latin typeface="微软雅黑" pitchFamily="34" charset="-122"/>
                <a:ea typeface="微软雅黑" pitchFamily="34" charset="-122"/>
              </a:rPr>
              <a:t>CMM?</a:t>
            </a:r>
          </a:p>
          <a:p>
            <a:pPr marL="0" indent="0">
              <a:lnSpc>
                <a:spcPct val="150000"/>
              </a:lnSpc>
              <a:buNone/>
            </a:pPr>
            <a:r>
              <a:rPr lang="en-US" altLang="zh-CN" sz="1200" dirty="0" smtClean="0">
                <a:latin typeface="微软雅黑" pitchFamily="34" charset="-122"/>
                <a:ea typeface="微软雅黑" pitchFamily="34" charset="-122"/>
              </a:rPr>
              <a:t>      </a:t>
            </a:r>
            <a:r>
              <a:rPr lang="en-US" altLang="zh-CN" sz="1200" dirty="0" smtClean="0">
                <a:latin typeface="+mn-ea"/>
                <a:ea typeface="+mn-ea"/>
              </a:rPr>
              <a:t>1987</a:t>
            </a:r>
            <a:r>
              <a:rPr lang="zh-CN" altLang="en-US" sz="1200" dirty="0" smtClean="0">
                <a:latin typeface="+mn-ea"/>
                <a:ea typeface="+mn-ea"/>
              </a:rPr>
              <a:t>年，美国国防部委托卡耐基</a:t>
            </a:r>
            <a:r>
              <a:rPr lang="en-US" altLang="zh-CN" sz="1200" dirty="0" smtClean="0">
                <a:latin typeface="+mn-ea"/>
                <a:ea typeface="+mn-ea"/>
              </a:rPr>
              <a:t>-</a:t>
            </a:r>
            <a:r>
              <a:rPr lang="zh-CN" altLang="en-US" sz="1200" dirty="0" smtClean="0">
                <a:latin typeface="+mn-ea"/>
                <a:ea typeface="+mn-ea"/>
              </a:rPr>
              <a:t>梅隆大学软件研究所</a:t>
            </a:r>
            <a:r>
              <a:rPr lang="en-US" altLang="zh-CN" sz="1200" dirty="0" smtClean="0">
                <a:latin typeface="+mn-ea"/>
                <a:ea typeface="+mn-ea"/>
              </a:rPr>
              <a:t>(SEI)</a:t>
            </a:r>
            <a:r>
              <a:rPr lang="zh-CN" altLang="en-US" sz="1200" dirty="0" smtClean="0">
                <a:latin typeface="+mn-ea"/>
                <a:ea typeface="+mn-ea"/>
              </a:rPr>
              <a:t>发布了第一份技术报告介绍</a:t>
            </a:r>
            <a:r>
              <a:rPr lang="zh-CN" altLang="en-US" sz="1200" i="1" u="sng" dirty="0" smtClean="0">
                <a:solidFill>
                  <a:schemeClr val="accent2">
                    <a:lumMod val="75000"/>
                  </a:schemeClr>
                </a:solidFill>
                <a:latin typeface="+mn-ea"/>
                <a:ea typeface="+mn-ea"/>
              </a:rPr>
              <a:t>软件能力成熟度模型（</a:t>
            </a:r>
            <a:r>
              <a:rPr lang="en-US" altLang="zh-CN" sz="1200" i="1" u="sng" dirty="0" smtClean="0">
                <a:solidFill>
                  <a:schemeClr val="accent2">
                    <a:lumMod val="75000"/>
                  </a:schemeClr>
                </a:solidFill>
                <a:latin typeface="+mn-ea"/>
                <a:ea typeface="+mn-ea"/>
              </a:rPr>
              <a:t>Capability Maturity Model for Software</a:t>
            </a:r>
            <a:r>
              <a:rPr lang="zh-CN" altLang="en-US" sz="1200" i="1" u="sng" dirty="0" smtClean="0">
                <a:solidFill>
                  <a:schemeClr val="accent2">
                    <a:lumMod val="75000"/>
                  </a:schemeClr>
                </a:solidFill>
                <a:latin typeface="+mn-ea"/>
                <a:ea typeface="+mn-ea"/>
              </a:rPr>
              <a:t>：</a:t>
            </a:r>
            <a:r>
              <a:rPr lang="en-US" altLang="zh-CN" sz="1200" i="1" u="sng" dirty="0" smtClean="0">
                <a:solidFill>
                  <a:schemeClr val="accent2">
                    <a:lumMod val="75000"/>
                  </a:schemeClr>
                </a:solidFill>
                <a:latin typeface="+mn-ea"/>
                <a:ea typeface="+mn-ea"/>
              </a:rPr>
              <a:t>SW-CMM</a:t>
            </a:r>
            <a:r>
              <a:rPr lang="zh-CN" altLang="en-US" sz="1200" i="1" u="sng" dirty="0" smtClean="0">
                <a:solidFill>
                  <a:schemeClr val="accent2">
                    <a:lumMod val="75000"/>
                  </a:schemeClr>
                </a:solidFill>
                <a:latin typeface="+mn-ea"/>
                <a:ea typeface="+mn-ea"/>
              </a:rPr>
              <a:t>）</a:t>
            </a:r>
            <a:r>
              <a:rPr lang="zh-CN" altLang="en-US" sz="1200" dirty="0" smtClean="0">
                <a:latin typeface="+mn-ea"/>
                <a:ea typeface="+mn-ea"/>
              </a:rPr>
              <a:t>，用作评价国防合同承包方过程成熟度。</a:t>
            </a:r>
            <a:endParaRPr lang="en-US" altLang="zh-CN" sz="1200" dirty="0" smtClean="0">
              <a:latin typeface="+mn-ea"/>
              <a:ea typeface="+mn-ea"/>
            </a:endParaRPr>
          </a:p>
          <a:p>
            <a:pPr marL="0" indent="0">
              <a:lnSpc>
                <a:spcPct val="150000"/>
              </a:lnSpc>
              <a:buNone/>
            </a:pPr>
            <a:r>
              <a:rPr lang="en-US" altLang="zh-CN" sz="1200" dirty="0" smtClean="0">
                <a:latin typeface="+mn-ea"/>
                <a:ea typeface="+mn-ea"/>
              </a:rPr>
              <a:t>    CMM</a:t>
            </a:r>
            <a:r>
              <a:rPr lang="zh-CN" altLang="en-US" sz="1200" dirty="0" smtClean="0">
                <a:latin typeface="+mn-ea"/>
                <a:ea typeface="+mn-ea"/>
              </a:rPr>
              <a:t>在国防合同承包方上的应用取得了很好的反馈效果，于是在</a:t>
            </a:r>
            <a:r>
              <a:rPr lang="en-US" altLang="zh-CN" sz="1200" dirty="0" smtClean="0">
                <a:latin typeface="+mn-ea"/>
                <a:ea typeface="+mn-ea"/>
              </a:rPr>
              <a:t>1991</a:t>
            </a:r>
            <a:r>
              <a:rPr lang="zh-CN" altLang="en-US" sz="1200" dirty="0" smtClean="0">
                <a:latin typeface="+mn-ea"/>
                <a:ea typeface="+mn-ea"/>
              </a:rPr>
              <a:t>年，</a:t>
            </a:r>
            <a:r>
              <a:rPr lang="en-US" altLang="zh-CN" sz="1200" dirty="0" smtClean="0">
                <a:latin typeface="+mn-ea"/>
                <a:ea typeface="+mn-ea"/>
              </a:rPr>
              <a:t>SEI</a:t>
            </a:r>
            <a:r>
              <a:rPr lang="zh-CN" altLang="en-US" sz="1200" dirty="0" smtClean="0">
                <a:latin typeface="+mn-ea"/>
                <a:ea typeface="+mn-ea"/>
              </a:rPr>
              <a:t>正式发布了</a:t>
            </a:r>
            <a:r>
              <a:rPr lang="en-US" altLang="zh-CN" sz="1200" dirty="0" smtClean="0">
                <a:latin typeface="+mn-ea"/>
                <a:ea typeface="+mn-ea"/>
              </a:rPr>
              <a:t>SW-CMM1.0</a:t>
            </a:r>
            <a:r>
              <a:rPr lang="zh-CN" altLang="en-US" sz="1200" dirty="0" smtClean="0">
                <a:latin typeface="+mn-ea"/>
                <a:ea typeface="+mn-ea"/>
              </a:rPr>
              <a:t>版，用作软件业的评估认证体系。</a:t>
            </a:r>
            <a:endParaRPr lang="en-US" altLang="zh-CN" sz="1200" dirty="0" smtClean="0">
              <a:latin typeface="+mn-ea"/>
              <a:ea typeface="+mn-ea"/>
            </a:endParaRPr>
          </a:p>
          <a:p>
            <a:pPr>
              <a:lnSpc>
                <a:spcPct val="150000"/>
              </a:lnSpc>
            </a:pPr>
            <a:r>
              <a:rPr lang="zh-CN" altLang="en-US" sz="1800" b="1" dirty="0" smtClean="0">
                <a:latin typeface="微软雅黑" pitchFamily="34" charset="-122"/>
                <a:ea typeface="微软雅黑" pitchFamily="34" charset="-122"/>
              </a:rPr>
              <a:t>从</a:t>
            </a:r>
            <a:r>
              <a:rPr lang="en-US" altLang="zh-CN" sz="1800" b="1" dirty="0" smtClean="0">
                <a:latin typeface="微软雅黑" pitchFamily="34" charset="-122"/>
                <a:ea typeface="微软雅黑" pitchFamily="34" charset="-122"/>
              </a:rPr>
              <a:t>CMM</a:t>
            </a:r>
            <a:r>
              <a:rPr lang="zh-CN" altLang="en-US" sz="1800" b="1" dirty="0" smtClean="0">
                <a:latin typeface="微软雅黑" pitchFamily="34" charset="-122"/>
                <a:ea typeface="微软雅黑" pitchFamily="34" charset="-122"/>
              </a:rPr>
              <a:t>到</a:t>
            </a:r>
            <a:r>
              <a:rPr lang="en-US" altLang="zh-CN" sz="1800" b="1" dirty="0" smtClean="0">
                <a:latin typeface="微软雅黑" pitchFamily="34" charset="-122"/>
                <a:ea typeface="微软雅黑" pitchFamily="34" charset="-122"/>
              </a:rPr>
              <a:t>CMMI</a:t>
            </a:r>
          </a:p>
          <a:p>
            <a:pPr marL="0" indent="0">
              <a:lnSpc>
                <a:spcPct val="150000"/>
              </a:lnSpc>
              <a:buNone/>
            </a:pPr>
            <a:r>
              <a:rPr lang="en-US" altLang="zh-CN" sz="1800" dirty="0" smtClean="0">
                <a:latin typeface="微软雅黑" pitchFamily="34" charset="-122"/>
                <a:ea typeface="微软雅黑" pitchFamily="34" charset="-122"/>
              </a:rPr>
              <a:t>      </a:t>
            </a:r>
            <a:r>
              <a:rPr lang="en-US" altLang="zh-CN" sz="1200" dirty="0" smtClean="0">
                <a:latin typeface="宋体" pitchFamily="2" charset="-122"/>
                <a:ea typeface="宋体" pitchFamily="2" charset="-122"/>
              </a:rPr>
              <a:t>SEI</a:t>
            </a:r>
            <a:r>
              <a:rPr lang="zh-CN" altLang="en-US" sz="1200" dirty="0" smtClean="0">
                <a:latin typeface="宋体" pitchFamily="2" charset="-122"/>
                <a:ea typeface="宋体" pitchFamily="2" charset="-122"/>
              </a:rPr>
              <a:t>不只开发了</a:t>
            </a:r>
            <a:r>
              <a:rPr lang="en-US" altLang="zh-CN" sz="1200" dirty="0" smtClean="0">
                <a:latin typeface="宋体" pitchFamily="2" charset="-122"/>
                <a:ea typeface="宋体" pitchFamily="2" charset="-122"/>
              </a:rPr>
              <a:t>SW-CMM</a:t>
            </a:r>
            <a:r>
              <a:rPr lang="zh-CN" altLang="en-US" sz="1200" dirty="0" smtClean="0">
                <a:latin typeface="宋体" pitchFamily="2" charset="-122"/>
                <a:ea typeface="宋体" pitchFamily="2" charset="-122"/>
              </a:rPr>
              <a:t>，还开发了</a:t>
            </a:r>
            <a:r>
              <a:rPr lang="zh-CN" altLang="en-US" sz="1200" i="1" u="sng" dirty="0" smtClean="0">
                <a:solidFill>
                  <a:schemeClr val="accent2">
                    <a:lumMod val="75000"/>
                  </a:schemeClr>
                </a:solidFill>
                <a:latin typeface="宋体" pitchFamily="2" charset="-122"/>
                <a:ea typeface="宋体" pitchFamily="2" charset="-122"/>
              </a:rPr>
              <a:t>系统工程</a:t>
            </a:r>
            <a:r>
              <a:rPr lang="en-US" altLang="zh-CN" sz="1200" i="1" u="sng" dirty="0" smtClean="0">
                <a:solidFill>
                  <a:schemeClr val="accent2">
                    <a:lumMod val="75000"/>
                  </a:schemeClr>
                </a:solidFill>
                <a:latin typeface="宋体" pitchFamily="2" charset="-122"/>
                <a:ea typeface="宋体" pitchFamily="2" charset="-122"/>
              </a:rPr>
              <a:t>(SE-CMM)</a:t>
            </a:r>
            <a:r>
              <a:rPr lang="zh-CN" altLang="en-US" sz="1200" dirty="0" smtClean="0">
                <a:solidFill>
                  <a:schemeClr val="accent2">
                    <a:lumMod val="75000"/>
                  </a:schemeClr>
                </a:solidFill>
                <a:latin typeface="宋体" pitchFamily="2" charset="-122"/>
                <a:ea typeface="宋体" pitchFamily="2" charset="-122"/>
              </a:rPr>
              <a:t>、</a:t>
            </a:r>
            <a:r>
              <a:rPr lang="zh-CN" altLang="en-US" sz="1200" i="1" u="sng" dirty="0" smtClean="0">
                <a:solidFill>
                  <a:schemeClr val="accent2">
                    <a:lumMod val="75000"/>
                  </a:schemeClr>
                </a:solidFill>
                <a:latin typeface="宋体" pitchFamily="2" charset="-122"/>
                <a:ea typeface="宋体" pitchFamily="2" charset="-122"/>
              </a:rPr>
              <a:t>软件采购</a:t>
            </a:r>
            <a:r>
              <a:rPr lang="en-US" altLang="zh-CN" sz="1200" i="1" u="sng" dirty="0" smtClean="0">
                <a:solidFill>
                  <a:schemeClr val="accent2">
                    <a:lumMod val="75000"/>
                  </a:schemeClr>
                </a:solidFill>
                <a:latin typeface="宋体" pitchFamily="2" charset="-122"/>
                <a:ea typeface="宋体" pitchFamily="2" charset="-122"/>
              </a:rPr>
              <a:t>(SA-CMM)</a:t>
            </a:r>
            <a:r>
              <a:rPr lang="zh-CN" altLang="en-US" sz="1200" dirty="0" smtClean="0">
                <a:solidFill>
                  <a:schemeClr val="accent2">
                    <a:lumMod val="75000"/>
                  </a:schemeClr>
                </a:solidFill>
                <a:latin typeface="宋体" pitchFamily="2" charset="-122"/>
                <a:ea typeface="宋体" pitchFamily="2" charset="-122"/>
              </a:rPr>
              <a:t>、</a:t>
            </a:r>
            <a:r>
              <a:rPr lang="zh-CN" altLang="en-US" sz="1200" i="1" u="sng" dirty="0" smtClean="0">
                <a:solidFill>
                  <a:schemeClr val="accent2">
                    <a:lumMod val="75000"/>
                  </a:schemeClr>
                </a:solidFill>
                <a:latin typeface="宋体" pitchFamily="2" charset="-122"/>
                <a:ea typeface="宋体" pitchFamily="2" charset="-122"/>
              </a:rPr>
              <a:t>人力资源管理</a:t>
            </a:r>
            <a:r>
              <a:rPr lang="en-US" altLang="zh-CN" sz="1200" i="1" u="sng" dirty="0" smtClean="0">
                <a:solidFill>
                  <a:schemeClr val="accent2">
                    <a:lumMod val="75000"/>
                  </a:schemeClr>
                </a:solidFill>
                <a:latin typeface="宋体" pitchFamily="2" charset="-122"/>
                <a:ea typeface="宋体" pitchFamily="2" charset="-122"/>
              </a:rPr>
              <a:t>(P-CMM)</a:t>
            </a:r>
            <a:r>
              <a:rPr lang="zh-CN" altLang="en-US" sz="1200" dirty="0" smtClean="0">
                <a:latin typeface="宋体" pitchFamily="2" charset="-122"/>
                <a:ea typeface="宋体" pitchFamily="2" charset="-122"/>
              </a:rPr>
              <a:t>以及</a:t>
            </a:r>
            <a:r>
              <a:rPr lang="zh-CN" altLang="en-US" sz="1200" i="1" u="sng" dirty="0" smtClean="0">
                <a:solidFill>
                  <a:schemeClr val="accent2">
                    <a:lumMod val="75000"/>
                  </a:schemeClr>
                </a:solidFill>
                <a:latin typeface="宋体" pitchFamily="2" charset="-122"/>
                <a:ea typeface="宋体" pitchFamily="2" charset="-122"/>
              </a:rPr>
              <a:t>集成产品和过程开发</a:t>
            </a:r>
            <a:r>
              <a:rPr lang="en-US" altLang="zh-CN" sz="1200" i="1" u="sng" dirty="0" smtClean="0">
                <a:solidFill>
                  <a:schemeClr val="accent2">
                    <a:lumMod val="75000"/>
                  </a:schemeClr>
                </a:solidFill>
                <a:latin typeface="宋体" pitchFamily="2" charset="-122"/>
                <a:ea typeface="宋体" pitchFamily="2" charset="-122"/>
              </a:rPr>
              <a:t>(IPT-CMM)</a:t>
            </a:r>
            <a:r>
              <a:rPr lang="zh-CN" altLang="en-US" sz="1200" dirty="0" smtClean="0">
                <a:latin typeface="宋体" pitchFamily="2" charset="-122"/>
                <a:ea typeface="宋体" pitchFamily="2" charset="-122"/>
              </a:rPr>
              <a:t>等方面的多个能力成熟度模型，来指导相关企业或组织。对于一些大型企业来说，可能会出现需要同时采用多种模型来改进自己多方面过程能力的情况</a:t>
            </a:r>
            <a:r>
              <a:rPr lang="zh-CN" altLang="en-US" sz="1400" dirty="0" smtClean="0">
                <a:latin typeface="微软雅黑" pitchFamily="34" charset="-122"/>
                <a:ea typeface="微软雅黑" pitchFamily="34" charset="-122"/>
              </a:rPr>
              <a:t>。</a:t>
            </a:r>
            <a:endParaRPr lang="en-US" altLang="zh-CN" sz="1200" dirty="0" smtClean="0">
              <a:latin typeface="+mn-ea"/>
              <a:ea typeface="+mn-ea"/>
            </a:endParaRPr>
          </a:p>
          <a:p>
            <a:endParaRPr lang="zh-CN" altLang="en-US" dirty="0"/>
          </a:p>
        </p:txBody>
      </p:sp>
      <p:sp>
        <p:nvSpPr>
          <p:cNvPr id="4" name="灯片编号占位符 3"/>
          <p:cNvSpPr>
            <a:spLocks noGrp="1"/>
          </p:cNvSpPr>
          <p:nvPr>
            <p:ph type="sldNum" sz="quarter" idx="10"/>
          </p:nvPr>
        </p:nvSpPr>
        <p:spPr/>
        <p:txBody>
          <a:bodyPr/>
          <a:lstStyle/>
          <a:p>
            <a:fld id="{2886671C-1974-4389-9540-5D048C07D262}" type="slidenum">
              <a:rPr lang="zh-CN" altLang="en-US" smtClean="0"/>
              <a:pPr/>
              <a:t>9</a:t>
            </a:fld>
            <a:endParaRPr lang="zh-CN" altLang="en-US"/>
          </a:p>
        </p:txBody>
      </p:sp>
    </p:spTree>
    <p:extLst>
      <p:ext uri="{BB962C8B-B14F-4D97-AF65-F5344CB8AC3E}">
        <p14:creationId xmlns:p14="http://schemas.microsoft.com/office/powerpoint/2010/main" val="18228512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122" name="Picture 2" descr="C:\Users\iamisis\Desktop\崔老师的PPT\bghome0.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685800" y="1597821"/>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80"/>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80"/>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6" name="Picture 2" descr="C:\Users\iamisis\Desktop\00.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588"/>
            <a:ext cx="9144000" cy="514667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457200" y="205981"/>
            <a:ext cx="8229600" cy="565571"/>
          </a:xfrm>
        </p:spPr>
        <p:txBody>
          <a:bodyPr>
            <a:normAutofit/>
          </a:bodyPr>
          <a:lstStyle>
            <a:lvl1pPr algn="l">
              <a:defRPr sz="2000" b="1">
                <a:effectLst>
                  <a:outerShdw blurRad="38100" dist="38100" dir="2700000" algn="tl">
                    <a:srgbClr val="000000">
                      <a:alpha val="43137"/>
                    </a:srgbClr>
                  </a:outerShdw>
                </a:effectLst>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1121494"/>
            <a:ext cx="8229600" cy="3394472"/>
          </a:xfrm>
        </p:spPr>
        <p:txBody>
          <a:bodyPr/>
          <a:lstStyle>
            <a:lvl1pPr>
              <a:defRPr sz="2000">
                <a:latin typeface="微软雅黑" pitchFamily="34" charset="-122"/>
                <a:ea typeface="微软雅黑" pitchFamily="34" charset="-122"/>
              </a:defRPr>
            </a:lvl1pPr>
            <a:lvl2pPr>
              <a:defRPr sz="1800">
                <a:latin typeface="微软雅黑" pitchFamily="34" charset="-122"/>
                <a:ea typeface="微软雅黑" pitchFamily="34" charset="-122"/>
              </a:defRPr>
            </a:lvl2pPr>
            <a:lvl3pPr>
              <a:defRPr sz="1600">
                <a:latin typeface="微软雅黑" pitchFamily="34" charset="-122"/>
                <a:ea typeface="微软雅黑" pitchFamily="34" charset="-122"/>
              </a:defRPr>
            </a:lvl3pPr>
            <a:lvl4pPr>
              <a:defRPr sz="1400">
                <a:latin typeface="微软雅黑" pitchFamily="34" charset="-122"/>
                <a:ea typeface="微软雅黑" pitchFamily="34" charset="-122"/>
              </a:defRPr>
            </a:lvl4pPr>
            <a:lvl5pPr>
              <a:defRPr sz="1400">
                <a:latin typeface="微软雅黑" pitchFamily="34" charset="-122"/>
                <a:ea typeface="微软雅黑"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4098" name="Picture 2" descr="C:\Users\iamisis\Desktop\00.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1588"/>
            <a:ext cx="9144000" cy="5146676"/>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5"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hyperlink" Target="mailto:senlian.huang@gtafe.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mailto:EPG@gtafe.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4.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0.wmf"/><Relationship Id="rId4" Type="http://schemas.openxmlformats.org/officeDocument/2006/relationships/slide" Target="slide18.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8.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20.wmf"/><Relationship Id="rId4" Type="http://schemas.openxmlformats.org/officeDocument/2006/relationships/slide" Target="slide18.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2.emf"/><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30.jpeg"/><Relationship Id="rId7"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9.jpeg"/><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35.emf"/></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0.jpeg"/><Relationship Id="rId7"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9.jpeg"/><Relationship Id="rId4" Type="http://schemas.openxmlformats.org/officeDocument/2006/relationships/image" Target="../media/image31.jpeg"/><Relationship Id="rId9" Type="http://schemas.openxmlformats.org/officeDocument/2006/relationships/image" Target="../media/image37.jpe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38.emf"/></Relationships>
</file>

<file path=ppt/slides/_rels/slide22.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0.jpeg"/><Relationship Id="rId7"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39.jpeg"/><Relationship Id="rId4" Type="http://schemas.openxmlformats.org/officeDocument/2006/relationships/image" Target="../media/image31.jpeg"/><Relationship Id="rId9" Type="http://schemas.openxmlformats.org/officeDocument/2006/relationships/image" Target="../media/image37.jpeg"/></Relationships>
</file>

<file path=ppt/slides/_rels/slide2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0.jpeg"/><Relationship Id="rId7" Type="http://schemas.openxmlformats.org/officeDocument/2006/relationships/image" Target="../media/image26.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39.jpeg"/><Relationship Id="rId4" Type="http://schemas.openxmlformats.org/officeDocument/2006/relationships/image" Target="../media/image31.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1.emf"/><Relationship Id="rId5" Type="http://schemas.openxmlformats.org/officeDocument/2006/relationships/oleObject" Target="../embeddings/oleObject6.bin"/><Relationship Id="rId4" Type="http://schemas.openxmlformats.org/officeDocument/2006/relationships/image" Target="../media/image20.wmf"/></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36.jpeg"/><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3.wmf"/><Relationship Id="rId5" Type="http://schemas.openxmlformats.org/officeDocument/2006/relationships/oleObject" Target="../embeddings/Microsoft_Excel_97-2003____1.xls"/><Relationship Id="rId4" Type="http://schemas.openxmlformats.org/officeDocument/2006/relationships/oleObject" Target="../embeddings/oleObject7.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4.emf"/><Relationship Id="rId5" Type="http://schemas.openxmlformats.org/officeDocument/2006/relationships/oleObject" Target="../embeddings/oleObject8.bin"/><Relationship Id="rId4" Type="http://schemas.openxmlformats.org/officeDocument/2006/relationships/image" Target="../media/image20.w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55.emf"/><Relationship Id="rId5" Type="http://schemas.openxmlformats.org/officeDocument/2006/relationships/oleObject" Target="../embeddings/oleObject9.bin"/><Relationship Id="rId4" Type="http://schemas.openxmlformats.org/officeDocument/2006/relationships/image" Target="../media/image20.wmf"/></Relationships>
</file>

<file path=ppt/slides/_rels/slide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56.jpeg"/><Relationship Id="rId5" Type="http://schemas.openxmlformats.org/officeDocument/2006/relationships/image" Target="../media/image36.jpeg"/><Relationship Id="rId4" Type="http://schemas.openxmlformats.org/officeDocument/2006/relationships/image" Target="../media/image26.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56.jpeg"/><Relationship Id="rId4" Type="http://schemas.openxmlformats.org/officeDocument/2006/relationships/image" Target="../media/image36.jpeg"/></Relationships>
</file>

<file path=ppt/slides/_rels/slide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59.wmf"/><Relationship Id="rId4" Type="http://schemas.openxmlformats.org/officeDocument/2006/relationships/package" Target="../embeddings/Microsoft_Excel____1.xlsx"/></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slide" Target="slide8.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20.wmf"/></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slide" Target="slide10.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image" Target="../media/image20.wmf"/></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3" descr="D:\TDDOWNLOAD\win8风格图标\PNG\Communications\Blue\MB_0018_note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2193" y="1678933"/>
            <a:ext cx="920866" cy="92086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C:\Users\iamisis\Desktop\MetroStation_2.0_XiaZaiBa\metrostation_by_yankoa-d312tty\PNG\Others\Blue\MB_0001_pi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11752" y="1667517"/>
            <a:ext cx="932282" cy="9322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PPECLOGO-eff-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3794" y="3499075"/>
            <a:ext cx="835025" cy="50323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 descr="PPECLOGO-eff-0-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47718" y="3473675"/>
            <a:ext cx="773112" cy="47307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PPECLOGO-eff-0-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7459" y="2592612"/>
            <a:ext cx="2373313" cy="149701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5" descr="PPECLOGO-eff-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36205" y="4056285"/>
            <a:ext cx="412750" cy="24923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PPECLOGO-eff-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26968" y="3510185"/>
            <a:ext cx="315912" cy="1905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7" descr="PPECLOGO-eff-0-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58545" y="4097561"/>
            <a:ext cx="155575" cy="9366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PPECLOGO-eff-0-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74384" y="3302225"/>
            <a:ext cx="773113" cy="47307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9" descr="PPECLOGO-eff-5-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86880" y="3700687"/>
            <a:ext cx="1163638" cy="70802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PPECLOGO-eff-5-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833122" y="3851498"/>
            <a:ext cx="1444625" cy="90487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1" descr="PPECLOGO-eff-5-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03409" y="3397475"/>
            <a:ext cx="879475" cy="53657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PPECLOGO-eff-0-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873059" y="3964210"/>
            <a:ext cx="411163" cy="24765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3" descr="PPECLOGO-eff-0-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481318" y="3170460"/>
            <a:ext cx="411162" cy="24765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4" descr="PPECLOGO-eff2-1-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235972" y="3441924"/>
            <a:ext cx="1336675" cy="90011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5" descr="PPECLOGO-eff2-1-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755205" y="3435574"/>
            <a:ext cx="344488" cy="23018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6" descr="PPECLOGO-eff2-1-4"/>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327080" y="3775300"/>
            <a:ext cx="554038" cy="369887"/>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7" descr="PPECLOGO-eff2-1-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893818" y="3513360"/>
            <a:ext cx="284162" cy="1905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8" descr="PPECLOGO-eff2-1-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292280" y="3851500"/>
            <a:ext cx="222250" cy="149225"/>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3034985" y="3521905"/>
            <a:ext cx="3416320" cy="523220"/>
          </a:xfrm>
          <a:prstGeom prst="rect">
            <a:avLst/>
          </a:prstGeom>
          <a:noFill/>
        </p:spPr>
        <p:txBody>
          <a:bodyPr wrap="none" rtlCol="0">
            <a:spAutoFit/>
          </a:bodyPr>
          <a:lstStyle/>
          <a:p>
            <a:pPr algn="ctr"/>
            <a:r>
              <a:rPr lang="zh-CN" altLang="en-US" sz="28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国泰安软件研发流程</a:t>
            </a:r>
            <a:endParaRPr lang="en-US" altLang="zh-CN" sz="28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 name="矩形 3"/>
          <p:cNvSpPr/>
          <p:nvPr/>
        </p:nvSpPr>
        <p:spPr>
          <a:xfrm>
            <a:off x="4394076" y="1677042"/>
            <a:ext cx="691216" cy="923330"/>
          </a:xfrm>
          <a:prstGeom prst="rect">
            <a:avLst/>
          </a:prstGeom>
          <a:noFill/>
        </p:spPr>
        <p:txBody>
          <a:bodyPr wrap="non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altLang="zh-CN" sz="5400" b="1" cap="none" spc="150" dirty="0" smtClean="0">
                <a:ln w="11430"/>
                <a:solidFill>
                  <a:srgbClr val="04AEDA"/>
                </a:solidFill>
                <a:effectLst>
                  <a:outerShdw blurRad="25400" algn="tl" rotWithShape="0">
                    <a:srgbClr val="000000">
                      <a:alpha val="43000"/>
                    </a:srgbClr>
                  </a:outerShdw>
                </a:effectLst>
              </a:rPr>
              <a:t>&amp;</a:t>
            </a:r>
            <a:endParaRPr lang="zh-CN" altLang="en-US" sz="5400" b="1" cap="none" spc="150" dirty="0">
              <a:ln w="11430"/>
              <a:solidFill>
                <a:srgbClr val="04AEDA"/>
              </a:solidFill>
              <a:effectLst>
                <a:outerShdw blurRad="25400" algn="tl" rotWithShape="0">
                  <a:srgbClr val="000000">
                    <a:alpha val="43000"/>
                  </a:srgbClr>
                </a:outerShdw>
              </a:effectLst>
            </a:endParaRPr>
          </a:p>
        </p:txBody>
      </p:sp>
    </p:spTree>
    <p:extLst>
      <p:ext uri="{BB962C8B-B14F-4D97-AF65-F5344CB8AC3E}">
        <p14:creationId xmlns:p14="http://schemas.microsoft.com/office/powerpoint/2010/main" val="4051673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ppt_x</p:attrName>
                                        </p:attrNameLst>
                                      </p:cBhvr>
                                      <p:tavLst>
                                        <p:tav tm="0">
                                          <p:val>
                                            <p:strVal val="#ppt_x-#ppt_w*1.125000"/>
                                          </p:val>
                                        </p:tav>
                                        <p:tav tm="100000">
                                          <p:val>
                                            <p:strVal val="#ppt_x"/>
                                          </p:val>
                                        </p:tav>
                                      </p:tavLst>
                                    </p:anim>
                                    <p:animEffect transition="in" filter="wipe(right)">
                                      <p:cBhvr>
                                        <p:cTn id="8" dur="500"/>
                                        <p:tgtEl>
                                          <p:spTgt spid="25"/>
                                        </p:tgtEl>
                                      </p:cBhvr>
                                    </p:animEffect>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p:tgtEl>
                                          <p:spTgt spid="30"/>
                                        </p:tgtEl>
                                        <p:attrNameLst>
                                          <p:attrName>ppt_x</p:attrName>
                                        </p:attrNameLst>
                                      </p:cBhvr>
                                      <p:tavLst>
                                        <p:tav tm="0">
                                          <p:val>
                                            <p:strVal val="#ppt_x-#ppt_w*1.125000"/>
                                          </p:val>
                                        </p:tav>
                                        <p:tav tm="100000">
                                          <p:val>
                                            <p:strVal val="#ppt_x"/>
                                          </p:val>
                                        </p:tav>
                                      </p:tavLst>
                                    </p:anim>
                                    <p:animEffect transition="in" filter="wipe(right)">
                                      <p:cBhvr>
                                        <p:cTn id="13" dur="500"/>
                                        <p:tgtEl>
                                          <p:spTgt spid="30"/>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par>
                                <p:cTn id="18" presetID="10" presetClass="entr" presetSubtype="0" fill="hold"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par>
                                <p:cTn id="21" presetID="10"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par>
                                <p:cTn id="36" presetID="10" presetClass="entr" presetSubtype="0"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par>
                                <p:cTn id="39" presetID="10"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35" presetClass="path" presetSubtype="0" fill="hold" nodeType="withEffect">
                                  <p:stCondLst>
                                    <p:cond delay="0"/>
                                  </p:stCondLst>
                                  <p:childTnLst>
                                    <p:animMotion origin="layout" path="M 0 0  L -0.25 0  E" pathEditMode="relative" rAng="0" ptsTypes="">
                                      <p:cBhvr>
                                        <p:cTn id="52" dur="5000" fill="hold"/>
                                        <p:tgtEl>
                                          <p:spTgt spid="41"/>
                                        </p:tgtEl>
                                        <p:attrNameLst>
                                          <p:attrName>ppt_x</p:attrName>
                                          <p:attrName>ppt_y</p:attrName>
                                        </p:attrNameLst>
                                      </p:cBhvr>
                                      <p:rCtr x="0" y="0"/>
                                    </p:animMotion>
                                  </p:childTnLst>
                                </p:cTn>
                              </p:par>
                              <p:par>
                                <p:cTn id="53" presetID="35" presetClass="path" presetSubtype="0" fill="hold" nodeType="withEffect">
                                  <p:stCondLst>
                                    <p:cond delay="0"/>
                                  </p:stCondLst>
                                  <p:childTnLst>
                                    <p:animMotion origin="layout" path="M 4.16667E-6 3.33333E-6 L -0.31632 3.33333E-6 " pathEditMode="relative" rAng="0" ptsTypes="AA">
                                      <p:cBhvr>
                                        <p:cTn id="54" dur="5000" fill="hold"/>
                                        <p:tgtEl>
                                          <p:spTgt spid="33"/>
                                        </p:tgtEl>
                                        <p:attrNameLst>
                                          <p:attrName>ppt_x</p:attrName>
                                          <p:attrName>ppt_y</p:attrName>
                                        </p:attrNameLst>
                                      </p:cBhvr>
                                      <p:rCtr x="-15816" y="0"/>
                                    </p:animMotion>
                                  </p:childTnLst>
                                </p:cTn>
                              </p:par>
                              <p:par>
                                <p:cTn id="55" presetID="35" presetClass="path" presetSubtype="0" fill="hold" nodeType="withEffect">
                                  <p:stCondLst>
                                    <p:cond delay="0"/>
                                  </p:stCondLst>
                                  <p:childTnLst>
                                    <p:animMotion origin="layout" path="M 0.00504 -1.85185E-6 L -0.46684 -1.85185E-6 " pathEditMode="relative" rAng="0" ptsTypes="AA">
                                      <p:cBhvr>
                                        <p:cTn id="56" dur="5000" fill="hold"/>
                                        <p:tgtEl>
                                          <p:spTgt spid="36"/>
                                        </p:tgtEl>
                                        <p:attrNameLst>
                                          <p:attrName>ppt_x</p:attrName>
                                          <p:attrName>ppt_y</p:attrName>
                                        </p:attrNameLst>
                                      </p:cBhvr>
                                      <p:rCtr x="-23594" y="0"/>
                                    </p:animMotion>
                                  </p:childTnLst>
                                </p:cTn>
                              </p:par>
                              <p:par>
                                <p:cTn id="57" presetID="35" presetClass="path" presetSubtype="0" fill="hold" nodeType="withEffect">
                                  <p:stCondLst>
                                    <p:cond delay="0"/>
                                  </p:stCondLst>
                                  <p:childTnLst>
                                    <p:animMotion origin="layout" path="M -3.05556E-6 1.11111E-6 L -0.19531 1.11111E-6 " pathEditMode="relative" rAng="0" ptsTypes="AA">
                                      <p:cBhvr>
                                        <p:cTn id="58" dur="5000" fill="hold"/>
                                        <p:tgtEl>
                                          <p:spTgt spid="38"/>
                                        </p:tgtEl>
                                        <p:attrNameLst>
                                          <p:attrName>ppt_x</p:attrName>
                                          <p:attrName>ppt_y</p:attrName>
                                        </p:attrNameLst>
                                      </p:cBhvr>
                                      <p:rCtr x="-9774" y="0"/>
                                    </p:animMotion>
                                  </p:childTnLst>
                                </p:cTn>
                              </p:par>
                              <p:par>
                                <p:cTn id="59" presetID="35" presetClass="path" presetSubtype="0" fill="hold" nodeType="withEffect">
                                  <p:stCondLst>
                                    <p:cond delay="0"/>
                                  </p:stCondLst>
                                  <p:childTnLst>
                                    <p:animMotion origin="layout" path="M 5.55556E-7 2.59259E-6 L -0.43594 2.59259E-6 " pathEditMode="relative" rAng="0" ptsTypes="AA">
                                      <p:cBhvr>
                                        <p:cTn id="60" dur="5000" fill="hold"/>
                                        <p:tgtEl>
                                          <p:spTgt spid="35"/>
                                        </p:tgtEl>
                                        <p:attrNameLst>
                                          <p:attrName>ppt_x</p:attrName>
                                          <p:attrName>ppt_y</p:attrName>
                                        </p:attrNameLst>
                                      </p:cBhvr>
                                      <p:rCtr x="-21806" y="0"/>
                                    </p:animMotion>
                                  </p:childTnLst>
                                </p:cTn>
                              </p:par>
                              <p:par>
                                <p:cTn id="61" presetID="35" presetClass="path" presetSubtype="0" fill="hold" nodeType="withEffect">
                                  <p:stCondLst>
                                    <p:cond delay="0"/>
                                  </p:stCondLst>
                                  <p:childTnLst>
                                    <p:animMotion origin="layout" path="M -1.94444E-6 2.59259E-6 L -0.61719 2.59259E-6 " pathEditMode="relative" rAng="0" ptsTypes="AA">
                                      <p:cBhvr>
                                        <p:cTn id="62" dur="5000" fill="hold"/>
                                        <p:tgtEl>
                                          <p:spTgt spid="37"/>
                                        </p:tgtEl>
                                        <p:attrNameLst>
                                          <p:attrName>ppt_x</p:attrName>
                                          <p:attrName>ppt_y</p:attrName>
                                        </p:attrNameLst>
                                      </p:cBhvr>
                                      <p:rCtr x="-30868" y="0"/>
                                    </p:animMotion>
                                  </p:childTnLst>
                                </p:cTn>
                              </p:par>
                              <p:par>
                                <p:cTn id="63" presetID="35" presetClass="path" presetSubtype="0" fill="hold" nodeType="withEffect">
                                  <p:stCondLst>
                                    <p:cond delay="0"/>
                                  </p:stCondLst>
                                  <p:childTnLst>
                                    <p:animMotion origin="layout" path="M 3.05556E-6 -1.85185E-6 L -0.33577 -1.85185E-6 " pathEditMode="relative" rAng="0" ptsTypes="AA">
                                      <p:cBhvr>
                                        <p:cTn id="64" dur="5000" fill="hold"/>
                                        <p:tgtEl>
                                          <p:spTgt spid="32"/>
                                        </p:tgtEl>
                                        <p:attrNameLst>
                                          <p:attrName>ppt_x</p:attrName>
                                          <p:attrName>ppt_y</p:attrName>
                                        </p:attrNameLst>
                                      </p:cBhvr>
                                      <p:rCtr x="-16788" y="0"/>
                                    </p:animMotion>
                                  </p:childTnLst>
                                </p:cTn>
                              </p:par>
                              <p:par>
                                <p:cTn id="65" presetID="35" presetClass="path" presetSubtype="0" fill="hold" nodeType="withEffect">
                                  <p:stCondLst>
                                    <p:cond delay="0"/>
                                  </p:stCondLst>
                                  <p:childTnLst>
                                    <p:animMotion origin="layout" path="M 1.66667E-6 -1.85185E-6 L -0.57188 -1.85185E-6 " pathEditMode="relative" rAng="0" ptsTypes="AA">
                                      <p:cBhvr>
                                        <p:cTn id="66" dur="5000" fill="hold"/>
                                        <p:tgtEl>
                                          <p:spTgt spid="42"/>
                                        </p:tgtEl>
                                        <p:attrNameLst>
                                          <p:attrName>ppt_x</p:attrName>
                                          <p:attrName>ppt_y</p:attrName>
                                        </p:attrNameLst>
                                      </p:cBhvr>
                                      <p:rCtr x="-28594" y="0"/>
                                    </p:animMotion>
                                  </p:childTnLst>
                                </p:cTn>
                              </p:par>
                              <p:par>
                                <p:cTn id="67" presetID="35" presetClass="path" presetSubtype="0" fill="hold" nodeType="withEffect">
                                  <p:stCondLst>
                                    <p:cond delay="0"/>
                                  </p:stCondLst>
                                  <p:childTnLst>
                                    <p:animMotion origin="layout" path="M 1.66667E-6 -1.85185E-6 L -0.57188 -1.85185E-6 " pathEditMode="relative" rAng="0" ptsTypes="AA">
                                      <p:cBhvr>
                                        <p:cTn id="68" dur="5000" fill="hold"/>
                                        <p:tgtEl>
                                          <p:spTgt spid="43"/>
                                        </p:tgtEl>
                                        <p:attrNameLst>
                                          <p:attrName>ppt_x</p:attrName>
                                          <p:attrName>ppt_y</p:attrName>
                                        </p:attrNameLst>
                                      </p:cBhvr>
                                      <p:rCtr x="-28594" y="0"/>
                                    </p:animMotion>
                                  </p:childTnLst>
                                </p:cTn>
                              </p:par>
                              <p:par>
                                <p:cTn id="69" presetID="63" presetClass="path" presetSubtype="0" fill="hold" nodeType="withEffect">
                                  <p:stCondLst>
                                    <p:cond delay="0"/>
                                  </p:stCondLst>
                                  <p:childTnLst>
                                    <p:animMotion origin="layout" path="M 5.55556E-7 2.59259E-6 L 0.43906 2.59259E-6 " pathEditMode="relative" rAng="0" ptsTypes="AA">
                                      <p:cBhvr>
                                        <p:cTn id="70" dur="5000" fill="hold"/>
                                        <p:tgtEl>
                                          <p:spTgt spid="40"/>
                                        </p:tgtEl>
                                        <p:attrNameLst>
                                          <p:attrName>ppt_x</p:attrName>
                                          <p:attrName>ppt_y</p:attrName>
                                        </p:attrNameLst>
                                      </p:cBhvr>
                                      <p:rCtr x="21944" y="0"/>
                                    </p:animMotion>
                                  </p:childTnLst>
                                </p:cTn>
                              </p:par>
                              <p:par>
                                <p:cTn id="71" presetID="63" presetClass="path" presetSubtype="0" fill="hold" nodeType="withEffect">
                                  <p:stCondLst>
                                    <p:cond delay="0"/>
                                  </p:stCondLst>
                                  <p:childTnLst>
                                    <p:animMotion origin="layout" path="M -1.38889E-6 2.96296E-6 L 0.62813 2.96296E-6 " pathEditMode="relative" rAng="0" ptsTypes="AA">
                                      <p:cBhvr>
                                        <p:cTn id="72" dur="5000" fill="hold"/>
                                        <p:tgtEl>
                                          <p:spTgt spid="39"/>
                                        </p:tgtEl>
                                        <p:attrNameLst>
                                          <p:attrName>ppt_x</p:attrName>
                                          <p:attrName>ppt_y</p:attrName>
                                        </p:attrNameLst>
                                      </p:cBhvr>
                                      <p:rCtr x="31406" y="0"/>
                                    </p:animMotion>
                                  </p:childTnLst>
                                </p:cTn>
                              </p:par>
                              <p:par>
                                <p:cTn id="73" presetID="63" presetClass="path" presetSubtype="0" fill="hold" nodeType="withEffect">
                                  <p:stCondLst>
                                    <p:cond delay="0"/>
                                  </p:stCondLst>
                                  <p:childTnLst>
                                    <p:animMotion origin="layout" path="M 2.77778E-6 -2.96296E-6 L 0.42465 -2.96296E-6 " pathEditMode="relative" rAng="0" ptsTypes="AA">
                                      <p:cBhvr>
                                        <p:cTn id="74" dur="5000" fill="hold"/>
                                        <p:tgtEl>
                                          <p:spTgt spid="34"/>
                                        </p:tgtEl>
                                        <p:attrNameLst>
                                          <p:attrName>ppt_x</p:attrName>
                                          <p:attrName>ppt_y</p:attrName>
                                        </p:attrNameLst>
                                      </p:cBhvr>
                                      <p:rCtr x="21233" y="0"/>
                                    </p:animMotion>
                                  </p:childTnLst>
                                </p:cTn>
                              </p:par>
                              <p:par>
                                <p:cTn id="75" presetID="10" presetClass="exit" presetSubtype="0" fill="hold" nodeType="withEffect">
                                  <p:stCondLst>
                                    <p:cond delay="2500"/>
                                  </p:stCondLst>
                                  <p:childTnLst>
                                    <p:animEffect transition="out" filter="fade">
                                      <p:cBhvr>
                                        <p:cTn id="76" dur="500"/>
                                        <p:tgtEl>
                                          <p:spTgt spid="39"/>
                                        </p:tgtEl>
                                      </p:cBhvr>
                                    </p:animEffect>
                                    <p:set>
                                      <p:cBhvr>
                                        <p:cTn id="77" dur="1" fill="hold">
                                          <p:stCondLst>
                                            <p:cond delay="499"/>
                                          </p:stCondLst>
                                        </p:cTn>
                                        <p:tgtEl>
                                          <p:spTgt spid="39"/>
                                        </p:tgtEl>
                                        <p:attrNameLst>
                                          <p:attrName>style.visibility</p:attrName>
                                        </p:attrNameLst>
                                      </p:cBhvr>
                                      <p:to>
                                        <p:strVal val="hidden"/>
                                      </p:to>
                                    </p:set>
                                  </p:childTnLst>
                                </p:cTn>
                              </p:par>
                              <p:par>
                                <p:cTn id="78" presetID="10" presetClass="exit" presetSubtype="0" fill="hold" nodeType="withEffect">
                                  <p:stCondLst>
                                    <p:cond delay="2500"/>
                                  </p:stCondLst>
                                  <p:childTnLst>
                                    <p:animEffect transition="out" filter="fade">
                                      <p:cBhvr>
                                        <p:cTn id="79" dur="500"/>
                                        <p:tgtEl>
                                          <p:spTgt spid="40"/>
                                        </p:tgtEl>
                                      </p:cBhvr>
                                    </p:animEffect>
                                    <p:set>
                                      <p:cBhvr>
                                        <p:cTn id="80" dur="1" fill="hold">
                                          <p:stCondLst>
                                            <p:cond delay="499"/>
                                          </p:stCondLst>
                                        </p:cTn>
                                        <p:tgtEl>
                                          <p:spTgt spid="40"/>
                                        </p:tgtEl>
                                        <p:attrNameLst>
                                          <p:attrName>style.visibility</p:attrName>
                                        </p:attrNameLst>
                                      </p:cBhvr>
                                      <p:to>
                                        <p:strVal val="hidden"/>
                                      </p:to>
                                    </p:set>
                                  </p:childTnLst>
                                </p:cTn>
                              </p:par>
                              <p:par>
                                <p:cTn id="81" presetID="10" presetClass="exit" presetSubtype="0" fill="hold" nodeType="withEffect">
                                  <p:stCondLst>
                                    <p:cond delay="2500"/>
                                  </p:stCondLst>
                                  <p:childTnLst>
                                    <p:animEffect transition="out" filter="fade">
                                      <p:cBhvr>
                                        <p:cTn id="82" dur="500"/>
                                        <p:tgtEl>
                                          <p:spTgt spid="42"/>
                                        </p:tgtEl>
                                      </p:cBhvr>
                                    </p:animEffect>
                                    <p:set>
                                      <p:cBhvr>
                                        <p:cTn id="83" dur="1" fill="hold">
                                          <p:stCondLst>
                                            <p:cond delay="499"/>
                                          </p:stCondLst>
                                        </p:cTn>
                                        <p:tgtEl>
                                          <p:spTgt spid="42"/>
                                        </p:tgtEl>
                                        <p:attrNameLst>
                                          <p:attrName>style.visibility</p:attrName>
                                        </p:attrNameLst>
                                      </p:cBhvr>
                                      <p:to>
                                        <p:strVal val="hidden"/>
                                      </p:to>
                                    </p:set>
                                  </p:childTnLst>
                                </p:cTn>
                              </p:par>
                              <p:par>
                                <p:cTn id="84" presetID="10" presetClass="exit" presetSubtype="0" fill="hold" nodeType="withEffect">
                                  <p:stCondLst>
                                    <p:cond delay="2500"/>
                                  </p:stCondLst>
                                  <p:childTnLst>
                                    <p:animEffect transition="out" filter="fade">
                                      <p:cBhvr>
                                        <p:cTn id="85" dur="500"/>
                                        <p:tgtEl>
                                          <p:spTgt spid="37"/>
                                        </p:tgtEl>
                                      </p:cBhvr>
                                    </p:animEffect>
                                    <p:set>
                                      <p:cBhvr>
                                        <p:cTn id="86" dur="1" fill="hold">
                                          <p:stCondLst>
                                            <p:cond delay="499"/>
                                          </p:stCondLst>
                                        </p:cTn>
                                        <p:tgtEl>
                                          <p:spTgt spid="37"/>
                                        </p:tgtEl>
                                        <p:attrNameLst>
                                          <p:attrName>style.visibility</p:attrName>
                                        </p:attrNameLst>
                                      </p:cBhvr>
                                      <p:to>
                                        <p:strVal val="hidden"/>
                                      </p:to>
                                    </p:set>
                                  </p:childTnLst>
                                </p:cTn>
                              </p:par>
                              <p:par>
                                <p:cTn id="87" presetID="10" presetClass="exit" presetSubtype="0" fill="hold" nodeType="withEffect">
                                  <p:stCondLst>
                                    <p:cond delay="2500"/>
                                  </p:stCondLst>
                                  <p:childTnLst>
                                    <p:animEffect transition="out" filter="fade">
                                      <p:cBhvr>
                                        <p:cTn id="88" dur="500"/>
                                        <p:tgtEl>
                                          <p:spTgt spid="35"/>
                                        </p:tgtEl>
                                      </p:cBhvr>
                                    </p:animEffect>
                                    <p:set>
                                      <p:cBhvr>
                                        <p:cTn id="89" dur="1" fill="hold">
                                          <p:stCondLst>
                                            <p:cond delay="499"/>
                                          </p:stCondLst>
                                        </p:cTn>
                                        <p:tgtEl>
                                          <p:spTgt spid="35"/>
                                        </p:tgtEl>
                                        <p:attrNameLst>
                                          <p:attrName>style.visibility</p:attrName>
                                        </p:attrNameLst>
                                      </p:cBhvr>
                                      <p:to>
                                        <p:strVal val="hidden"/>
                                      </p:to>
                                    </p:set>
                                  </p:childTnLst>
                                </p:cTn>
                              </p:par>
                              <p:par>
                                <p:cTn id="90" presetID="10" presetClass="exit" presetSubtype="0" fill="hold" nodeType="withEffect">
                                  <p:stCondLst>
                                    <p:cond delay="2500"/>
                                  </p:stCondLst>
                                  <p:childTnLst>
                                    <p:animEffect transition="out" filter="fade">
                                      <p:cBhvr>
                                        <p:cTn id="91" dur="500"/>
                                        <p:tgtEl>
                                          <p:spTgt spid="38"/>
                                        </p:tgtEl>
                                      </p:cBhvr>
                                    </p:animEffect>
                                    <p:set>
                                      <p:cBhvr>
                                        <p:cTn id="92" dur="1" fill="hold">
                                          <p:stCondLst>
                                            <p:cond delay="499"/>
                                          </p:stCondLst>
                                        </p:cTn>
                                        <p:tgtEl>
                                          <p:spTgt spid="38"/>
                                        </p:tgtEl>
                                        <p:attrNameLst>
                                          <p:attrName>style.visibility</p:attrName>
                                        </p:attrNameLst>
                                      </p:cBhvr>
                                      <p:to>
                                        <p:strVal val="hidden"/>
                                      </p:to>
                                    </p:set>
                                  </p:childTnLst>
                                </p:cTn>
                              </p:par>
                              <p:par>
                                <p:cTn id="93" presetID="10" presetClass="exit" presetSubtype="0" fill="hold" nodeType="withEffect">
                                  <p:stCondLst>
                                    <p:cond delay="2500"/>
                                  </p:stCondLst>
                                  <p:childTnLst>
                                    <p:animEffect transition="out" filter="fade">
                                      <p:cBhvr>
                                        <p:cTn id="94" dur="500"/>
                                        <p:tgtEl>
                                          <p:spTgt spid="33"/>
                                        </p:tgtEl>
                                      </p:cBhvr>
                                    </p:animEffect>
                                    <p:set>
                                      <p:cBhvr>
                                        <p:cTn id="95" dur="1" fill="hold">
                                          <p:stCondLst>
                                            <p:cond delay="499"/>
                                          </p:stCondLst>
                                        </p:cTn>
                                        <p:tgtEl>
                                          <p:spTgt spid="33"/>
                                        </p:tgtEl>
                                        <p:attrNameLst>
                                          <p:attrName>style.visibility</p:attrName>
                                        </p:attrNameLst>
                                      </p:cBhvr>
                                      <p:to>
                                        <p:strVal val="hidden"/>
                                      </p:to>
                                    </p:set>
                                  </p:childTnLst>
                                </p:cTn>
                              </p:par>
                              <p:par>
                                <p:cTn id="96" presetID="10" presetClass="exit" presetSubtype="0" fill="hold" nodeType="withEffect">
                                  <p:stCondLst>
                                    <p:cond delay="2500"/>
                                  </p:stCondLst>
                                  <p:childTnLst>
                                    <p:animEffect transition="out" filter="fade">
                                      <p:cBhvr>
                                        <p:cTn id="97" dur="500"/>
                                        <p:tgtEl>
                                          <p:spTgt spid="41"/>
                                        </p:tgtEl>
                                      </p:cBhvr>
                                    </p:animEffect>
                                    <p:set>
                                      <p:cBhvr>
                                        <p:cTn id="98" dur="1" fill="hold">
                                          <p:stCondLst>
                                            <p:cond delay="499"/>
                                          </p:stCondLst>
                                        </p:cTn>
                                        <p:tgtEl>
                                          <p:spTgt spid="41"/>
                                        </p:tgtEl>
                                        <p:attrNameLst>
                                          <p:attrName>style.visibility</p:attrName>
                                        </p:attrNameLst>
                                      </p:cBhvr>
                                      <p:to>
                                        <p:strVal val="hidden"/>
                                      </p:to>
                                    </p:set>
                                  </p:childTnLst>
                                </p:cTn>
                              </p:par>
                              <p:par>
                                <p:cTn id="99" presetID="10" presetClass="exit" presetSubtype="0" fill="hold" nodeType="withEffect">
                                  <p:stCondLst>
                                    <p:cond delay="2500"/>
                                  </p:stCondLst>
                                  <p:childTnLst>
                                    <p:animEffect transition="out" filter="fade">
                                      <p:cBhvr>
                                        <p:cTn id="100" dur="500"/>
                                        <p:tgtEl>
                                          <p:spTgt spid="43"/>
                                        </p:tgtEl>
                                      </p:cBhvr>
                                    </p:animEffect>
                                    <p:set>
                                      <p:cBhvr>
                                        <p:cTn id="101" dur="1" fill="hold">
                                          <p:stCondLst>
                                            <p:cond delay="499"/>
                                          </p:stCondLst>
                                        </p:cTn>
                                        <p:tgtEl>
                                          <p:spTgt spid="43"/>
                                        </p:tgtEl>
                                        <p:attrNameLst>
                                          <p:attrName>style.visibility</p:attrName>
                                        </p:attrNameLst>
                                      </p:cBhvr>
                                      <p:to>
                                        <p:strVal val="hidden"/>
                                      </p:to>
                                    </p:set>
                                  </p:childTnLst>
                                </p:cTn>
                              </p:par>
                              <p:par>
                                <p:cTn id="102" presetID="10" presetClass="exit" presetSubtype="0" fill="hold" nodeType="withEffect">
                                  <p:stCondLst>
                                    <p:cond delay="2500"/>
                                  </p:stCondLst>
                                  <p:childTnLst>
                                    <p:animEffect transition="out" filter="fade">
                                      <p:cBhvr>
                                        <p:cTn id="103" dur="500"/>
                                        <p:tgtEl>
                                          <p:spTgt spid="34"/>
                                        </p:tgtEl>
                                      </p:cBhvr>
                                    </p:animEffect>
                                    <p:set>
                                      <p:cBhvr>
                                        <p:cTn id="104" dur="1" fill="hold">
                                          <p:stCondLst>
                                            <p:cond delay="499"/>
                                          </p:stCondLst>
                                        </p:cTn>
                                        <p:tgtEl>
                                          <p:spTgt spid="34"/>
                                        </p:tgtEl>
                                        <p:attrNameLst>
                                          <p:attrName>style.visibility</p:attrName>
                                        </p:attrNameLst>
                                      </p:cBhvr>
                                      <p:to>
                                        <p:strVal val="hidden"/>
                                      </p:to>
                                    </p:set>
                                  </p:childTnLst>
                                </p:cTn>
                              </p:par>
                              <p:par>
                                <p:cTn id="105" presetID="10" presetClass="exit" presetSubtype="0" fill="hold" nodeType="withEffect">
                                  <p:stCondLst>
                                    <p:cond delay="2500"/>
                                  </p:stCondLst>
                                  <p:childTnLst>
                                    <p:animEffect transition="out" filter="fade">
                                      <p:cBhvr>
                                        <p:cTn id="106" dur="500"/>
                                        <p:tgtEl>
                                          <p:spTgt spid="32"/>
                                        </p:tgtEl>
                                      </p:cBhvr>
                                    </p:animEffect>
                                    <p:set>
                                      <p:cBhvr>
                                        <p:cTn id="107" dur="1" fill="hold">
                                          <p:stCondLst>
                                            <p:cond delay="499"/>
                                          </p:stCondLst>
                                        </p:cTn>
                                        <p:tgtEl>
                                          <p:spTgt spid="32"/>
                                        </p:tgtEl>
                                        <p:attrNameLst>
                                          <p:attrName>style.visibility</p:attrName>
                                        </p:attrNameLst>
                                      </p:cBhvr>
                                      <p:to>
                                        <p:strVal val="hidden"/>
                                      </p:to>
                                    </p:set>
                                  </p:childTnLst>
                                </p:cTn>
                              </p:par>
                              <p:par>
                                <p:cTn id="108" presetID="10" presetClass="exit" presetSubtype="0" fill="hold" nodeType="withEffect">
                                  <p:stCondLst>
                                    <p:cond delay="2500"/>
                                  </p:stCondLst>
                                  <p:childTnLst>
                                    <p:animEffect transition="out" filter="fade">
                                      <p:cBhvr>
                                        <p:cTn id="109" dur="500"/>
                                        <p:tgtEl>
                                          <p:spTgt spid="36"/>
                                        </p:tgtEl>
                                      </p:cBhvr>
                                    </p:animEffect>
                                    <p:set>
                                      <p:cBhvr>
                                        <p:cTn id="110" dur="1" fill="hold">
                                          <p:stCondLst>
                                            <p:cond delay="499"/>
                                          </p:stCondLst>
                                        </p:cTn>
                                        <p:tgtEl>
                                          <p:spTgt spid="36"/>
                                        </p:tgtEl>
                                        <p:attrNameLst>
                                          <p:attrName>style.visibility</p:attrName>
                                        </p:attrNameLst>
                                      </p:cBhvr>
                                      <p:to>
                                        <p:strVal val="hidden"/>
                                      </p:to>
                                    </p:set>
                                  </p:childTnLst>
                                </p:cTn>
                              </p:par>
                              <p:par>
                                <p:cTn id="111" presetID="10" presetClass="entr" presetSubtype="0" fill="hold" nodeType="withEffect">
                                  <p:stCondLst>
                                    <p:cond delay="0"/>
                                  </p:stCondLst>
                                  <p:childTnLst>
                                    <p:set>
                                      <p:cBhvr>
                                        <p:cTn id="112" dur="1" fill="hold">
                                          <p:stCondLst>
                                            <p:cond delay="0"/>
                                          </p:stCondLst>
                                        </p:cTn>
                                        <p:tgtEl>
                                          <p:spTgt spid="44"/>
                                        </p:tgtEl>
                                        <p:attrNameLst>
                                          <p:attrName>style.visibility</p:attrName>
                                        </p:attrNameLst>
                                      </p:cBhvr>
                                      <p:to>
                                        <p:strVal val="visible"/>
                                      </p:to>
                                    </p:set>
                                    <p:animEffect transition="in" filter="fade">
                                      <p:cBhvr>
                                        <p:cTn id="113" dur="100"/>
                                        <p:tgtEl>
                                          <p:spTgt spid="44"/>
                                        </p:tgtEl>
                                      </p:cBhvr>
                                    </p:animEffect>
                                  </p:childTnLst>
                                </p:cTn>
                              </p:par>
                              <p:par>
                                <p:cTn id="114" presetID="10" presetClass="entr" presetSubtype="0" fill="hold" nodeType="withEffect">
                                  <p:stCondLst>
                                    <p:cond delay="600"/>
                                  </p:stCondLst>
                                  <p:childTnLst>
                                    <p:set>
                                      <p:cBhvr>
                                        <p:cTn id="115" dur="1" fill="hold">
                                          <p:stCondLst>
                                            <p:cond delay="0"/>
                                          </p:stCondLst>
                                        </p:cTn>
                                        <p:tgtEl>
                                          <p:spTgt spid="45"/>
                                        </p:tgtEl>
                                        <p:attrNameLst>
                                          <p:attrName>style.visibility</p:attrName>
                                        </p:attrNameLst>
                                      </p:cBhvr>
                                      <p:to>
                                        <p:strVal val="visible"/>
                                      </p:to>
                                    </p:set>
                                    <p:animEffect transition="in" filter="fade">
                                      <p:cBhvr>
                                        <p:cTn id="116" dur="100"/>
                                        <p:tgtEl>
                                          <p:spTgt spid="45"/>
                                        </p:tgtEl>
                                      </p:cBhvr>
                                    </p:animEffect>
                                  </p:childTnLst>
                                </p:cTn>
                              </p:par>
                              <p:par>
                                <p:cTn id="117" presetID="10" presetClass="entr" presetSubtype="0" fill="hold" nodeType="withEffect">
                                  <p:stCondLst>
                                    <p:cond delay="200"/>
                                  </p:stCondLst>
                                  <p:childTnLst>
                                    <p:set>
                                      <p:cBhvr>
                                        <p:cTn id="118" dur="1" fill="hold">
                                          <p:stCondLst>
                                            <p:cond delay="0"/>
                                          </p:stCondLst>
                                        </p:cTn>
                                        <p:tgtEl>
                                          <p:spTgt spid="46"/>
                                        </p:tgtEl>
                                        <p:attrNameLst>
                                          <p:attrName>style.visibility</p:attrName>
                                        </p:attrNameLst>
                                      </p:cBhvr>
                                      <p:to>
                                        <p:strVal val="visible"/>
                                      </p:to>
                                    </p:set>
                                    <p:animEffect transition="in" filter="fade">
                                      <p:cBhvr>
                                        <p:cTn id="119" dur="100"/>
                                        <p:tgtEl>
                                          <p:spTgt spid="46"/>
                                        </p:tgtEl>
                                      </p:cBhvr>
                                    </p:animEffect>
                                  </p:childTnLst>
                                </p:cTn>
                              </p:par>
                              <p:par>
                                <p:cTn id="120" presetID="10" presetClass="entr" presetSubtype="0" fill="hold" nodeType="withEffect">
                                  <p:stCondLst>
                                    <p:cond delay="1800"/>
                                  </p:stCondLst>
                                  <p:childTnLst>
                                    <p:set>
                                      <p:cBhvr>
                                        <p:cTn id="121" dur="1" fill="hold">
                                          <p:stCondLst>
                                            <p:cond delay="0"/>
                                          </p:stCondLst>
                                        </p:cTn>
                                        <p:tgtEl>
                                          <p:spTgt spid="47"/>
                                        </p:tgtEl>
                                        <p:attrNameLst>
                                          <p:attrName>style.visibility</p:attrName>
                                        </p:attrNameLst>
                                      </p:cBhvr>
                                      <p:to>
                                        <p:strVal val="visible"/>
                                      </p:to>
                                    </p:set>
                                    <p:animEffect transition="in" filter="fade">
                                      <p:cBhvr>
                                        <p:cTn id="122" dur="100"/>
                                        <p:tgtEl>
                                          <p:spTgt spid="47"/>
                                        </p:tgtEl>
                                      </p:cBhvr>
                                    </p:animEffect>
                                  </p:childTnLst>
                                </p:cTn>
                              </p:par>
                              <p:par>
                                <p:cTn id="123" presetID="10" presetClass="entr" presetSubtype="0" fill="hold" nodeType="withEffect">
                                  <p:stCondLst>
                                    <p:cond delay="2200"/>
                                  </p:stCondLst>
                                  <p:childTnLst>
                                    <p:set>
                                      <p:cBhvr>
                                        <p:cTn id="124" dur="1" fill="hold">
                                          <p:stCondLst>
                                            <p:cond delay="0"/>
                                          </p:stCondLst>
                                        </p:cTn>
                                        <p:tgtEl>
                                          <p:spTgt spid="48"/>
                                        </p:tgtEl>
                                        <p:attrNameLst>
                                          <p:attrName>style.visibility</p:attrName>
                                        </p:attrNameLst>
                                      </p:cBhvr>
                                      <p:to>
                                        <p:strVal val="visible"/>
                                      </p:to>
                                    </p:set>
                                    <p:animEffect transition="in" filter="fade">
                                      <p:cBhvr>
                                        <p:cTn id="125" dur="100"/>
                                        <p:tgtEl>
                                          <p:spTgt spid="48"/>
                                        </p:tgtEl>
                                      </p:cBhvr>
                                    </p:animEffect>
                                  </p:childTnLst>
                                </p:cTn>
                              </p:par>
                              <p:par>
                                <p:cTn id="126" presetID="53" presetClass="exit" presetSubtype="0" fill="hold" nodeType="withEffect">
                                  <p:stCondLst>
                                    <p:cond delay="100"/>
                                  </p:stCondLst>
                                  <p:childTnLst>
                                    <p:anim calcmode="lin" valueType="num">
                                      <p:cBhvr>
                                        <p:cTn id="127" dur="1000"/>
                                        <p:tgtEl>
                                          <p:spTgt spid="44"/>
                                        </p:tgtEl>
                                        <p:attrNameLst>
                                          <p:attrName>ppt_w</p:attrName>
                                        </p:attrNameLst>
                                      </p:cBhvr>
                                      <p:tavLst>
                                        <p:tav tm="0">
                                          <p:val>
                                            <p:strVal val="ppt_w"/>
                                          </p:val>
                                        </p:tav>
                                        <p:tav tm="100000">
                                          <p:val>
                                            <p:fltVal val="0"/>
                                          </p:val>
                                        </p:tav>
                                      </p:tavLst>
                                    </p:anim>
                                    <p:anim calcmode="lin" valueType="num">
                                      <p:cBhvr>
                                        <p:cTn id="128" dur="1000"/>
                                        <p:tgtEl>
                                          <p:spTgt spid="44"/>
                                        </p:tgtEl>
                                        <p:attrNameLst>
                                          <p:attrName>ppt_h</p:attrName>
                                        </p:attrNameLst>
                                      </p:cBhvr>
                                      <p:tavLst>
                                        <p:tav tm="0">
                                          <p:val>
                                            <p:strVal val="ppt_h"/>
                                          </p:val>
                                        </p:tav>
                                        <p:tav tm="100000">
                                          <p:val>
                                            <p:fltVal val="0"/>
                                          </p:val>
                                        </p:tav>
                                      </p:tavLst>
                                    </p:anim>
                                    <p:animEffect transition="out" filter="fade">
                                      <p:cBhvr>
                                        <p:cTn id="129" dur="1000"/>
                                        <p:tgtEl>
                                          <p:spTgt spid="44"/>
                                        </p:tgtEl>
                                      </p:cBhvr>
                                    </p:animEffect>
                                    <p:set>
                                      <p:cBhvr>
                                        <p:cTn id="130" dur="1" fill="hold">
                                          <p:stCondLst>
                                            <p:cond delay="999"/>
                                          </p:stCondLst>
                                        </p:cTn>
                                        <p:tgtEl>
                                          <p:spTgt spid="44"/>
                                        </p:tgtEl>
                                        <p:attrNameLst>
                                          <p:attrName>style.visibility</p:attrName>
                                        </p:attrNameLst>
                                      </p:cBhvr>
                                      <p:to>
                                        <p:strVal val="hidden"/>
                                      </p:to>
                                    </p:set>
                                  </p:childTnLst>
                                </p:cTn>
                              </p:par>
                              <p:par>
                                <p:cTn id="131" presetID="53" presetClass="exit" presetSubtype="0" fill="hold" nodeType="withEffect">
                                  <p:stCondLst>
                                    <p:cond delay="700"/>
                                  </p:stCondLst>
                                  <p:childTnLst>
                                    <p:anim calcmode="lin" valueType="num">
                                      <p:cBhvr>
                                        <p:cTn id="132" dur="500"/>
                                        <p:tgtEl>
                                          <p:spTgt spid="45"/>
                                        </p:tgtEl>
                                        <p:attrNameLst>
                                          <p:attrName>ppt_w</p:attrName>
                                        </p:attrNameLst>
                                      </p:cBhvr>
                                      <p:tavLst>
                                        <p:tav tm="0">
                                          <p:val>
                                            <p:strVal val="ppt_w"/>
                                          </p:val>
                                        </p:tav>
                                        <p:tav tm="100000">
                                          <p:val>
                                            <p:fltVal val="0"/>
                                          </p:val>
                                        </p:tav>
                                      </p:tavLst>
                                    </p:anim>
                                    <p:anim calcmode="lin" valueType="num">
                                      <p:cBhvr>
                                        <p:cTn id="133" dur="500"/>
                                        <p:tgtEl>
                                          <p:spTgt spid="45"/>
                                        </p:tgtEl>
                                        <p:attrNameLst>
                                          <p:attrName>ppt_h</p:attrName>
                                        </p:attrNameLst>
                                      </p:cBhvr>
                                      <p:tavLst>
                                        <p:tav tm="0">
                                          <p:val>
                                            <p:strVal val="ppt_h"/>
                                          </p:val>
                                        </p:tav>
                                        <p:tav tm="100000">
                                          <p:val>
                                            <p:fltVal val="0"/>
                                          </p:val>
                                        </p:tav>
                                      </p:tavLst>
                                    </p:anim>
                                    <p:animEffect transition="out" filter="fade">
                                      <p:cBhvr>
                                        <p:cTn id="134" dur="500"/>
                                        <p:tgtEl>
                                          <p:spTgt spid="45"/>
                                        </p:tgtEl>
                                      </p:cBhvr>
                                    </p:animEffect>
                                    <p:set>
                                      <p:cBhvr>
                                        <p:cTn id="135" dur="1" fill="hold">
                                          <p:stCondLst>
                                            <p:cond delay="499"/>
                                          </p:stCondLst>
                                        </p:cTn>
                                        <p:tgtEl>
                                          <p:spTgt spid="45"/>
                                        </p:tgtEl>
                                        <p:attrNameLst>
                                          <p:attrName>style.visibility</p:attrName>
                                        </p:attrNameLst>
                                      </p:cBhvr>
                                      <p:to>
                                        <p:strVal val="hidden"/>
                                      </p:to>
                                    </p:set>
                                  </p:childTnLst>
                                </p:cTn>
                              </p:par>
                              <p:par>
                                <p:cTn id="136" presetID="53" presetClass="exit" presetSubtype="0" fill="hold" nodeType="withEffect">
                                  <p:stCondLst>
                                    <p:cond delay="300"/>
                                  </p:stCondLst>
                                  <p:childTnLst>
                                    <p:anim calcmode="lin" valueType="num">
                                      <p:cBhvr>
                                        <p:cTn id="137" dur="500"/>
                                        <p:tgtEl>
                                          <p:spTgt spid="46"/>
                                        </p:tgtEl>
                                        <p:attrNameLst>
                                          <p:attrName>ppt_w</p:attrName>
                                        </p:attrNameLst>
                                      </p:cBhvr>
                                      <p:tavLst>
                                        <p:tav tm="0">
                                          <p:val>
                                            <p:strVal val="ppt_w"/>
                                          </p:val>
                                        </p:tav>
                                        <p:tav tm="100000">
                                          <p:val>
                                            <p:fltVal val="0"/>
                                          </p:val>
                                        </p:tav>
                                      </p:tavLst>
                                    </p:anim>
                                    <p:anim calcmode="lin" valueType="num">
                                      <p:cBhvr>
                                        <p:cTn id="138" dur="500"/>
                                        <p:tgtEl>
                                          <p:spTgt spid="46"/>
                                        </p:tgtEl>
                                        <p:attrNameLst>
                                          <p:attrName>ppt_h</p:attrName>
                                        </p:attrNameLst>
                                      </p:cBhvr>
                                      <p:tavLst>
                                        <p:tav tm="0">
                                          <p:val>
                                            <p:strVal val="ppt_h"/>
                                          </p:val>
                                        </p:tav>
                                        <p:tav tm="100000">
                                          <p:val>
                                            <p:fltVal val="0"/>
                                          </p:val>
                                        </p:tav>
                                      </p:tavLst>
                                    </p:anim>
                                    <p:animEffect transition="out" filter="fade">
                                      <p:cBhvr>
                                        <p:cTn id="139" dur="500"/>
                                        <p:tgtEl>
                                          <p:spTgt spid="46"/>
                                        </p:tgtEl>
                                      </p:cBhvr>
                                    </p:animEffect>
                                    <p:set>
                                      <p:cBhvr>
                                        <p:cTn id="140" dur="1" fill="hold">
                                          <p:stCondLst>
                                            <p:cond delay="499"/>
                                          </p:stCondLst>
                                        </p:cTn>
                                        <p:tgtEl>
                                          <p:spTgt spid="46"/>
                                        </p:tgtEl>
                                        <p:attrNameLst>
                                          <p:attrName>style.visibility</p:attrName>
                                        </p:attrNameLst>
                                      </p:cBhvr>
                                      <p:to>
                                        <p:strVal val="hidden"/>
                                      </p:to>
                                    </p:set>
                                  </p:childTnLst>
                                </p:cTn>
                              </p:par>
                              <p:par>
                                <p:cTn id="141" presetID="53" presetClass="exit" presetSubtype="0" fill="hold" nodeType="withEffect">
                                  <p:stCondLst>
                                    <p:cond delay="1900"/>
                                  </p:stCondLst>
                                  <p:childTnLst>
                                    <p:anim calcmode="lin" valueType="num">
                                      <p:cBhvr>
                                        <p:cTn id="142" dur="500"/>
                                        <p:tgtEl>
                                          <p:spTgt spid="47"/>
                                        </p:tgtEl>
                                        <p:attrNameLst>
                                          <p:attrName>ppt_w</p:attrName>
                                        </p:attrNameLst>
                                      </p:cBhvr>
                                      <p:tavLst>
                                        <p:tav tm="0">
                                          <p:val>
                                            <p:strVal val="ppt_w"/>
                                          </p:val>
                                        </p:tav>
                                        <p:tav tm="100000">
                                          <p:val>
                                            <p:fltVal val="0"/>
                                          </p:val>
                                        </p:tav>
                                      </p:tavLst>
                                    </p:anim>
                                    <p:anim calcmode="lin" valueType="num">
                                      <p:cBhvr>
                                        <p:cTn id="143" dur="500"/>
                                        <p:tgtEl>
                                          <p:spTgt spid="47"/>
                                        </p:tgtEl>
                                        <p:attrNameLst>
                                          <p:attrName>ppt_h</p:attrName>
                                        </p:attrNameLst>
                                      </p:cBhvr>
                                      <p:tavLst>
                                        <p:tav tm="0">
                                          <p:val>
                                            <p:strVal val="ppt_h"/>
                                          </p:val>
                                        </p:tav>
                                        <p:tav tm="100000">
                                          <p:val>
                                            <p:fltVal val="0"/>
                                          </p:val>
                                        </p:tav>
                                      </p:tavLst>
                                    </p:anim>
                                    <p:animEffect transition="out" filter="fade">
                                      <p:cBhvr>
                                        <p:cTn id="144" dur="500"/>
                                        <p:tgtEl>
                                          <p:spTgt spid="47"/>
                                        </p:tgtEl>
                                      </p:cBhvr>
                                    </p:animEffect>
                                    <p:set>
                                      <p:cBhvr>
                                        <p:cTn id="145" dur="1" fill="hold">
                                          <p:stCondLst>
                                            <p:cond delay="499"/>
                                          </p:stCondLst>
                                        </p:cTn>
                                        <p:tgtEl>
                                          <p:spTgt spid="47"/>
                                        </p:tgtEl>
                                        <p:attrNameLst>
                                          <p:attrName>style.visibility</p:attrName>
                                        </p:attrNameLst>
                                      </p:cBhvr>
                                      <p:to>
                                        <p:strVal val="hidden"/>
                                      </p:to>
                                    </p:set>
                                  </p:childTnLst>
                                </p:cTn>
                              </p:par>
                              <p:par>
                                <p:cTn id="146" presetID="53" presetClass="exit" presetSubtype="0" fill="hold" nodeType="withEffect">
                                  <p:stCondLst>
                                    <p:cond delay="2300"/>
                                  </p:stCondLst>
                                  <p:childTnLst>
                                    <p:anim calcmode="lin" valueType="num">
                                      <p:cBhvr>
                                        <p:cTn id="147" dur="500"/>
                                        <p:tgtEl>
                                          <p:spTgt spid="48"/>
                                        </p:tgtEl>
                                        <p:attrNameLst>
                                          <p:attrName>ppt_w</p:attrName>
                                        </p:attrNameLst>
                                      </p:cBhvr>
                                      <p:tavLst>
                                        <p:tav tm="0">
                                          <p:val>
                                            <p:strVal val="ppt_w"/>
                                          </p:val>
                                        </p:tav>
                                        <p:tav tm="100000">
                                          <p:val>
                                            <p:fltVal val="0"/>
                                          </p:val>
                                        </p:tav>
                                      </p:tavLst>
                                    </p:anim>
                                    <p:anim calcmode="lin" valueType="num">
                                      <p:cBhvr>
                                        <p:cTn id="148" dur="500"/>
                                        <p:tgtEl>
                                          <p:spTgt spid="48"/>
                                        </p:tgtEl>
                                        <p:attrNameLst>
                                          <p:attrName>ppt_h</p:attrName>
                                        </p:attrNameLst>
                                      </p:cBhvr>
                                      <p:tavLst>
                                        <p:tav tm="0">
                                          <p:val>
                                            <p:strVal val="ppt_h"/>
                                          </p:val>
                                        </p:tav>
                                        <p:tav tm="100000">
                                          <p:val>
                                            <p:fltVal val="0"/>
                                          </p:val>
                                        </p:tav>
                                      </p:tavLst>
                                    </p:anim>
                                    <p:animEffect transition="out" filter="fade">
                                      <p:cBhvr>
                                        <p:cTn id="149" dur="500"/>
                                        <p:tgtEl>
                                          <p:spTgt spid="48"/>
                                        </p:tgtEl>
                                      </p:cBhvr>
                                    </p:animEffect>
                                    <p:set>
                                      <p:cBhvr>
                                        <p:cTn id="150" dur="1" fill="hold">
                                          <p:stCondLst>
                                            <p:cond delay="499"/>
                                          </p:stCondLst>
                                        </p:cTn>
                                        <p:tgtEl>
                                          <p:spTgt spid="48"/>
                                        </p:tgtEl>
                                        <p:attrNameLst>
                                          <p:attrName>style.visibility</p:attrName>
                                        </p:attrNameLst>
                                      </p:cBhvr>
                                      <p:to>
                                        <p:strVal val="hidden"/>
                                      </p:to>
                                    </p:set>
                                  </p:childTnLst>
                                </p:cTn>
                              </p:par>
                              <p:par>
                                <p:cTn id="151" presetID="14" presetClass="entr" presetSubtype="10" fill="hold" grpId="0" nodeType="withEffect">
                                  <p:stCondLst>
                                    <p:cond delay="2300"/>
                                  </p:stCondLst>
                                  <p:childTnLst>
                                    <p:set>
                                      <p:cBhvr>
                                        <p:cTn id="152" dur="1" fill="hold">
                                          <p:stCondLst>
                                            <p:cond delay="0"/>
                                          </p:stCondLst>
                                        </p:cTn>
                                        <p:tgtEl>
                                          <p:spTgt spid="49"/>
                                        </p:tgtEl>
                                        <p:attrNameLst>
                                          <p:attrName>style.visibility</p:attrName>
                                        </p:attrNameLst>
                                      </p:cBhvr>
                                      <p:to>
                                        <p:strVal val="visible"/>
                                      </p:to>
                                    </p:set>
                                    <p:animEffect transition="in" filter="randombar(horizontal)">
                                      <p:cBhvr>
                                        <p:cTn id="153" dur="1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txBox="1">
            <a:spLocks/>
          </p:cNvSpPr>
          <p:nvPr/>
        </p:nvSpPr>
        <p:spPr>
          <a:xfrm>
            <a:off x="395536" y="195486"/>
            <a:ext cx="8229600" cy="565571"/>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all" spc="0" normalizeH="0" baseline="0" noProof="0" dirty="0" smtClean="0">
                <a:ln>
                  <a:noFill/>
                </a:ln>
                <a:solidFill>
                  <a:srgbClr val="00B0F0"/>
                </a:solidFill>
                <a:effectLst>
                  <a:outerShdw blurRad="38100" dist="38100" dir="2700000" algn="tl">
                    <a:srgbClr val="000000">
                      <a:alpha val="43137"/>
                    </a:srgbClr>
                  </a:outerShdw>
                </a:effectLst>
                <a:uLnTx/>
                <a:uFillTx/>
                <a:latin typeface="微软雅黑" pitchFamily="34" charset="-122"/>
                <a:ea typeface="微软雅黑" pitchFamily="34" charset="-122"/>
                <a:cs typeface="+mj-cs"/>
              </a:rPr>
              <a:t>过程改进建议反馈渠道</a:t>
            </a:r>
            <a:endParaRPr kumimoji="0" lang="zh-CN" altLang="en-US" sz="2000" b="1" i="0" u="none" strike="noStrike" kern="1200" cap="all" spc="0" normalizeH="0" baseline="0" noProof="0" dirty="0">
              <a:ln>
                <a:noFill/>
              </a:ln>
              <a:solidFill>
                <a:srgbClr val="00B0F0"/>
              </a:solidFill>
              <a:effectLst>
                <a:outerShdw blurRad="38100" dist="38100" dir="2700000" algn="tl">
                  <a:srgbClr val="000000">
                    <a:alpha val="43137"/>
                  </a:srgbClr>
                </a:outerShdw>
              </a:effectLst>
              <a:uLnTx/>
              <a:uFillTx/>
              <a:latin typeface="微软雅黑" pitchFamily="34" charset="-122"/>
              <a:ea typeface="微软雅黑" pitchFamily="34" charset="-122"/>
              <a:cs typeface="+mj-cs"/>
            </a:endParaRPr>
          </a:p>
        </p:txBody>
      </p:sp>
      <p:sp>
        <p:nvSpPr>
          <p:cNvPr id="6" name="内容占位符 2"/>
          <p:cNvSpPr txBox="1">
            <a:spLocks/>
          </p:cNvSpPr>
          <p:nvPr/>
        </p:nvSpPr>
        <p:spPr bwMode="auto">
          <a:xfrm>
            <a:off x="467544" y="1131590"/>
            <a:ext cx="8064896"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幼圆" pitchFamily="49" charset="-122"/>
                <a:ea typeface="幼圆" pitchFamily="49" charset="-122"/>
                <a:cs typeface="+mn-cs"/>
              </a:defRPr>
            </a:lvl1pPr>
            <a:lvl2pPr marL="742950" indent="-285750" algn="l" rtl="0" eaLnBrk="0" fontAlgn="base" hangingPunct="0">
              <a:spcBef>
                <a:spcPct val="20000"/>
              </a:spcBef>
              <a:spcAft>
                <a:spcPct val="0"/>
              </a:spcAft>
              <a:buFont typeface="Arial" pitchFamily="34" charset="0"/>
              <a:buChar char="–"/>
              <a:defRPr sz="3200" kern="1200">
                <a:solidFill>
                  <a:schemeClr val="tx1"/>
                </a:solidFill>
                <a:latin typeface="幼圆" pitchFamily="49" charset="-122"/>
                <a:ea typeface="幼圆" pitchFamily="49" charset="-122"/>
                <a:cs typeface="+mn-cs"/>
              </a:defRPr>
            </a:lvl2pPr>
            <a:lvl3pPr marL="1143000" indent="-228600" algn="l" rtl="0" eaLnBrk="0" fontAlgn="base" hangingPunct="0">
              <a:spcBef>
                <a:spcPct val="20000"/>
              </a:spcBef>
              <a:spcAft>
                <a:spcPct val="0"/>
              </a:spcAft>
              <a:buFont typeface="Arial" pitchFamily="34" charset="0"/>
              <a:buChar char="•"/>
              <a:defRPr sz="3200" kern="1200">
                <a:solidFill>
                  <a:schemeClr val="tx1"/>
                </a:solidFill>
                <a:latin typeface="幼圆" pitchFamily="49" charset="-122"/>
                <a:ea typeface="幼圆" pitchFamily="49" charset="-122"/>
                <a:cs typeface="+mn-cs"/>
              </a:defRPr>
            </a:lvl3pPr>
            <a:lvl4pPr marL="1600200" indent="-228600" algn="l" rtl="0" eaLnBrk="0" fontAlgn="base" hangingPunct="0">
              <a:spcBef>
                <a:spcPct val="20000"/>
              </a:spcBef>
              <a:spcAft>
                <a:spcPct val="0"/>
              </a:spcAft>
              <a:buFont typeface="Arial" pitchFamily="34" charset="0"/>
              <a:buChar char="–"/>
              <a:defRPr sz="3200" kern="1200">
                <a:solidFill>
                  <a:schemeClr val="tx1"/>
                </a:solidFill>
                <a:latin typeface="幼圆" pitchFamily="49" charset="-122"/>
                <a:ea typeface="幼圆" pitchFamily="49" charset="-122"/>
                <a:cs typeface="+mn-cs"/>
              </a:defRPr>
            </a:lvl4pPr>
            <a:lvl5pPr marL="2057400" indent="-228600" algn="l" rtl="0" eaLnBrk="0" fontAlgn="base" hangingPunct="0">
              <a:spcBef>
                <a:spcPct val="20000"/>
              </a:spcBef>
              <a:spcAft>
                <a:spcPct val="0"/>
              </a:spcAft>
              <a:buFont typeface="Arial" pitchFamily="34" charset="0"/>
              <a:buChar char="»"/>
              <a:defRPr sz="3200" kern="1200">
                <a:solidFill>
                  <a:schemeClr val="tx1"/>
                </a:solidFill>
                <a:latin typeface="幼圆" pitchFamily="49" charset="-122"/>
                <a:ea typeface="幼圆"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1600" b="1" dirty="0" smtClean="0">
                <a:latin typeface="微软雅黑" pitchFamily="34" charset="-122"/>
                <a:ea typeface="微软雅黑" pitchFamily="34" charset="-122"/>
              </a:rPr>
              <a:t>过程</a:t>
            </a:r>
            <a:r>
              <a:rPr lang="zh-CN" altLang="en-US" sz="1600" b="1" dirty="0">
                <a:latin typeface="微软雅黑" pitchFamily="34" charset="-122"/>
                <a:ea typeface="微软雅黑" pitchFamily="34" charset="-122"/>
              </a:rPr>
              <a:t>改进建议反馈渠道：</a:t>
            </a:r>
            <a:endParaRPr lang="en-US" altLang="zh-CN" sz="1600" b="1" dirty="0">
              <a:latin typeface="微软雅黑" pitchFamily="34" charset="-122"/>
              <a:ea typeface="微软雅黑" pitchFamily="34" charset="-122"/>
            </a:endParaRPr>
          </a:p>
          <a:p>
            <a:pPr>
              <a:lnSpc>
                <a:spcPct val="150000"/>
              </a:lnSpc>
              <a:buFont typeface="+mj-lt"/>
              <a:buAutoNum type="arabicPeriod"/>
            </a:pPr>
            <a:r>
              <a:rPr lang="zh-CN" altLang="en-US" sz="1600" dirty="0">
                <a:latin typeface="微软雅黑" pitchFamily="34" charset="-122"/>
                <a:ea typeface="微软雅黑" pitchFamily="34" charset="-122"/>
              </a:rPr>
              <a:t>以</a:t>
            </a:r>
            <a:r>
              <a:rPr lang="en-US" altLang="zh-CN" sz="1600" dirty="0">
                <a:latin typeface="微软雅黑" pitchFamily="34" charset="-122"/>
                <a:ea typeface="微软雅黑" pitchFamily="34" charset="-122"/>
              </a:rPr>
              <a:t>RTX</a:t>
            </a:r>
            <a:r>
              <a:rPr lang="zh-CN" altLang="en-US" sz="1600" dirty="0">
                <a:latin typeface="微软雅黑" pitchFamily="34" charset="-122"/>
                <a:ea typeface="微软雅黑" pitchFamily="34" charset="-122"/>
              </a:rPr>
              <a:t>、邮件等方式反馈给专职</a:t>
            </a:r>
            <a:r>
              <a:rPr lang="en-US" altLang="zh-CN" sz="1600" dirty="0">
                <a:latin typeface="微软雅黑" pitchFamily="34" charset="-122"/>
                <a:ea typeface="微软雅黑" pitchFamily="34" charset="-122"/>
              </a:rPr>
              <a:t>EPG</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 </a:t>
            </a:r>
          </a:p>
          <a:p>
            <a:pPr>
              <a:lnSpc>
                <a:spcPct val="150000"/>
              </a:lnSpc>
              <a:buFont typeface="Wingdings" pitchFamily="2" charset="2"/>
              <a:buChar char="n"/>
            </a:pPr>
            <a:r>
              <a:rPr lang="zh-CN" altLang="en-US" sz="1600" dirty="0" smtClean="0">
                <a:latin typeface="微软雅黑" pitchFamily="34" charset="-122"/>
                <a:ea typeface="微软雅黑" pitchFamily="34" charset="-122"/>
              </a:rPr>
              <a:t>黄森连  </a:t>
            </a:r>
            <a:r>
              <a:rPr lang="en-US" altLang="zh-CN" sz="1600" dirty="0" smtClean="0">
                <a:latin typeface="微软雅黑" pitchFamily="34" charset="-122"/>
                <a:ea typeface="微软雅黑" pitchFamily="34" charset="-122"/>
                <a:hlinkClick r:id="rId3"/>
              </a:rPr>
              <a:t>senlian.huang@gtafe.com</a:t>
            </a:r>
            <a:r>
              <a:rPr lang="en-US" altLang="zh-CN" sz="1600" dirty="0" smtClean="0">
                <a:latin typeface="微软雅黑" pitchFamily="34" charset="-122"/>
                <a:ea typeface="微软雅黑" pitchFamily="34" charset="-122"/>
              </a:rPr>
              <a:t> </a:t>
            </a:r>
            <a:endParaRPr lang="en-US" altLang="zh-CN" sz="1600" dirty="0">
              <a:latin typeface="微软雅黑" pitchFamily="34" charset="-122"/>
              <a:ea typeface="微软雅黑" pitchFamily="34" charset="-122"/>
            </a:endParaRPr>
          </a:p>
          <a:p>
            <a:pPr>
              <a:lnSpc>
                <a:spcPct val="150000"/>
              </a:lnSpc>
              <a:buFont typeface="Wingdings" pitchFamily="2" charset="2"/>
              <a:buChar char="n"/>
            </a:pPr>
            <a:r>
              <a:rPr lang="en-US" altLang="zh-CN" sz="1600" dirty="0" smtClean="0">
                <a:latin typeface="微软雅黑" pitchFamily="34" charset="-122"/>
                <a:ea typeface="微软雅黑" pitchFamily="34" charset="-122"/>
              </a:rPr>
              <a:t>EPG</a:t>
            </a:r>
            <a:r>
              <a:rPr lang="zh-CN" altLang="en-US" sz="1600" dirty="0" smtClean="0">
                <a:latin typeface="微软雅黑" pitchFamily="34" charset="-122"/>
                <a:ea typeface="微软雅黑" pitchFamily="34" charset="-122"/>
              </a:rPr>
              <a:t>      </a:t>
            </a:r>
            <a:r>
              <a:rPr lang="en-US" altLang="zh-CN" sz="1600" dirty="0" smtClean="0">
                <a:latin typeface="微软雅黑" pitchFamily="34" charset="-122"/>
                <a:ea typeface="微软雅黑" pitchFamily="34" charset="-122"/>
                <a:hlinkClick r:id="rId4"/>
              </a:rPr>
              <a:t>EPG@gtafe.com</a:t>
            </a:r>
            <a:r>
              <a:rPr lang="en-US" altLang="zh-CN" sz="1600" dirty="0" smtClean="0">
                <a:latin typeface="微软雅黑" pitchFamily="34" charset="-122"/>
                <a:ea typeface="微软雅黑" pitchFamily="34" charset="-122"/>
              </a:rPr>
              <a:t> </a:t>
            </a:r>
            <a:endParaRPr lang="en-US" altLang="zh-CN" sz="1600" dirty="0">
              <a:latin typeface="微软雅黑" pitchFamily="34" charset="-122"/>
              <a:ea typeface="微软雅黑" pitchFamily="34" charset="-122"/>
            </a:endParaRPr>
          </a:p>
          <a:p>
            <a:pPr>
              <a:lnSpc>
                <a:spcPct val="150000"/>
              </a:lnSpc>
              <a:buAutoNum type="arabicPeriod" startAt="2"/>
            </a:pPr>
            <a:r>
              <a:rPr lang="zh-CN" altLang="en-US" sz="1600" dirty="0" smtClean="0">
                <a:latin typeface="微软雅黑" pitchFamily="34" charset="-122"/>
                <a:ea typeface="微软雅黑" pitchFamily="34" charset="-122"/>
              </a:rPr>
              <a:t>以</a:t>
            </a:r>
            <a:r>
              <a:rPr lang="en-US" altLang="zh-CN" sz="1600" dirty="0">
                <a:latin typeface="微软雅黑" pitchFamily="34" charset="-122"/>
                <a:ea typeface="微软雅黑" pitchFamily="34" charset="-122"/>
              </a:rPr>
              <a:t>RTX</a:t>
            </a:r>
            <a:r>
              <a:rPr lang="zh-CN" altLang="en-US" sz="1600" dirty="0">
                <a:latin typeface="微软雅黑" pitchFamily="34" charset="-122"/>
                <a:ea typeface="微软雅黑" pitchFamily="34" charset="-122"/>
              </a:rPr>
              <a:t>、邮件等方式反馈给</a:t>
            </a:r>
            <a:r>
              <a:rPr lang="en-US" altLang="zh-CN" sz="1600" dirty="0">
                <a:latin typeface="微软雅黑" pitchFamily="34" charset="-122"/>
                <a:ea typeface="微软雅黑" pitchFamily="34" charset="-122"/>
              </a:rPr>
              <a:t>QA</a:t>
            </a:r>
            <a:r>
              <a:rPr lang="zh-CN" altLang="en-US" sz="1600" dirty="0">
                <a:latin typeface="微软雅黑" pitchFamily="34" charset="-122"/>
                <a:ea typeface="微软雅黑" pitchFamily="34" charset="-122"/>
              </a:rPr>
              <a:t>：黄森</a:t>
            </a:r>
            <a:r>
              <a:rPr lang="zh-CN" altLang="en-US" sz="1600" dirty="0" smtClean="0">
                <a:latin typeface="微软雅黑" pitchFamily="34" charset="-122"/>
                <a:ea typeface="微软雅黑" pitchFamily="34" charset="-122"/>
              </a:rPr>
              <a:t>连、林志芳、熊芸、金灼、方圆、许燕、梁素妍、曹沙沙</a:t>
            </a:r>
            <a:r>
              <a:rPr lang="zh-CN" altLang="en-US"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李文静、</a:t>
            </a:r>
            <a:r>
              <a:rPr lang="zh-CN" altLang="en-US" sz="1600" dirty="0" smtClean="0">
                <a:latin typeface="微软雅黑" pitchFamily="34" charset="-122"/>
                <a:ea typeface="微软雅黑" pitchFamily="34" charset="-122"/>
              </a:rPr>
              <a:t>夏广云</a:t>
            </a:r>
            <a:endParaRPr lang="en-US" altLang="zh-CN" sz="16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lunzhuo.ye\桌面\培训PPT素材\20110514_2cbd5458a2492020ea1eX3I49qwuPe8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268743" y="2427734"/>
            <a:ext cx="2579094" cy="15087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2559" y="771550"/>
            <a:ext cx="5112568" cy="338554"/>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defPPr>
              <a:defRPr lang="zh-CN"/>
            </a:defPPr>
            <a:lvl1pPr algn="ctr">
              <a:defRPr sz="1600" b="1" spc="5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t>Part </a:t>
            </a:r>
            <a:r>
              <a:rPr lang="en-US" altLang="zh-CN" dirty="0" smtClean="0"/>
              <a:t>2  </a:t>
            </a:r>
            <a:r>
              <a:rPr lang="zh-CN" altLang="en-US" dirty="0" smtClean="0"/>
              <a:t>公司软件研发流程及主要角色职责介绍</a:t>
            </a:r>
            <a:endParaRPr lang="zh-CN" altLang="en-US" dirty="0"/>
          </a:p>
        </p:txBody>
      </p:sp>
      <p:sp>
        <p:nvSpPr>
          <p:cNvPr id="4" name="矩形 3"/>
          <p:cNvSpPr/>
          <p:nvPr/>
        </p:nvSpPr>
        <p:spPr>
          <a:xfrm>
            <a:off x="6301191" y="1260430"/>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3</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 name="矩形 4"/>
          <p:cNvSpPr/>
          <p:nvPr/>
        </p:nvSpPr>
        <p:spPr>
          <a:xfrm>
            <a:off x="7001421" y="1275267"/>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需求</a:t>
            </a:r>
            <a:r>
              <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&amp;</a:t>
            </a: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策划阶段</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7" name="矩形 6"/>
          <p:cNvSpPr/>
          <p:nvPr/>
        </p:nvSpPr>
        <p:spPr>
          <a:xfrm>
            <a:off x="6301191" y="701527"/>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2</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 name="矩形 7"/>
          <p:cNvSpPr/>
          <p:nvPr/>
        </p:nvSpPr>
        <p:spPr>
          <a:xfrm>
            <a:off x="6983181" y="709885"/>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项目立项阶段</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0" name="矩形 9"/>
          <p:cNvSpPr/>
          <p:nvPr/>
        </p:nvSpPr>
        <p:spPr>
          <a:xfrm>
            <a:off x="6308120" y="1836494"/>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4</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1" name="矩形 10"/>
          <p:cNvSpPr/>
          <p:nvPr/>
        </p:nvSpPr>
        <p:spPr>
          <a:xfrm>
            <a:off x="7008350" y="1851331"/>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设计阶段</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2" name="矩形 11"/>
          <p:cNvSpPr/>
          <p:nvPr/>
        </p:nvSpPr>
        <p:spPr>
          <a:xfrm>
            <a:off x="6320241" y="2403033"/>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5</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3" name="矩形 12"/>
          <p:cNvSpPr/>
          <p:nvPr/>
        </p:nvSpPr>
        <p:spPr>
          <a:xfrm>
            <a:off x="7020471" y="2417870"/>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编码阶段</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4" name="矩形 13"/>
          <p:cNvSpPr/>
          <p:nvPr/>
        </p:nvSpPr>
        <p:spPr>
          <a:xfrm>
            <a:off x="6324674" y="2988622"/>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6</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5" name="矩形 14"/>
          <p:cNvSpPr/>
          <p:nvPr/>
        </p:nvSpPr>
        <p:spPr>
          <a:xfrm>
            <a:off x="7015379" y="3003459"/>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测试阶段</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6" name="矩形 15"/>
          <p:cNvSpPr/>
          <p:nvPr/>
        </p:nvSpPr>
        <p:spPr>
          <a:xfrm>
            <a:off x="6319911" y="3564686"/>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7</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7" name="矩形 16"/>
          <p:cNvSpPr/>
          <p:nvPr/>
        </p:nvSpPr>
        <p:spPr>
          <a:xfrm>
            <a:off x="7020141" y="3579523"/>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验收阶段</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8" name="矩形 17"/>
          <p:cNvSpPr/>
          <p:nvPr/>
        </p:nvSpPr>
        <p:spPr>
          <a:xfrm>
            <a:off x="6301191" y="4157062"/>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8</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9" name="矩形 18"/>
          <p:cNvSpPr/>
          <p:nvPr/>
        </p:nvSpPr>
        <p:spPr>
          <a:xfrm>
            <a:off x="7022068" y="4156744"/>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体验阶段</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0" name="矩形 19"/>
          <p:cNvSpPr/>
          <p:nvPr/>
        </p:nvSpPr>
        <p:spPr>
          <a:xfrm>
            <a:off x="6300192" y="123478"/>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1</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1" name="矩形 20"/>
          <p:cNvSpPr/>
          <p:nvPr/>
        </p:nvSpPr>
        <p:spPr>
          <a:xfrm>
            <a:off x="6998824" y="132685"/>
            <a:ext cx="1622877"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产品立项阶段</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2042245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7504" y="155416"/>
            <a:ext cx="1800200" cy="400110"/>
          </a:xfrm>
          <a:prstGeom prst="rect">
            <a:avLst/>
          </a:prstGeom>
          <a:noFill/>
          <a:ln w="9525">
            <a:noFill/>
            <a:miter lim="800000"/>
            <a:headEnd/>
            <a:tailEnd/>
          </a:ln>
        </p:spPr>
        <p:txBody>
          <a:bodyPr wrap="square">
            <a:spAutoFit/>
          </a:bodyPr>
          <a:lstStyle>
            <a:defPPr>
              <a:defRPr lang="zh-CN"/>
            </a:defPPr>
            <a:lvl1pPr>
              <a:defRPr sz="1600" b="1">
                <a:latin typeface="微软雅黑" pitchFamily="34" charset="-122"/>
                <a:ea typeface="微软雅黑" pitchFamily="34" charset="-122"/>
              </a:defRPr>
            </a:lvl1pPr>
          </a:lstStyle>
          <a:p>
            <a:pPr lvl="0"/>
            <a:r>
              <a:rPr lang="zh-CN" altLang="en-US" sz="2000" dirty="0" smtClean="0"/>
              <a:t>项目规模定义</a:t>
            </a:r>
            <a:endParaRPr lang="zh-CN" altLang="en-US" sz="2000" dirty="0"/>
          </a:p>
        </p:txBody>
      </p:sp>
      <p:pic>
        <p:nvPicPr>
          <p:cNvPr id="5" name="Picture 2" descr="C:\Program Files\Microsoft Office\MEDIA\CAGCAT10\j0293240.wmf">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791370"/>
            <a:ext cx="477313" cy="3521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表格 2"/>
          <p:cNvGraphicFramePr>
            <a:graphicFrameLocks noGrp="1"/>
          </p:cNvGraphicFramePr>
          <p:nvPr>
            <p:extLst>
              <p:ext uri="{D42A27DB-BD31-4B8C-83A1-F6EECF244321}">
                <p14:modId xmlns:p14="http://schemas.microsoft.com/office/powerpoint/2010/main" val="2754659814"/>
              </p:ext>
            </p:extLst>
          </p:nvPr>
        </p:nvGraphicFramePr>
        <p:xfrm>
          <a:off x="755576" y="627534"/>
          <a:ext cx="7704856" cy="3899872"/>
        </p:xfrm>
        <a:graphic>
          <a:graphicData uri="http://schemas.openxmlformats.org/drawingml/2006/table">
            <a:tbl>
              <a:tblPr>
                <a:tableStyleId>{BDBED569-4797-4DF1-A0F4-6AAB3CD982D8}</a:tableStyleId>
              </a:tblPr>
              <a:tblGrid>
                <a:gridCol w="1259448"/>
                <a:gridCol w="6445408"/>
              </a:tblGrid>
              <a:tr h="576064">
                <a:tc>
                  <a:txBody>
                    <a:bodyPr/>
                    <a:lstStyle/>
                    <a:p>
                      <a:pPr algn="ctr" fontAlgn="ctr"/>
                      <a:r>
                        <a:rPr lang="zh-CN" altLang="en-US" sz="1600" b="1" u="none" strike="noStrike" dirty="0">
                          <a:effectLst/>
                          <a:latin typeface="微软雅黑" pitchFamily="34" charset="-122"/>
                          <a:ea typeface="微软雅黑" pitchFamily="34" charset="-122"/>
                        </a:rPr>
                        <a:t>项目规模</a:t>
                      </a:r>
                      <a:endParaRPr lang="zh-CN" altLang="en-US" sz="1600" b="1" i="0" u="none" strike="noStrike" dirty="0">
                        <a:solidFill>
                          <a:srgbClr val="000000"/>
                        </a:solidFill>
                        <a:effectLst/>
                        <a:latin typeface="微软雅黑" pitchFamily="34" charset="-122"/>
                        <a:ea typeface="微软雅黑" pitchFamily="34" charset="-122"/>
                      </a:endParaRPr>
                    </a:p>
                  </a:txBody>
                  <a:tcPr marL="0" marR="0" marT="0" marB="0" anchor="ctr"/>
                </a:tc>
                <a:tc>
                  <a:txBody>
                    <a:bodyPr/>
                    <a:lstStyle/>
                    <a:p>
                      <a:pPr algn="ctr" fontAlgn="ctr"/>
                      <a:r>
                        <a:rPr lang="zh-CN" altLang="en-US" sz="1600" b="1" u="none" strike="noStrike" dirty="0">
                          <a:effectLst/>
                          <a:latin typeface="微软雅黑" pitchFamily="34" charset="-122"/>
                          <a:ea typeface="微软雅黑" pitchFamily="34" charset="-122"/>
                        </a:rPr>
                        <a:t>定义</a:t>
                      </a:r>
                      <a:endParaRPr lang="zh-CN" altLang="en-US" sz="1600" b="1" i="0" u="none" strike="noStrike" dirty="0">
                        <a:solidFill>
                          <a:srgbClr val="000000"/>
                        </a:solidFill>
                        <a:effectLst/>
                        <a:latin typeface="微软雅黑" pitchFamily="34" charset="-122"/>
                        <a:ea typeface="微软雅黑" pitchFamily="34" charset="-122"/>
                      </a:endParaRPr>
                    </a:p>
                  </a:txBody>
                  <a:tcPr marL="0" marR="0" marT="0" marB="0" anchor="ctr"/>
                </a:tc>
              </a:tr>
              <a:tr h="648072">
                <a:tc>
                  <a:txBody>
                    <a:bodyPr/>
                    <a:lstStyle/>
                    <a:p>
                      <a:pPr algn="ctr" rtl="0" fontAlgn="ctr"/>
                      <a:r>
                        <a:rPr lang="zh-CN" altLang="en-US" sz="1600" u="none" strike="noStrike" dirty="0">
                          <a:effectLst/>
                          <a:latin typeface="微软雅黑" pitchFamily="34" charset="-122"/>
                          <a:ea typeface="微软雅黑" pitchFamily="34" charset="-122"/>
                        </a:rPr>
                        <a:t>大型项目</a:t>
                      </a:r>
                      <a:endParaRPr lang="zh-CN" altLang="en-US" sz="1600" b="0" i="0" u="none" strike="noStrike" dirty="0">
                        <a:solidFill>
                          <a:srgbClr val="000000"/>
                        </a:solidFill>
                        <a:effectLst/>
                        <a:latin typeface="微软雅黑" pitchFamily="34" charset="-122"/>
                        <a:ea typeface="微软雅黑" pitchFamily="34" charset="-122"/>
                      </a:endParaRPr>
                    </a:p>
                  </a:txBody>
                  <a:tcPr marL="0" marR="0" marT="0" marB="0" anchor="ctr"/>
                </a:tc>
                <a:tc>
                  <a:txBody>
                    <a:bodyPr/>
                    <a:lstStyle/>
                    <a:p>
                      <a:pPr algn="l" rtl="0" fontAlgn="ctr"/>
                      <a:r>
                        <a:rPr lang="zh-CN" altLang="en-US" sz="1600" u="none" strike="noStrike" dirty="0">
                          <a:effectLst/>
                          <a:latin typeface="微软雅黑" pitchFamily="34" charset="-122"/>
                          <a:ea typeface="微软雅黑" pitchFamily="34" charset="-122"/>
                        </a:rPr>
                        <a:t>项目从立项到发布的估算</a:t>
                      </a:r>
                      <a:r>
                        <a:rPr lang="en-US" altLang="zh-CN" sz="1600" u="none" strike="noStrike" dirty="0">
                          <a:effectLst/>
                          <a:latin typeface="微软雅黑" pitchFamily="34" charset="-122"/>
                          <a:ea typeface="微软雅黑" pitchFamily="34" charset="-122"/>
                        </a:rPr>
                        <a:t>/</a:t>
                      </a:r>
                      <a:r>
                        <a:rPr lang="zh-CN" altLang="en-US" sz="1600" u="none" strike="noStrike" dirty="0">
                          <a:effectLst/>
                          <a:latin typeface="微软雅黑" pitchFamily="34" charset="-122"/>
                          <a:ea typeface="微软雅黑" pitchFamily="34" charset="-122"/>
                        </a:rPr>
                        <a:t>计划工作量</a:t>
                      </a:r>
                      <a:r>
                        <a:rPr lang="zh-CN" altLang="en-US" sz="2000" u="none" strike="noStrike" dirty="0">
                          <a:effectLst/>
                          <a:latin typeface="微软雅黑" pitchFamily="34" charset="-122"/>
                          <a:ea typeface="微软雅黑" pitchFamily="34" charset="-122"/>
                        </a:rPr>
                        <a:t>大于</a:t>
                      </a:r>
                      <a:r>
                        <a:rPr lang="en-US" altLang="zh-CN" sz="2000" u="none" strike="noStrike" dirty="0">
                          <a:effectLst/>
                          <a:latin typeface="微软雅黑" pitchFamily="34" charset="-122"/>
                          <a:ea typeface="微软雅黑" pitchFamily="34" charset="-122"/>
                        </a:rPr>
                        <a:t>40</a:t>
                      </a:r>
                      <a:r>
                        <a:rPr lang="zh-CN" altLang="en-US" sz="2000" u="none" strike="noStrike" dirty="0">
                          <a:effectLst/>
                          <a:latin typeface="微软雅黑" pitchFamily="34" charset="-122"/>
                          <a:ea typeface="微软雅黑" pitchFamily="34" charset="-122"/>
                        </a:rPr>
                        <a:t>人月 </a:t>
                      </a:r>
                      <a:endParaRPr lang="zh-CN" altLang="en-US" sz="2000" b="1" i="0" u="none" strike="noStrike" dirty="0">
                        <a:solidFill>
                          <a:schemeClr val="accent6">
                            <a:lumMod val="75000"/>
                          </a:schemeClr>
                        </a:solidFill>
                        <a:effectLst/>
                        <a:latin typeface="微软雅黑" pitchFamily="34" charset="-122"/>
                        <a:ea typeface="微软雅黑" pitchFamily="34" charset="-122"/>
                      </a:endParaRPr>
                    </a:p>
                  </a:txBody>
                  <a:tcPr marL="0" marR="0" marT="0" marB="0" anchor="ctr"/>
                </a:tc>
              </a:tr>
              <a:tr h="648072">
                <a:tc>
                  <a:txBody>
                    <a:bodyPr/>
                    <a:lstStyle/>
                    <a:p>
                      <a:pPr algn="ctr" rtl="0" fontAlgn="ctr"/>
                      <a:r>
                        <a:rPr lang="zh-CN" altLang="en-US" sz="1600" u="none" strike="noStrike">
                          <a:effectLst/>
                          <a:latin typeface="微软雅黑" pitchFamily="34" charset="-122"/>
                          <a:ea typeface="微软雅黑" pitchFamily="34" charset="-122"/>
                        </a:rPr>
                        <a:t>普通项目</a:t>
                      </a:r>
                      <a:endParaRPr lang="zh-CN" altLang="en-US" sz="1600" b="0" i="0" u="none" strike="noStrike">
                        <a:solidFill>
                          <a:srgbClr val="000000"/>
                        </a:solidFill>
                        <a:effectLst/>
                        <a:latin typeface="微软雅黑" pitchFamily="34" charset="-122"/>
                        <a:ea typeface="微软雅黑" pitchFamily="34" charset="-122"/>
                      </a:endParaRPr>
                    </a:p>
                  </a:txBody>
                  <a:tcPr marL="0" marR="0" marT="0" marB="0" anchor="ctr"/>
                </a:tc>
                <a:tc>
                  <a:txBody>
                    <a:bodyPr/>
                    <a:lstStyle/>
                    <a:p>
                      <a:pPr algn="l" rtl="0" fontAlgn="ctr"/>
                      <a:r>
                        <a:rPr lang="zh-CN" altLang="en-US" sz="1600" u="none" strike="noStrike" dirty="0">
                          <a:effectLst/>
                          <a:latin typeface="微软雅黑" pitchFamily="34" charset="-122"/>
                          <a:ea typeface="微软雅黑" pitchFamily="34" charset="-122"/>
                        </a:rPr>
                        <a:t>项目从立项到发布的估算</a:t>
                      </a:r>
                      <a:r>
                        <a:rPr lang="en-US" altLang="zh-CN" sz="1600" u="none" strike="noStrike" dirty="0">
                          <a:effectLst/>
                          <a:latin typeface="微软雅黑" pitchFamily="34" charset="-122"/>
                          <a:ea typeface="微软雅黑" pitchFamily="34" charset="-122"/>
                        </a:rPr>
                        <a:t>/</a:t>
                      </a:r>
                      <a:r>
                        <a:rPr lang="zh-CN" altLang="en-US" sz="1600" u="none" strike="noStrike" dirty="0">
                          <a:effectLst/>
                          <a:latin typeface="微软雅黑" pitchFamily="34" charset="-122"/>
                          <a:ea typeface="微软雅黑" pitchFamily="34" charset="-122"/>
                        </a:rPr>
                        <a:t>计划工作量在</a:t>
                      </a:r>
                      <a:r>
                        <a:rPr lang="en-US" altLang="zh-CN" sz="2000" u="none" strike="noStrike" kern="1200" dirty="0">
                          <a:effectLst/>
                          <a:latin typeface="微软雅黑" pitchFamily="34" charset="-122"/>
                          <a:ea typeface="微软雅黑" pitchFamily="34" charset="-122"/>
                        </a:rPr>
                        <a:t>10-40</a:t>
                      </a:r>
                      <a:r>
                        <a:rPr lang="zh-CN" altLang="en-US" sz="2000" u="none" strike="noStrike" kern="1200" dirty="0">
                          <a:effectLst/>
                          <a:latin typeface="微软雅黑" pitchFamily="34" charset="-122"/>
                          <a:ea typeface="微软雅黑" pitchFamily="34" charset="-122"/>
                        </a:rPr>
                        <a:t>人月</a:t>
                      </a:r>
                      <a:r>
                        <a:rPr lang="zh-CN" altLang="en-US" sz="1600" u="none" strike="noStrike" dirty="0">
                          <a:effectLst/>
                          <a:latin typeface="微软雅黑" pitchFamily="34" charset="-122"/>
                          <a:ea typeface="微软雅黑" pitchFamily="34" charset="-122"/>
                        </a:rPr>
                        <a:t>之间（含</a:t>
                      </a:r>
                      <a:r>
                        <a:rPr lang="en-US" altLang="zh-CN" sz="1600" u="none" strike="noStrike" dirty="0">
                          <a:effectLst/>
                          <a:latin typeface="微软雅黑" pitchFamily="34" charset="-122"/>
                          <a:ea typeface="微软雅黑" pitchFamily="34" charset="-122"/>
                        </a:rPr>
                        <a:t>40</a:t>
                      </a:r>
                      <a:r>
                        <a:rPr lang="zh-CN" altLang="en-US" sz="1600" u="none" strike="noStrike" dirty="0">
                          <a:effectLst/>
                          <a:latin typeface="微软雅黑" pitchFamily="34" charset="-122"/>
                          <a:ea typeface="微软雅黑" pitchFamily="34" charset="-122"/>
                        </a:rPr>
                        <a:t>人月）</a:t>
                      </a:r>
                      <a:endParaRPr lang="zh-CN" altLang="en-US" sz="1600" b="0" i="0" u="none" strike="noStrike" dirty="0">
                        <a:solidFill>
                          <a:srgbClr val="000000"/>
                        </a:solidFill>
                        <a:effectLst/>
                        <a:latin typeface="微软雅黑" pitchFamily="34" charset="-122"/>
                        <a:ea typeface="微软雅黑" pitchFamily="34" charset="-122"/>
                      </a:endParaRPr>
                    </a:p>
                  </a:txBody>
                  <a:tcPr marL="0" marR="0" marT="0" marB="0" anchor="ctr"/>
                </a:tc>
              </a:tr>
              <a:tr h="648072">
                <a:tc>
                  <a:txBody>
                    <a:bodyPr/>
                    <a:lstStyle/>
                    <a:p>
                      <a:pPr algn="ctr" rtl="0" fontAlgn="ctr"/>
                      <a:r>
                        <a:rPr lang="zh-CN" altLang="en-US" sz="1600" u="none" strike="noStrike">
                          <a:effectLst/>
                          <a:latin typeface="微软雅黑" pitchFamily="34" charset="-122"/>
                          <a:ea typeface="微软雅黑" pitchFamily="34" charset="-122"/>
                        </a:rPr>
                        <a:t>微型项目</a:t>
                      </a:r>
                      <a:endParaRPr lang="zh-CN" altLang="en-US" sz="1600" b="0" i="0" u="none" strike="noStrike">
                        <a:solidFill>
                          <a:srgbClr val="000000"/>
                        </a:solidFill>
                        <a:effectLst/>
                        <a:latin typeface="微软雅黑" pitchFamily="34" charset="-122"/>
                        <a:ea typeface="微软雅黑" pitchFamily="34" charset="-122"/>
                      </a:endParaRPr>
                    </a:p>
                  </a:txBody>
                  <a:tcPr marL="0" marR="0" marT="0" marB="0" anchor="ctr"/>
                </a:tc>
                <a:tc>
                  <a:txBody>
                    <a:bodyPr/>
                    <a:lstStyle/>
                    <a:p>
                      <a:pPr algn="l" rtl="0" fontAlgn="ctr"/>
                      <a:r>
                        <a:rPr lang="zh-CN" altLang="en-US" sz="1600" u="none" strike="noStrike" dirty="0">
                          <a:effectLst/>
                          <a:latin typeface="微软雅黑" pitchFamily="34" charset="-122"/>
                          <a:ea typeface="微软雅黑" pitchFamily="34" charset="-122"/>
                        </a:rPr>
                        <a:t>项目从立项到发布的估算</a:t>
                      </a:r>
                      <a:r>
                        <a:rPr lang="en-US" altLang="zh-CN" sz="1600" u="none" strike="noStrike" dirty="0">
                          <a:effectLst/>
                          <a:latin typeface="微软雅黑" pitchFamily="34" charset="-122"/>
                          <a:ea typeface="微软雅黑" pitchFamily="34" charset="-122"/>
                        </a:rPr>
                        <a:t>/</a:t>
                      </a:r>
                      <a:r>
                        <a:rPr lang="zh-CN" altLang="en-US" sz="1600" u="none" strike="noStrike" dirty="0">
                          <a:effectLst/>
                          <a:latin typeface="微软雅黑" pitchFamily="34" charset="-122"/>
                          <a:ea typeface="微软雅黑" pitchFamily="34" charset="-122"/>
                        </a:rPr>
                        <a:t>计划工作量在</a:t>
                      </a:r>
                      <a:r>
                        <a:rPr lang="en-US" altLang="zh-CN" sz="2000" u="none" strike="noStrike" kern="1200" dirty="0">
                          <a:effectLst/>
                          <a:latin typeface="微软雅黑" pitchFamily="34" charset="-122"/>
                          <a:ea typeface="微软雅黑" pitchFamily="34" charset="-122"/>
                        </a:rPr>
                        <a:t>3-10</a:t>
                      </a:r>
                      <a:r>
                        <a:rPr lang="zh-CN" altLang="en-US" sz="2000" u="none" strike="noStrike" kern="1200" dirty="0">
                          <a:effectLst/>
                          <a:latin typeface="微软雅黑" pitchFamily="34" charset="-122"/>
                          <a:ea typeface="微软雅黑" pitchFamily="34" charset="-122"/>
                        </a:rPr>
                        <a:t>人月</a:t>
                      </a:r>
                      <a:r>
                        <a:rPr lang="zh-CN" altLang="en-US" sz="1600" u="none" strike="noStrike" dirty="0">
                          <a:effectLst/>
                          <a:latin typeface="微软雅黑" pitchFamily="34" charset="-122"/>
                          <a:ea typeface="微软雅黑" pitchFamily="34" charset="-122"/>
                        </a:rPr>
                        <a:t>之间（含</a:t>
                      </a:r>
                      <a:r>
                        <a:rPr lang="en-US" altLang="zh-CN" sz="1600" u="none" strike="noStrike" dirty="0">
                          <a:effectLst/>
                          <a:latin typeface="微软雅黑" pitchFamily="34" charset="-122"/>
                          <a:ea typeface="微软雅黑" pitchFamily="34" charset="-122"/>
                        </a:rPr>
                        <a:t>10</a:t>
                      </a:r>
                      <a:r>
                        <a:rPr lang="zh-CN" altLang="en-US" sz="1600" u="none" strike="noStrike" dirty="0">
                          <a:effectLst/>
                          <a:latin typeface="微软雅黑" pitchFamily="34" charset="-122"/>
                          <a:ea typeface="微软雅黑" pitchFamily="34" charset="-122"/>
                        </a:rPr>
                        <a:t>人月）</a:t>
                      </a:r>
                      <a:endParaRPr lang="zh-CN" altLang="en-US" sz="1600" b="0" i="0" u="none" strike="noStrike" dirty="0">
                        <a:solidFill>
                          <a:srgbClr val="000000"/>
                        </a:solidFill>
                        <a:effectLst/>
                        <a:latin typeface="微软雅黑" pitchFamily="34" charset="-122"/>
                        <a:ea typeface="微软雅黑" pitchFamily="34" charset="-122"/>
                      </a:endParaRPr>
                    </a:p>
                  </a:txBody>
                  <a:tcPr marL="0" marR="0" marT="0" marB="0" anchor="ctr"/>
                </a:tc>
              </a:tr>
              <a:tr h="648072">
                <a:tc>
                  <a:txBody>
                    <a:bodyPr/>
                    <a:lstStyle/>
                    <a:p>
                      <a:pPr algn="ctr" rtl="0" fontAlgn="ctr"/>
                      <a:r>
                        <a:rPr lang="zh-CN" altLang="en-US" sz="1600" u="none" strike="noStrike" dirty="0">
                          <a:effectLst/>
                          <a:latin typeface="微软雅黑" pitchFamily="34" charset="-122"/>
                          <a:ea typeface="微软雅黑" pitchFamily="34" charset="-122"/>
                        </a:rPr>
                        <a:t>任务型项目</a:t>
                      </a:r>
                      <a:endParaRPr lang="zh-CN" altLang="en-US" sz="1600" b="0" i="0" u="none" strike="noStrike" dirty="0">
                        <a:solidFill>
                          <a:srgbClr val="000000"/>
                        </a:solidFill>
                        <a:effectLst/>
                        <a:latin typeface="微软雅黑" pitchFamily="34" charset="-122"/>
                        <a:ea typeface="微软雅黑" pitchFamily="34" charset="-122"/>
                      </a:endParaRPr>
                    </a:p>
                  </a:txBody>
                  <a:tcPr marL="0" marR="0" marT="0" marB="0" anchor="ctr"/>
                </a:tc>
                <a:tc>
                  <a:txBody>
                    <a:bodyPr/>
                    <a:lstStyle/>
                    <a:p>
                      <a:pPr algn="l" rtl="0" fontAlgn="ctr"/>
                      <a:r>
                        <a:rPr lang="zh-CN" altLang="en-US" sz="1600" u="none" strike="noStrike" dirty="0">
                          <a:effectLst/>
                          <a:latin typeface="微软雅黑" pitchFamily="34" charset="-122"/>
                          <a:ea typeface="微软雅黑" pitchFamily="34" charset="-122"/>
                        </a:rPr>
                        <a:t>项目从任务受理到完成的估算</a:t>
                      </a:r>
                      <a:r>
                        <a:rPr lang="en-US" altLang="zh-CN" sz="1600" u="none" strike="noStrike" dirty="0">
                          <a:effectLst/>
                          <a:latin typeface="微软雅黑" pitchFamily="34" charset="-122"/>
                          <a:ea typeface="微软雅黑" pitchFamily="34" charset="-122"/>
                        </a:rPr>
                        <a:t>/</a:t>
                      </a:r>
                      <a:r>
                        <a:rPr lang="zh-CN" altLang="en-US" sz="1600" u="none" strike="noStrike" dirty="0">
                          <a:effectLst/>
                          <a:latin typeface="微软雅黑" pitchFamily="34" charset="-122"/>
                          <a:ea typeface="微软雅黑" pitchFamily="34" charset="-122"/>
                        </a:rPr>
                        <a:t>计划工作量</a:t>
                      </a:r>
                      <a:r>
                        <a:rPr lang="zh-CN" altLang="en-US" sz="2000" u="none" strike="noStrike" kern="1200" dirty="0">
                          <a:effectLst/>
                          <a:latin typeface="微软雅黑" pitchFamily="34" charset="-122"/>
                          <a:ea typeface="微软雅黑" pitchFamily="34" charset="-122"/>
                        </a:rPr>
                        <a:t>小于</a:t>
                      </a:r>
                      <a:r>
                        <a:rPr lang="en-US" altLang="zh-CN" sz="2000" u="none" strike="noStrike" kern="1200" dirty="0">
                          <a:effectLst/>
                          <a:latin typeface="微软雅黑" pitchFamily="34" charset="-122"/>
                          <a:ea typeface="微软雅黑" pitchFamily="34" charset="-122"/>
                        </a:rPr>
                        <a:t>3</a:t>
                      </a:r>
                      <a:r>
                        <a:rPr lang="zh-CN" altLang="en-US" sz="2000" u="none" strike="noStrike" kern="1200" dirty="0">
                          <a:effectLst/>
                          <a:latin typeface="微软雅黑" pitchFamily="34" charset="-122"/>
                          <a:ea typeface="微软雅黑" pitchFamily="34" charset="-122"/>
                        </a:rPr>
                        <a:t>人月</a:t>
                      </a:r>
                      <a:r>
                        <a:rPr lang="zh-CN" altLang="en-US" sz="1600" u="none" strike="noStrike" dirty="0">
                          <a:effectLst/>
                          <a:latin typeface="微软雅黑" pitchFamily="34" charset="-122"/>
                          <a:ea typeface="微软雅黑" pitchFamily="34" charset="-122"/>
                        </a:rPr>
                        <a:t>（含</a:t>
                      </a:r>
                      <a:r>
                        <a:rPr lang="en-US" altLang="zh-CN" sz="1600" u="none" strike="noStrike" dirty="0">
                          <a:effectLst/>
                          <a:latin typeface="微软雅黑" pitchFamily="34" charset="-122"/>
                          <a:ea typeface="微软雅黑" pitchFamily="34" charset="-122"/>
                        </a:rPr>
                        <a:t>3</a:t>
                      </a:r>
                      <a:r>
                        <a:rPr lang="zh-CN" altLang="en-US" sz="1600" u="none" strike="noStrike" dirty="0">
                          <a:effectLst/>
                          <a:latin typeface="微软雅黑" pitchFamily="34" charset="-122"/>
                          <a:ea typeface="微软雅黑" pitchFamily="34" charset="-122"/>
                        </a:rPr>
                        <a:t>人月</a:t>
                      </a:r>
                      <a:r>
                        <a:rPr lang="zh-CN" altLang="en-US" sz="1600" u="none" strike="noStrike" dirty="0" smtClean="0">
                          <a:effectLst/>
                          <a:latin typeface="微软雅黑" pitchFamily="34" charset="-122"/>
                          <a:ea typeface="微软雅黑" pitchFamily="34" charset="-122"/>
                        </a:rPr>
                        <a:t>）</a:t>
                      </a:r>
                      <a:endParaRPr lang="en-US" altLang="zh-CN" sz="1600" u="none" strike="noStrike" dirty="0" smtClean="0">
                        <a:effectLst/>
                        <a:latin typeface="微软雅黑" pitchFamily="34" charset="-122"/>
                        <a:ea typeface="微软雅黑" pitchFamily="34" charset="-122"/>
                      </a:endParaRPr>
                    </a:p>
                    <a:p>
                      <a:pPr algn="l" rtl="0" fontAlgn="ctr"/>
                      <a:r>
                        <a:rPr lang="zh-CN" altLang="en-US" sz="1600" u="none" strike="noStrike" dirty="0" smtClean="0">
                          <a:effectLst/>
                          <a:latin typeface="微软雅黑" pitchFamily="34" charset="-122"/>
                          <a:ea typeface="微软雅黑" pitchFamily="34" charset="-122"/>
                        </a:rPr>
                        <a:t>包括</a:t>
                      </a:r>
                      <a:r>
                        <a:rPr lang="en-US" altLang="zh-CN" sz="1600" u="none" strike="noStrike" dirty="0">
                          <a:effectLst/>
                          <a:latin typeface="微软雅黑" pitchFamily="34" charset="-122"/>
                          <a:ea typeface="微软雅黑" pitchFamily="34" charset="-122"/>
                        </a:rPr>
                        <a:t>:BUG</a:t>
                      </a:r>
                      <a:r>
                        <a:rPr lang="zh-CN" altLang="en-US" sz="1600" u="none" strike="noStrike" dirty="0">
                          <a:effectLst/>
                          <a:latin typeface="微软雅黑" pitchFamily="34" charset="-122"/>
                          <a:ea typeface="微软雅黑" pitchFamily="34" charset="-122"/>
                        </a:rPr>
                        <a:t>修复、临时任务、零散需求</a:t>
                      </a:r>
                      <a:endParaRPr lang="zh-CN" altLang="en-US" sz="1600" b="0" i="0" u="none" strike="noStrike" dirty="0">
                        <a:solidFill>
                          <a:srgbClr val="000000"/>
                        </a:solidFill>
                        <a:effectLst/>
                        <a:latin typeface="微软雅黑" pitchFamily="34" charset="-122"/>
                        <a:ea typeface="微软雅黑" pitchFamily="34" charset="-122"/>
                      </a:endParaRPr>
                    </a:p>
                  </a:txBody>
                  <a:tcPr marL="0" marR="0" marT="0" marB="0" anchor="ctr"/>
                </a:tc>
              </a:tr>
              <a:tr h="648072">
                <a:tc>
                  <a:txBody>
                    <a:bodyPr/>
                    <a:lstStyle/>
                    <a:p>
                      <a:pPr algn="ctr" rtl="0" fontAlgn="ctr"/>
                      <a:r>
                        <a:rPr lang="zh-CN" altLang="en-US" sz="1600" b="0" i="0" u="none" strike="noStrike" dirty="0" smtClean="0">
                          <a:solidFill>
                            <a:srgbClr val="000000"/>
                          </a:solidFill>
                          <a:effectLst/>
                          <a:latin typeface="微软雅黑" pitchFamily="34" charset="-122"/>
                          <a:ea typeface="微软雅黑" pitchFamily="34" charset="-122"/>
                        </a:rPr>
                        <a:t>运维型项目</a:t>
                      </a:r>
                      <a:endParaRPr lang="zh-CN" altLang="en-US" sz="1600" b="0" i="0" u="none" strike="noStrike" dirty="0">
                        <a:solidFill>
                          <a:srgbClr val="000000"/>
                        </a:solidFill>
                        <a:effectLst/>
                        <a:latin typeface="微软雅黑" pitchFamily="34" charset="-122"/>
                        <a:ea typeface="微软雅黑" pitchFamily="34" charset="-122"/>
                      </a:endParaRPr>
                    </a:p>
                  </a:txBody>
                  <a:tcPr marL="0" marR="0" marT="0" marB="0" anchor="ctr"/>
                </a:tc>
                <a:tc>
                  <a:txBody>
                    <a:bodyPr/>
                    <a:lstStyle/>
                    <a:p>
                      <a:pPr algn="l" rtl="0" fontAlgn="ctr"/>
                      <a:r>
                        <a:rPr lang="zh-CN" altLang="zh-CN" sz="1600" u="none" strike="noStrike" kern="1200" dirty="0" smtClean="0">
                          <a:solidFill>
                            <a:schemeClr val="tx1"/>
                          </a:solidFill>
                          <a:effectLst/>
                          <a:latin typeface="微软雅黑" pitchFamily="34" charset="-122"/>
                          <a:ea typeface="微软雅黑" pitchFamily="34" charset="-122"/>
                          <a:cs typeface="+mn-cs"/>
                        </a:rPr>
                        <a:t>项目用于快速响应客户的紧急需求或紧急需要修复的</a:t>
                      </a:r>
                      <a:r>
                        <a:rPr lang="en-US" altLang="zh-CN" sz="1600" u="none" strike="noStrike" kern="1200" dirty="0" smtClean="0">
                          <a:solidFill>
                            <a:schemeClr val="tx1"/>
                          </a:solidFill>
                          <a:effectLst/>
                          <a:latin typeface="微软雅黑" pitchFamily="34" charset="-122"/>
                          <a:ea typeface="微软雅黑" pitchFamily="34" charset="-122"/>
                          <a:cs typeface="+mn-cs"/>
                        </a:rPr>
                        <a:t>bug</a:t>
                      </a:r>
                      <a:r>
                        <a:rPr lang="zh-CN" altLang="zh-CN" sz="1600" u="none" strike="noStrike" kern="1200" dirty="0" smtClean="0">
                          <a:solidFill>
                            <a:schemeClr val="tx1"/>
                          </a:solidFill>
                          <a:effectLst/>
                          <a:latin typeface="微软雅黑" pitchFamily="34" charset="-122"/>
                          <a:ea typeface="微软雅黑" pitchFamily="34" charset="-122"/>
                          <a:cs typeface="+mn-cs"/>
                        </a:rPr>
                        <a:t>，特点是快、周期短、紧急需求及要修复的问题明确，一般从需求开始到验收结束的项目周期在</a:t>
                      </a:r>
                      <a:r>
                        <a:rPr lang="en-US" altLang="zh-CN" sz="1600" u="none" strike="noStrike" kern="1200" dirty="0" smtClean="0">
                          <a:solidFill>
                            <a:schemeClr val="tx1"/>
                          </a:solidFill>
                          <a:effectLst/>
                          <a:latin typeface="微软雅黑" pitchFamily="34" charset="-122"/>
                          <a:ea typeface="微软雅黑" pitchFamily="34" charset="-122"/>
                          <a:cs typeface="+mn-cs"/>
                        </a:rPr>
                        <a:t>1-3</a:t>
                      </a:r>
                      <a:r>
                        <a:rPr lang="zh-CN" altLang="zh-CN" sz="1600" u="none" strike="noStrike" kern="1200" dirty="0" smtClean="0">
                          <a:solidFill>
                            <a:schemeClr val="tx1"/>
                          </a:solidFill>
                          <a:effectLst/>
                          <a:latin typeface="微软雅黑" pitchFamily="34" charset="-122"/>
                          <a:ea typeface="微软雅黑" pitchFamily="34" charset="-122"/>
                          <a:cs typeface="+mn-cs"/>
                        </a:rPr>
                        <a:t>周内。</a:t>
                      </a:r>
                      <a:endParaRPr lang="zh-CN" altLang="en-US" sz="1600" u="none" strike="noStrike" kern="1200" dirty="0">
                        <a:solidFill>
                          <a:schemeClr val="tx1"/>
                        </a:solidFill>
                        <a:effectLst/>
                        <a:latin typeface="微软雅黑" pitchFamily="34" charset="-122"/>
                        <a:ea typeface="微软雅黑" pitchFamily="34" charset="-122"/>
                        <a:cs typeface="+mn-cs"/>
                      </a:endParaRPr>
                    </a:p>
                  </a:txBody>
                  <a:tcPr marL="0" marR="0" marT="0" marB="0" anchor="ctr"/>
                </a:tc>
              </a:tr>
            </a:tbl>
          </a:graphicData>
        </a:graphic>
      </p:graphicFrame>
    </p:spTree>
    <p:extLst>
      <p:ext uri="{BB962C8B-B14F-4D97-AF65-F5344CB8AC3E}">
        <p14:creationId xmlns:p14="http://schemas.microsoft.com/office/powerpoint/2010/main" val="26811375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496" y="51470"/>
            <a:ext cx="8856984" cy="338554"/>
          </a:xfrm>
          <a:prstGeom prst="rect">
            <a:avLst/>
          </a:prstGeom>
          <a:noFill/>
          <a:ln w="9525">
            <a:noFill/>
            <a:miter lim="800000"/>
            <a:headEnd/>
            <a:tailEnd/>
          </a:ln>
        </p:spPr>
        <p:txBody>
          <a:bodyPr wrap="square">
            <a:spAutoFit/>
          </a:bodyPr>
          <a:lstStyle>
            <a:defPPr>
              <a:defRPr lang="zh-CN"/>
            </a:defPPr>
            <a:lvl1pPr>
              <a:defRPr sz="1600" b="1">
                <a:latin typeface="微软雅黑" pitchFamily="34" charset="-122"/>
                <a:ea typeface="微软雅黑" pitchFamily="34" charset="-122"/>
              </a:defRPr>
            </a:lvl1pPr>
          </a:lstStyle>
          <a:p>
            <a:pPr lvl="0"/>
            <a:r>
              <a:rPr lang="zh-CN" altLang="en-US" dirty="0"/>
              <a:t>准入条件</a:t>
            </a:r>
            <a:r>
              <a:rPr lang="zh-CN" altLang="en-US" dirty="0" smtClean="0"/>
              <a:t>：</a:t>
            </a:r>
            <a:r>
              <a:rPr lang="en-US" altLang="zh-CN" dirty="0" smtClean="0"/>
              <a:t>《</a:t>
            </a:r>
            <a:r>
              <a:rPr lang="zh-CN" altLang="en-US" dirty="0" smtClean="0"/>
              <a:t>产品规划书</a:t>
            </a:r>
            <a:r>
              <a:rPr lang="en-US" altLang="zh-CN" dirty="0" smtClean="0"/>
              <a:t>》</a:t>
            </a:r>
            <a:r>
              <a:rPr lang="zh-CN" altLang="en-US" dirty="0" smtClean="0"/>
              <a:t>已通过评审或产品经理收到新产品立项提议</a:t>
            </a:r>
            <a:endParaRPr lang="zh-CN" altLang="en-US" dirty="0"/>
          </a:p>
        </p:txBody>
      </p:sp>
      <p:sp>
        <p:nvSpPr>
          <p:cNvPr id="4" name="矩形 3"/>
          <p:cNvSpPr>
            <a:spLocks noChangeArrowheads="1"/>
          </p:cNvSpPr>
          <p:nvPr/>
        </p:nvSpPr>
        <p:spPr bwMode="auto">
          <a:xfrm>
            <a:off x="467544" y="4731990"/>
            <a:ext cx="9144000" cy="338554"/>
          </a:xfrm>
          <a:prstGeom prst="rect">
            <a:avLst/>
          </a:prstGeom>
          <a:noFill/>
          <a:ln w="9525">
            <a:noFill/>
            <a:miter lim="800000"/>
            <a:headEnd/>
            <a:tailEnd/>
          </a:ln>
        </p:spPr>
        <p:txBody>
          <a:bodyPr wrap="square">
            <a:spAutoFit/>
          </a:bodyPr>
          <a:lstStyle/>
          <a:p>
            <a:r>
              <a:rPr lang="zh-CN" altLang="en-US" sz="1600" b="1" dirty="0">
                <a:latin typeface="微软雅黑" pitchFamily="34" charset="-122"/>
                <a:ea typeface="微软雅黑" pitchFamily="34" charset="-122"/>
              </a:rPr>
              <a:t>准出条件 </a:t>
            </a:r>
            <a:r>
              <a:rPr lang="zh-CN" altLang="en-US" sz="1600" b="1" dirty="0" smtClean="0">
                <a:latin typeface="微软雅黑" pitchFamily="34" charset="-122"/>
                <a:ea typeface="微软雅黑" pitchFamily="34" charset="-122"/>
              </a:rPr>
              <a:t>：</a:t>
            </a:r>
            <a:r>
              <a:rPr lang="zh-CN" altLang="en-US" sz="1200" b="1" dirty="0" smtClean="0">
                <a:latin typeface="微软雅黑" pitchFamily="34" charset="-122"/>
                <a:ea typeface="微软雅黑" pitchFamily="34" charset="-122"/>
              </a:rPr>
              <a:t>产品</a:t>
            </a:r>
            <a:r>
              <a:rPr lang="zh-CN" altLang="zh-CN" sz="1200" b="1" dirty="0" smtClean="0">
                <a:latin typeface="微软雅黑" pitchFamily="34" charset="-122"/>
                <a:ea typeface="微软雅黑" pitchFamily="34" charset="-122"/>
              </a:rPr>
              <a:t>立项</a:t>
            </a:r>
            <a:r>
              <a:rPr lang="zh-CN" altLang="en-US" sz="1200" b="1" dirty="0" smtClean="0">
                <a:latin typeface="微软雅黑" pitchFamily="34" charset="-122"/>
                <a:ea typeface="微软雅黑" pitchFamily="34" charset="-122"/>
              </a:rPr>
              <a:t>申请审批</a:t>
            </a:r>
            <a:r>
              <a:rPr lang="zh-CN" altLang="zh-CN" sz="1200" b="1" dirty="0" smtClean="0">
                <a:latin typeface="微软雅黑" pitchFamily="34" charset="-122"/>
                <a:ea typeface="微软雅黑" pitchFamily="34" charset="-122"/>
              </a:rPr>
              <a:t>通过</a:t>
            </a:r>
            <a:r>
              <a:rPr lang="zh-CN" altLang="en-US" sz="1200" b="1" dirty="0" smtClean="0">
                <a:latin typeface="微软雅黑" pitchFamily="34" charset="-122"/>
                <a:ea typeface="微软雅黑" pitchFamily="34" charset="-122"/>
              </a:rPr>
              <a:t>、可行性分析报告评审通过、客户需求说明书、 </a:t>
            </a:r>
            <a:r>
              <a:rPr lang="en-US" altLang="zh-CN" sz="1200" b="1" dirty="0" smtClean="0">
                <a:latin typeface="微软雅黑" pitchFamily="34" charset="-122"/>
                <a:ea typeface="微软雅黑" pitchFamily="34" charset="-122"/>
              </a:rPr>
              <a:t>UE</a:t>
            </a:r>
            <a:r>
              <a:rPr lang="zh-CN" altLang="en-US" sz="1200" b="1" dirty="0" smtClean="0">
                <a:latin typeface="微软雅黑" pitchFamily="34" charset="-122"/>
                <a:ea typeface="微软雅黑" pitchFamily="34" charset="-122"/>
              </a:rPr>
              <a:t>界面原型评审通过或产品立项取消</a:t>
            </a:r>
            <a:endParaRPr lang="zh-CN" altLang="zh-CN" sz="1200" b="1" dirty="0">
              <a:latin typeface="微软雅黑" pitchFamily="34" charset="-122"/>
              <a:ea typeface="微软雅黑" pitchFamily="34" charset="-122"/>
            </a:endParaRPr>
          </a:p>
        </p:txBody>
      </p:sp>
      <p:pic>
        <p:nvPicPr>
          <p:cNvPr id="5" name="Picture 2" descr="C:\Program Files\Microsoft Office\MEDIA\CAGCAT10\j0293240.wmf">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4791370"/>
            <a:ext cx="477313" cy="3521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3820562004"/>
              </p:ext>
            </p:extLst>
          </p:nvPr>
        </p:nvGraphicFramePr>
        <p:xfrm>
          <a:off x="0" y="390025"/>
          <a:ext cx="9144000" cy="4341966"/>
        </p:xfrm>
        <a:graphic>
          <a:graphicData uri="http://schemas.openxmlformats.org/presentationml/2006/ole">
            <mc:AlternateContent xmlns:mc="http://schemas.openxmlformats.org/markup-compatibility/2006">
              <mc:Choice xmlns:v="urn:schemas-microsoft-com:vml" Requires="v">
                <p:oleObj spid="_x0000_s250939" name="Visio" r:id="rId6" imgW="14986890" imgH="12448456" progId="Visio.Drawing.11">
                  <p:embed/>
                </p:oleObj>
              </mc:Choice>
              <mc:Fallback>
                <p:oleObj name="Visio" r:id="rId6" imgW="14986890" imgH="12448456" progId="Visio.Drawing.11">
                  <p:embed/>
                  <p:pic>
                    <p:nvPicPr>
                      <p:cNvPr id="0"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390025"/>
                        <a:ext cx="9144000" cy="4341966"/>
                      </a:xfrm>
                      <a:prstGeom prst="rect">
                        <a:avLst/>
                      </a:prstGeom>
                      <a:noFill/>
                    </p:spPr>
                  </p:pic>
                </p:oleObj>
              </mc:Fallback>
            </mc:AlternateContent>
          </a:graphicData>
        </a:graphic>
      </p:graphicFrame>
    </p:spTree>
    <p:extLst>
      <p:ext uri="{BB962C8B-B14F-4D97-AF65-F5344CB8AC3E}">
        <p14:creationId xmlns:p14="http://schemas.microsoft.com/office/powerpoint/2010/main" val="6493921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88455" y="838801"/>
            <a:ext cx="1152127" cy="856838"/>
            <a:chOff x="1230457" y="1093887"/>
            <a:chExt cx="1576391" cy="1460665"/>
          </a:xfrm>
        </p:grpSpPr>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0457" y="1093887"/>
              <a:ext cx="1576391" cy="1080120"/>
            </a:xfrm>
            <a:prstGeom prst="rect">
              <a:avLst/>
            </a:prstGeom>
          </p:spPr>
        </p:pic>
        <p:sp>
          <p:nvSpPr>
            <p:cNvPr id="20" name="矩形 19"/>
            <p:cNvSpPr/>
            <p:nvPr/>
          </p:nvSpPr>
          <p:spPr>
            <a:xfrm>
              <a:off x="1425317" y="2248584"/>
              <a:ext cx="825867" cy="30596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产品</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314759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a:latin typeface="微软雅黑" pitchFamily="34" charset="-122"/>
                <a:ea typeface="微软雅黑" pitchFamily="34" charset="-122"/>
              </a:rPr>
              <a:t>产品</a:t>
            </a:r>
            <a:r>
              <a:rPr lang="zh-CN" altLang="en-US" sz="2000" dirty="0" smtClean="0">
                <a:latin typeface="微软雅黑" pitchFamily="34" charset="-122"/>
                <a:ea typeface="微软雅黑" pitchFamily="34" charset="-122"/>
              </a:rPr>
              <a:t>立项阶段</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职责介绍</a:t>
            </a:r>
            <a:endParaRPr lang="en-US" altLang="zh-CN" sz="2000" dirty="0">
              <a:latin typeface="微软雅黑" pitchFamily="34" charset="-122"/>
              <a:ea typeface="微软雅黑" pitchFamily="34" charset="-122"/>
            </a:endParaRPr>
          </a:p>
        </p:txBody>
      </p:sp>
      <p:sp>
        <p:nvSpPr>
          <p:cNvPr id="13" name="TextBox 12"/>
          <p:cNvSpPr txBox="1"/>
          <p:nvPr/>
        </p:nvSpPr>
        <p:spPr>
          <a:xfrm>
            <a:off x="1525246" y="790600"/>
            <a:ext cx="6863178" cy="1477328"/>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发起</a:t>
            </a:r>
            <a:r>
              <a:rPr lang="zh-CN" altLang="en-US" sz="1200" b="1" dirty="0">
                <a:solidFill>
                  <a:schemeClr val="accent2">
                    <a:lumMod val="75000"/>
                  </a:schemeClr>
                </a:solidFill>
                <a:latin typeface="微软雅黑" pitchFamily="34" charset="-122"/>
                <a:ea typeface="微软雅黑" pitchFamily="34" charset="-122"/>
              </a:rPr>
              <a:t>产品立项</a:t>
            </a:r>
            <a:r>
              <a:rPr lang="zh-CN" altLang="en-US" sz="1200" b="1" dirty="0" smtClean="0">
                <a:solidFill>
                  <a:schemeClr val="accent2">
                    <a:lumMod val="75000"/>
                  </a:schemeClr>
                </a:solidFill>
                <a:latin typeface="微软雅黑" pitchFamily="34" charset="-122"/>
                <a:ea typeface="微软雅黑" pitchFamily="34" charset="-122"/>
              </a:rPr>
              <a:t>申请</a:t>
            </a:r>
            <a:r>
              <a:rPr lang="zh-CN" altLang="en-US" sz="1200" dirty="0" smtClean="0">
                <a:latin typeface="微软雅黑" pitchFamily="34" charset="-122"/>
                <a:ea typeface="微软雅黑" pitchFamily="34" charset="-122"/>
              </a:rPr>
              <a:t>（</a:t>
            </a:r>
            <a:r>
              <a:rPr lang="zh-CN" altLang="en-US" sz="1200" dirty="0" smtClean="0">
                <a:solidFill>
                  <a:srgbClr val="00B0F0"/>
                </a:solidFill>
                <a:latin typeface="微软雅黑" pitchFamily="34" charset="-122"/>
                <a:ea typeface="微软雅黑" pitchFamily="34" charset="-122"/>
              </a:rPr>
              <a:t>除</a:t>
            </a:r>
            <a:r>
              <a:rPr lang="en-US" altLang="zh-CN" sz="1200" dirty="0" smtClean="0">
                <a:solidFill>
                  <a:srgbClr val="00B0F0"/>
                </a:solidFill>
                <a:latin typeface="微软雅黑" pitchFamily="34" charset="-122"/>
                <a:ea typeface="微软雅黑" pitchFamily="34" charset="-122"/>
              </a:rPr>
              <a:t>3</a:t>
            </a:r>
            <a:r>
              <a:rPr lang="zh-CN" altLang="en-US" sz="1200" dirty="0">
                <a:solidFill>
                  <a:srgbClr val="00B0F0"/>
                </a:solidFill>
                <a:latin typeface="微软雅黑" pitchFamily="34" charset="-122"/>
                <a:ea typeface="微软雅黑" pitchFamily="34" charset="-122"/>
              </a:rPr>
              <a:t>人</a:t>
            </a:r>
            <a:r>
              <a:rPr lang="zh-CN" altLang="en-US" sz="1200" dirty="0" smtClean="0">
                <a:solidFill>
                  <a:srgbClr val="00B0F0"/>
                </a:solidFill>
                <a:latin typeface="微软雅黑" pitchFamily="34" charset="-122"/>
                <a:ea typeface="微软雅黑" pitchFamily="34" charset="-122"/>
              </a:rPr>
              <a:t>月以下</a:t>
            </a:r>
            <a:r>
              <a:rPr lang="en-US" altLang="zh-CN" sz="1200" dirty="0" smtClean="0">
                <a:solidFill>
                  <a:srgbClr val="00B0F0"/>
                </a:solidFill>
                <a:latin typeface="微软雅黑" pitchFamily="34" charset="-122"/>
                <a:ea typeface="微软雅黑" pitchFamily="34" charset="-122"/>
              </a:rPr>
              <a:t>bug</a:t>
            </a:r>
            <a:r>
              <a:rPr lang="zh-CN" altLang="en-US" sz="1200" dirty="0" smtClean="0">
                <a:solidFill>
                  <a:srgbClr val="00B0F0"/>
                </a:solidFill>
                <a:latin typeface="微软雅黑" pitchFamily="34" charset="-122"/>
                <a:ea typeface="微软雅黑" pitchFamily="34" charset="-122"/>
              </a:rPr>
              <a:t>修复的任务型项目、定制项目以外，其他产品类型都必</a:t>
            </a:r>
            <a:r>
              <a:rPr lang="zh-CN" altLang="en-US" sz="1200" dirty="0">
                <a:solidFill>
                  <a:srgbClr val="00B0F0"/>
                </a:solidFill>
                <a:latin typeface="微软雅黑" pitchFamily="34" charset="-122"/>
                <a:ea typeface="微软雅黑" pitchFamily="34" charset="-122"/>
              </a:rPr>
              <a:t>选</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zh-CN" sz="1200" dirty="0">
                <a:latin typeface="微软雅黑" pitchFamily="34" charset="-122"/>
                <a:ea typeface="微软雅黑" pitchFamily="34" charset="-122"/>
              </a:rPr>
              <a:t>协调各角色负责人指派角色代表，组建初始</a:t>
            </a:r>
            <a:r>
              <a:rPr lang="zh-CN" altLang="zh-CN" sz="1200" dirty="0" smtClean="0">
                <a:latin typeface="微软雅黑" pitchFamily="34" charset="-122"/>
                <a:ea typeface="微软雅黑" pitchFamily="34" charset="-122"/>
              </a:rPr>
              <a:t>团队</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编制并组织评审</a:t>
            </a:r>
            <a:r>
              <a:rPr lang="zh-CN" altLang="en-US" sz="1200" b="1" dirty="0" smtClean="0">
                <a:solidFill>
                  <a:schemeClr val="accent2">
                    <a:lumMod val="75000"/>
                  </a:schemeClr>
                </a:solidFill>
                <a:latin typeface="微软雅黑" pitchFamily="34" charset="-122"/>
                <a:ea typeface="微软雅黑" pitchFamily="34" charset="-122"/>
              </a:rPr>
              <a:t>产品可行性分析报告</a:t>
            </a:r>
            <a:r>
              <a:rPr lang="zh-CN" altLang="en-US" sz="1200" dirty="0" smtClean="0">
                <a:latin typeface="微软雅黑" pitchFamily="34" charset="-122"/>
                <a:ea typeface="微软雅黑" pitchFamily="34" charset="-122"/>
              </a:rPr>
              <a:t>（</a:t>
            </a:r>
            <a:r>
              <a:rPr lang="zh-CN" altLang="en-US" sz="1200" dirty="0" smtClean="0">
                <a:solidFill>
                  <a:srgbClr val="00B0F0"/>
                </a:solidFill>
                <a:latin typeface="微软雅黑" pitchFamily="34" charset="-122"/>
                <a:ea typeface="微软雅黑" pitchFamily="34" charset="-122"/>
              </a:rPr>
              <a:t>新产品或第一位版本号升级，必选</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编制并组织评审客户需求，包括</a:t>
            </a:r>
            <a:r>
              <a:rPr lang="zh-CN" altLang="en-US" sz="1200" b="1" dirty="0" smtClean="0">
                <a:solidFill>
                  <a:schemeClr val="accent2">
                    <a:lumMod val="75000"/>
                  </a:schemeClr>
                </a:solidFill>
                <a:latin typeface="微软雅黑" pitchFamily="34" charset="-122"/>
                <a:ea typeface="微软雅黑" pitchFamily="34" charset="-122"/>
              </a:rPr>
              <a:t>客户需求列表（含</a:t>
            </a:r>
            <a:r>
              <a:rPr lang="en-US" altLang="zh-CN" sz="1200" b="1" dirty="0" smtClean="0">
                <a:solidFill>
                  <a:schemeClr val="accent2">
                    <a:lumMod val="75000"/>
                  </a:schemeClr>
                </a:solidFill>
                <a:latin typeface="微软雅黑" pitchFamily="34" charset="-122"/>
                <a:ea typeface="微软雅黑" pitchFamily="34" charset="-122"/>
              </a:rPr>
              <a:t>3D</a:t>
            </a:r>
            <a:r>
              <a:rPr lang="zh-CN" altLang="en-US" sz="1200" b="1" dirty="0" smtClean="0">
                <a:solidFill>
                  <a:schemeClr val="accent2">
                    <a:lumMod val="75000"/>
                  </a:schemeClr>
                </a:solidFill>
                <a:latin typeface="微软雅黑" pitchFamily="34" charset="-122"/>
                <a:ea typeface="微软雅黑" pitchFamily="34" charset="-122"/>
              </a:rPr>
              <a:t>场景需求）、界面原型、客户需求说明书</a:t>
            </a:r>
            <a:endParaRPr lang="en-US" altLang="zh-CN" sz="1200" b="1" dirty="0">
              <a:solidFill>
                <a:schemeClr val="accent2">
                  <a:lumMod val="75000"/>
                </a:schemeClr>
              </a:solidFill>
              <a:latin typeface="微软雅黑" pitchFamily="34" charset="-122"/>
              <a:ea typeface="微软雅黑" pitchFamily="34" charset="-122"/>
            </a:endParaRPr>
          </a:p>
          <a:p>
            <a:pPr>
              <a:lnSpc>
                <a:spcPct val="150000"/>
              </a:lnSpc>
            </a:pPr>
            <a:r>
              <a:rPr lang="en-US" altLang="zh-CN" sz="1200" b="1" dirty="0" smtClean="0">
                <a:solidFill>
                  <a:schemeClr val="accent2">
                    <a:lumMod val="75000"/>
                  </a:schemeClr>
                </a:solidFill>
                <a:latin typeface="微软雅黑" pitchFamily="34" charset="-122"/>
                <a:ea typeface="微软雅黑" pitchFamily="34" charset="-122"/>
              </a:rPr>
              <a:t>                              </a:t>
            </a:r>
            <a:r>
              <a:rPr lang="zh-CN" altLang="en-US" sz="1200" b="1" dirty="0" smtClean="0">
                <a:solidFill>
                  <a:schemeClr val="accent2">
                    <a:lumMod val="75000"/>
                  </a:schemeClr>
                </a:solidFill>
                <a:latin typeface="微软雅黑" pitchFamily="34" charset="-122"/>
                <a:ea typeface="微软雅黑" pitchFamily="34" charset="-122"/>
              </a:rPr>
              <a:t>模型资源列表、音视频素材及</a:t>
            </a:r>
            <a:r>
              <a:rPr lang="en-US" altLang="zh-CN" sz="1200" b="1" dirty="0" smtClean="0">
                <a:solidFill>
                  <a:schemeClr val="accent2">
                    <a:lumMod val="75000"/>
                  </a:schemeClr>
                </a:solidFill>
                <a:latin typeface="微软雅黑" pitchFamily="34" charset="-122"/>
                <a:ea typeface="微软雅黑" pitchFamily="34" charset="-122"/>
              </a:rPr>
              <a:t>Flash</a:t>
            </a:r>
            <a:r>
              <a:rPr lang="zh-CN" altLang="en-US" sz="1200" b="1" dirty="0" smtClean="0">
                <a:solidFill>
                  <a:schemeClr val="accent2">
                    <a:lumMod val="75000"/>
                  </a:schemeClr>
                </a:solidFill>
                <a:latin typeface="微软雅黑" pitchFamily="34" charset="-122"/>
                <a:ea typeface="微软雅黑" pitchFamily="34" charset="-122"/>
              </a:rPr>
              <a:t>脚本（</a:t>
            </a:r>
            <a:r>
              <a:rPr lang="en-US" altLang="zh-CN" sz="1200" b="1" dirty="0" smtClean="0">
                <a:solidFill>
                  <a:schemeClr val="accent2">
                    <a:lumMod val="75000"/>
                  </a:schemeClr>
                </a:solidFill>
                <a:latin typeface="微软雅黑" pitchFamily="34" charset="-122"/>
                <a:ea typeface="微软雅黑" pitchFamily="34" charset="-122"/>
              </a:rPr>
              <a:t>3D</a:t>
            </a:r>
            <a:r>
              <a:rPr lang="zh-CN" altLang="en-US" sz="1200" b="1" dirty="0" smtClean="0">
                <a:solidFill>
                  <a:schemeClr val="accent2">
                    <a:lumMod val="75000"/>
                  </a:schemeClr>
                </a:solidFill>
                <a:latin typeface="微软雅黑" pitchFamily="34" charset="-122"/>
                <a:ea typeface="微软雅黑" pitchFamily="34" charset="-122"/>
              </a:rPr>
              <a:t>）、</a:t>
            </a:r>
            <a:r>
              <a:rPr lang="en-US" altLang="zh-CN" sz="1200" b="1" dirty="0" smtClean="0">
                <a:solidFill>
                  <a:schemeClr val="accent2">
                    <a:lumMod val="75000"/>
                  </a:schemeClr>
                </a:solidFill>
                <a:latin typeface="微软雅黑" pitchFamily="34" charset="-122"/>
                <a:ea typeface="微软雅黑" pitchFamily="34" charset="-122"/>
              </a:rPr>
              <a:t>3D</a:t>
            </a:r>
            <a:r>
              <a:rPr lang="zh-CN" altLang="en-US" sz="1200" b="1" dirty="0" smtClean="0">
                <a:solidFill>
                  <a:schemeClr val="accent2">
                    <a:lumMod val="75000"/>
                  </a:schemeClr>
                </a:solidFill>
                <a:latin typeface="微软雅黑" pitchFamily="34" charset="-122"/>
                <a:ea typeface="微软雅黑" pitchFamily="34" charset="-122"/>
              </a:rPr>
              <a:t>美术需求分析</a:t>
            </a:r>
            <a:r>
              <a:rPr lang="zh-CN" altLang="en-US" sz="800" b="1" dirty="0" smtClean="0">
                <a:solidFill>
                  <a:schemeClr val="accent2">
                    <a:lumMod val="75000"/>
                  </a:schemeClr>
                </a:solidFill>
                <a:latin typeface="微软雅黑" pitchFamily="34" charset="-122"/>
                <a:ea typeface="微软雅黑" pitchFamily="34" charset="-122"/>
              </a:rPr>
              <a:t>（视觉设计师主导）</a:t>
            </a:r>
            <a:endParaRPr lang="en-US" altLang="zh-CN" sz="800" b="1" dirty="0" smtClean="0">
              <a:solidFill>
                <a:schemeClr val="accent2">
                  <a:lumMod val="75000"/>
                </a:schemeClr>
              </a:solidFill>
              <a:latin typeface="微软雅黑" pitchFamily="34" charset="-122"/>
              <a:ea typeface="微软雅黑" pitchFamily="34" charset="-122"/>
            </a:endParaRPr>
          </a:p>
        </p:txBody>
      </p:sp>
      <p:sp>
        <p:nvSpPr>
          <p:cNvPr id="15" name="TextBox 14"/>
          <p:cNvSpPr txBox="1"/>
          <p:nvPr/>
        </p:nvSpPr>
        <p:spPr>
          <a:xfrm>
            <a:off x="1525246" y="2389934"/>
            <a:ext cx="6215106" cy="1200329"/>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参与客户需求列表评审，进行项目</a:t>
            </a:r>
            <a:r>
              <a:rPr lang="zh-CN" altLang="en-US" sz="1200" b="1" dirty="0" smtClean="0">
                <a:solidFill>
                  <a:schemeClr val="accent2">
                    <a:lumMod val="75000"/>
                  </a:schemeClr>
                </a:solidFill>
                <a:latin typeface="微软雅黑" pitchFamily="34" charset="-122"/>
                <a:ea typeface="微软雅黑" pitchFamily="34" charset="-122"/>
              </a:rPr>
              <a:t>量级估算</a:t>
            </a:r>
            <a:endParaRPr lang="en-US" altLang="zh-CN" sz="12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组织开展</a:t>
            </a:r>
            <a:r>
              <a:rPr lang="zh-CN" altLang="en-US" sz="1200" b="1" dirty="0" smtClean="0">
                <a:solidFill>
                  <a:schemeClr val="accent2">
                    <a:lumMod val="75000"/>
                  </a:schemeClr>
                </a:solidFill>
                <a:latin typeface="微软雅黑" pitchFamily="34" charset="-122"/>
                <a:ea typeface="微软雅黑" pitchFamily="34" charset="-122"/>
              </a:rPr>
              <a:t>技术预研或技术可行性分析</a:t>
            </a:r>
            <a:endParaRPr lang="en-US" altLang="zh-CN" sz="12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a:t>
            </a:r>
            <a:r>
              <a:rPr lang="zh-CN" altLang="zh-CN" sz="1200" dirty="0" smtClean="0">
                <a:latin typeface="微软雅黑" pitchFamily="34" charset="-122"/>
                <a:ea typeface="微软雅黑" pitchFamily="34" charset="-122"/>
              </a:rPr>
              <a:t>分析复用、外包或外购的情况，进行整体选择方案</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a:t>
            </a:r>
            <a:r>
              <a:rPr lang="zh-CN" altLang="en-US" sz="1200" b="1" dirty="0" smtClean="0">
                <a:solidFill>
                  <a:schemeClr val="accent2">
                    <a:lumMod val="75000"/>
                  </a:schemeClr>
                </a:solidFill>
                <a:latin typeface="微软雅黑" pitchFamily="34" charset="-122"/>
                <a:ea typeface="微软雅黑" pitchFamily="34" charset="-122"/>
              </a:rPr>
              <a:t>客户需求说明书及原型评审</a:t>
            </a:r>
            <a:r>
              <a:rPr lang="zh-CN" altLang="en-US" sz="1200" dirty="0" smtClean="0">
                <a:latin typeface="微软雅黑" pitchFamily="34" charset="-122"/>
                <a:ea typeface="微软雅黑" pitchFamily="34" charset="-122"/>
              </a:rPr>
              <a:t>，跟进并确认客户需求评审问题的修订</a:t>
            </a:r>
            <a:endParaRPr lang="en-US" altLang="zh-CN" sz="1200" dirty="0" smtClean="0">
              <a:latin typeface="微软雅黑" pitchFamily="34" charset="-122"/>
              <a:ea typeface="微软雅黑" pitchFamily="34" charset="-122"/>
            </a:endParaRPr>
          </a:p>
        </p:txBody>
      </p:sp>
      <p:grpSp>
        <p:nvGrpSpPr>
          <p:cNvPr id="23" name="组合 19"/>
          <p:cNvGrpSpPr/>
          <p:nvPr/>
        </p:nvGrpSpPr>
        <p:grpSpPr>
          <a:xfrm>
            <a:off x="130746" y="2139702"/>
            <a:ext cx="865586" cy="1133954"/>
            <a:chOff x="1265016" y="2854449"/>
            <a:chExt cx="1419232" cy="1596372"/>
          </a:xfrm>
        </p:grpSpPr>
        <p:pic>
          <p:nvPicPr>
            <p:cNvPr id="24" name="图片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056" y="2854449"/>
              <a:ext cx="1331192" cy="1281216"/>
            </a:xfrm>
            <a:prstGeom prst="rect">
              <a:avLst/>
            </a:prstGeom>
          </p:spPr>
        </p:pic>
        <p:sp>
          <p:nvSpPr>
            <p:cNvPr id="25" name="矩形 24"/>
            <p:cNvSpPr/>
            <p:nvPr/>
          </p:nvSpPr>
          <p:spPr>
            <a:xfrm>
              <a:off x="1265016" y="4173822"/>
              <a:ext cx="1146470" cy="276999"/>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拟定项目经理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26" name="组合 25"/>
          <p:cNvGrpSpPr/>
          <p:nvPr/>
        </p:nvGrpSpPr>
        <p:grpSpPr>
          <a:xfrm>
            <a:off x="-16513" y="3598912"/>
            <a:ext cx="1511952" cy="1082951"/>
            <a:chOff x="-108331" y="3401319"/>
            <a:chExt cx="1695037" cy="1492436"/>
          </a:xfrm>
        </p:grpSpPr>
        <p:sp>
          <p:nvSpPr>
            <p:cNvPr id="27" name="矩形 26"/>
            <p:cNvSpPr/>
            <p:nvPr/>
          </p:nvSpPr>
          <p:spPr>
            <a:xfrm>
              <a:off x="-108331" y="4299941"/>
              <a:ext cx="1695037" cy="593814"/>
            </a:xfrm>
            <a:prstGeom prst="rect">
              <a:avLst/>
            </a:prstGeom>
            <a:noFill/>
          </p:spPr>
          <p:txBody>
            <a:bodyPr wrap="none" lIns="91440" tIns="45720" rIns="91440" bIns="45720">
              <a:spAutoFit/>
            </a:bodyPr>
            <a:lstStyle/>
            <a:p>
              <a:pPr algn="ctr"/>
              <a:r>
                <a:rPr lang="zh-CN" altLang="en-US" sz="11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开发、测试、</a:t>
              </a:r>
              <a:r>
                <a:rPr lang="en-US" altLang="zh-CN" sz="11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UED</a:t>
              </a:r>
            </a:p>
            <a:p>
              <a:pPr algn="ctr"/>
              <a:r>
                <a:rPr lang="zh-CN" altLang="en-US" sz="11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代表等初始团队成员</a:t>
              </a:r>
              <a:endParaRPr lang="zh-CN" altLang="en-US" sz="11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pic>
          <p:nvPicPr>
            <p:cNvPr id="28" name="Picture 2" descr="C:\Documents and Settings\lunzhuo.ye\桌面\培训PPT素材\20110514_2cbd5458a2492020ea1eX3I49qwuPe8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0803" y="3401319"/>
              <a:ext cx="1296771" cy="979249"/>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p:cNvSpPr txBox="1"/>
          <p:nvPr/>
        </p:nvSpPr>
        <p:spPr>
          <a:xfrm>
            <a:off x="1525246" y="4088428"/>
            <a:ext cx="6215106" cy="646331"/>
          </a:xfrm>
          <a:prstGeom prst="rect">
            <a:avLst/>
          </a:prstGeom>
          <a:noFill/>
        </p:spPr>
        <p:txBody>
          <a:bodyPr wrap="square" rtlCol="0">
            <a:spAutoFit/>
          </a:bodyPr>
          <a:lstStyle/>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参与客户需求评审，</a:t>
            </a:r>
            <a:r>
              <a:rPr lang="zh-CN" altLang="en-US" sz="1200" dirty="0" smtClean="0">
                <a:latin typeface="微软雅黑" pitchFamily="34" charset="-122"/>
                <a:ea typeface="微软雅黑" pitchFamily="34" charset="-122"/>
              </a:rPr>
              <a:t>包括客户需求列表（含</a:t>
            </a:r>
            <a:r>
              <a:rPr lang="en-US" altLang="zh-CN" sz="1200" dirty="0" smtClean="0">
                <a:latin typeface="微软雅黑" pitchFamily="34" charset="-122"/>
                <a:ea typeface="微软雅黑" pitchFamily="34" charset="-122"/>
              </a:rPr>
              <a:t>3D</a:t>
            </a:r>
            <a:r>
              <a:rPr lang="zh-CN" altLang="en-US" sz="1200" dirty="0" smtClean="0">
                <a:latin typeface="微软雅黑" pitchFamily="34" charset="-122"/>
                <a:ea typeface="微软雅黑" pitchFamily="34" charset="-122"/>
              </a:rPr>
              <a:t>场景需求）、界面原型、客户需求说明书</a:t>
            </a:r>
            <a:endParaRPr lang="en-US" altLang="zh-CN" sz="1200" dirty="0" smtClean="0">
              <a:latin typeface="微软雅黑" pitchFamily="34" charset="-122"/>
              <a:ea typeface="微软雅黑" pitchFamily="34" charset="-122"/>
            </a:endParaRPr>
          </a:p>
          <a:p>
            <a:pPr>
              <a:lnSpc>
                <a:spcPct val="150000"/>
              </a:lnSpc>
            </a:pPr>
            <a:r>
              <a:rPr lang="zh-CN" altLang="en-US" sz="1200" b="1" dirty="0" smtClean="0">
                <a:solidFill>
                  <a:schemeClr val="accent2">
                    <a:lumMod val="75000"/>
                  </a:schemeClr>
                </a:solidFill>
                <a:latin typeface="微软雅黑" pitchFamily="34" charset="-122"/>
                <a:ea typeface="微软雅黑" pitchFamily="34" charset="-122"/>
              </a:rPr>
              <a:t>                                        </a:t>
            </a:r>
            <a:r>
              <a:rPr lang="zh-CN" altLang="en-US" sz="1200" dirty="0">
                <a:latin typeface="微软雅黑" pitchFamily="34" charset="-122"/>
                <a:ea typeface="微软雅黑" pitchFamily="34" charset="-122"/>
              </a:rPr>
              <a:t>模型资源列表、音视频素材及</a:t>
            </a:r>
            <a:r>
              <a:rPr lang="en-US" altLang="zh-CN" sz="1200" dirty="0">
                <a:latin typeface="微软雅黑" pitchFamily="34" charset="-122"/>
                <a:ea typeface="微软雅黑" pitchFamily="34" charset="-122"/>
              </a:rPr>
              <a:t>Flash</a:t>
            </a:r>
            <a:r>
              <a:rPr lang="zh-CN" altLang="en-US" sz="1200" dirty="0">
                <a:latin typeface="微软雅黑" pitchFamily="34" charset="-122"/>
                <a:ea typeface="微软雅黑" pitchFamily="34" charset="-122"/>
              </a:rPr>
              <a:t>脚本（</a:t>
            </a:r>
            <a:r>
              <a:rPr lang="en-US" altLang="zh-CN" sz="1200" dirty="0">
                <a:latin typeface="微软雅黑" pitchFamily="34" charset="-122"/>
                <a:ea typeface="微软雅黑" pitchFamily="34" charset="-122"/>
              </a:rPr>
              <a:t>3D</a:t>
            </a:r>
            <a:r>
              <a:rPr lang="zh-CN" altLang="en-US" sz="1200" dirty="0">
                <a:latin typeface="微软雅黑" pitchFamily="34" charset="-122"/>
                <a:ea typeface="微软雅黑" pitchFamily="34" charset="-122"/>
              </a:rPr>
              <a:t>）</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397707684"/>
      </p:ext>
    </p:extLst>
  </p:cSld>
  <p:clrMapOvr>
    <a:masterClrMapping/>
  </p:clrMapOvr>
  <p:transition spd="slow">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496" y="51470"/>
            <a:ext cx="8856984" cy="338554"/>
          </a:xfrm>
          <a:prstGeom prst="rect">
            <a:avLst/>
          </a:prstGeom>
          <a:noFill/>
          <a:ln w="9525">
            <a:noFill/>
            <a:miter lim="800000"/>
            <a:headEnd/>
            <a:tailEnd/>
          </a:ln>
        </p:spPr>
        <p:txBody>
          <a:bodyPr wrap="square">
            <a:spAutoFit/>
          </a:bodyPr>
          <a:lstStyle>
            <a:defPPr>
              <a:defRPr lang="zh-CN"/>
            </a:defPPr>
            <a:lvl1pPr>
              <a:defRPr sz="1600" b="1">
                <a:latin typeface="微软雅黑" pitchFamily="34" charset="-122"/>
                <a:ea typeface="微软雅黑" pitchFamily="34" charset="-122"/>
              </a:defRPr>
            </a:lvl1pPr>
          </a:lstStyle>
          <a:p>
            <a:pPr lvl="0"/>
            <a:r>
              <a:rPr lang="zh-CN" altLang="en-US" dirty="0"/>
              <a:t>准入条件</a:t>
            </a:r>
            <a:r>
              <a:rPr lang="zh-CN" altLang="en-US" dirty="0" smtClean="0"/>
              <a:t>：</a:t>
            </a:r>
            <a:r>
              <a:rPr lang="zh-CN" altLang="zh-CN" dirty="0"/>
              <a:t>产品立项申请审批</a:t>
            </a:r>
            <a:r>
              <a:rPr lang="zh-CN" altLang="zh-CN" dirty="0" smtClean="0"/>
              <a:t>通过</a:t>
            </a:r>
            <a:r>
              <a:rPr lang="zh-CN" altLang="en-US" dirty="0" smtClean="0"/>
              <a:t>并且</a:t>
            </a:r>
            <a:r>
              <a:rPr lang="zh-CN" altLang="zh-CN" dirty="0"/>
              <a:t>客户需求说明书、</a:t>
            </a:r>
            <a:r>
              <a:rPr lang="en-US" altLang="zh-CN" dirty="0"/>
              <a:t>UE</a:t>
            </a:r>
            <a:r>
              <a:rPr lang="zh-CN" altLang="zh-CN" dirty="0"/>
              <a:t>界面原型（可选）评审</a:t>
            </a:r>
            <a:r>
              <a:rPr lang="zh-CN" altLang="zh-CN" dirty="0" smtClean="0"/>
              <a:t>通过</a:t>
            </a:r>
            <a:r>
              <a:rPr lang="zh-CN" altLang="en-US" dirty="0" smtClean="0"/>
              <a:t> </a:t>
            </a:r>
            <a:endParaRPr lang="zh-CN" altLang="en-US" dirty="0"/>
          </a:p>
        </p:txBody>
      </p:sp>
      <p:sp>
        <p:nvSpPr>
          <p:cNvPr id="4" name="矩形 3"/>
          <p:cNvSpPr>
            <a:spLocks noChangeArrowheads="1"/>
          </p:cNvSpPr>
          <p:nvPr/>
        </p:nvSpPr>
        <p:spPr bwMode="auto">
          <a:xfrm>
            <a:off x="683568" y="4731990"/>
            <a:ext cx="6156176" cy="338554"/>
          </a:xfrm>
          <a:prstGeom prst="rect">
            <a:avLst/>
          </a:prstGeom>
          <a:noFill/>
          <a:ln w="9525">
            <a:noFill/>
            <a:miter lim="800000"/>
            <a:headEnd/>
            <a:tailEnd/>
          </a:ln>
        </p:spPr>
        <p:txBody>
          <a:bodyPr wrap="square">
            <a:spAutoFit/>
          </a:bodyPr>
          <a:lstStyle/>
          <a:p>
            <a:r>
              <a:rPr lang="zh-CN" altLang="en-US" sz="1600" b="1" dirty="0">
                <a:latin typeface="微软雅黑" pitchFamily="34" charset="-122"/>
                <a:ea typeface="微软雅黑" pitchFamily="34" charset="-122"/>
              </a:rPr>
              <a:t>准出条件 </a:t>
            </a:r>
            <a:r>
              <a:rPr lang="zh-CN" altLang="en-US" sz="1600" b="1" dirty="0" smtClean="0">
                <a:latin typeface="微软雅黑" pitchFamily="34" charset="-122"/>
                <a:ea typeface="微软雅黑" pitchFamily="34" charset="-122"/>
              </a:rPr>
              <a:t>：</a:t>
            </a:r>
            <a:r>
              <a:rPr lang="zh-CN" altLang="zh-CN" sz="1600" b="1" dirty="0">
                <a:latin typeface="微软雅黑" pitchFamily="34" charset="-122"/>
                <a:ea typeface="微软雅黑" pitchFamily="34" charset="-122"/>
              </a:rPr>
              <a:t>项目立项决策通过</a:t>
            </a:r>
            <a:r>
              <a:rPr lang="zh-CN" altLang="en-US" sz="1600" b="1" dirty="0">
                <a:latin typeface="微软雅黑" pitchFamily="34" charset="-122"/>
                <a:ea typeface="微软雅黑" pitchFamily="34" charset="-122"/>
              </a:rPr>
              <a:t>或</a:t>
            </a:r>
            <a:r>
              <a:rPr lang="zh-CN" altLang="zh-CN" sz="1600" b="1" dirty="0">
                <a:latin typeface="微软雅黑" pitchFamily="34" charset="-122"/>
                <a:ea typeface="微软雅黑" pitchFamily="34" charset="-122"/>
              </a:rPr>
              <a:t>项目立项决策不通过，项目被取消</a:t>
            </a:r>
          </a:p>
        </p:txBody>
      </p:sp>
      <p:pic>
        <p:nvPicPr>
          <p:cNvPr id="5" name="Picture 2" descr="C:\Program Files\Microsoft Office\MEDIA\CAGCAT10\j0293240.wmf">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4750463"/>
            <a:ext cx="477313" cy="3521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782255564"/>
              </p:ext>
            </p:extLst>
          </p:nvPr>
        </p:nvGraphicFramePr>
        <p:xfrm>
          <a:off x="-4986" y="390024"/>
          <a:ext cx="9148986" cy="4341966"/>
        </p:xfrm>
        <a:graphic>
          <a:graphicData uri="http://schemas.openxmlformats.org/presentationml/2006/ole">
            <mc:AlternateContent xmlns:mc="http://schemas.openxmlformats.org/markup-compatibility/2006">
              <mc:Choice xmlns:v="urn:schemas-microsoft-com:vml" Requires="v">
                <p:oleObj spid="_x0000_s253983" name="Visio" r:id="rId6" imgW="14914260" imgH="7986443" progId="Visio.Drawing.11">
                  <p:embed/>
                </p:oleObj>
              </mc:Choice>
              <mc:Fallback>
                <p:oleObj name="Visio" r:id="rId6" imgW="14914260" imgH="7986443" progId="Visio.Drawing.11">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86" y="390024"/>
                        <a:ext cx="9148986" cy="4341966"/>
                      </a:xfrm>
                      <a:prstGeom prst="rect">
                        <a:avLst/>
                      </a:prstGeom>
                      <a:noFill/>
                    </p:spPr>
                  </p:pic>
                </p:oleObj>
              </mc:Fallback>
            </mc:AlternateContent>
          </a:graphicData>
        </a:graphic>
      </p:graphicFrame>
    </p:spTree>
    <p:extLst>
      <p:ext uri="{BB962C8B-B14F-4D97-AF65-F5344CB8AC3E}">
        <p14:creationId xmlns:p14="http://schemas.microsoft.com/office/powerpoint/2010/main" val="26811375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5"/>
          <p:cNvGrpSpPr/>
          <p:nvPr/>
        </p:nvGrpSpPr>
        <p:grpSpPr>
          <a:xfrm>
            <a:off x="88455" y="2499742"/>
            <a:ext cx="1152127" cy="856838"/>
            <a:chOff x="1230457" y="1093887"/>
            <a:chExt cx="1576391" cy="1460665"/>
          </a:xfrm>
        </p:grpSpPr>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30457" y="1093887"/>
              <a:ext cx="1576391" cy="1080120"/>
            </a:xfrm>
            <a:prstGeom prst="rect">
              <a:avLst/>
            </a:prstGeom>
          </p:spPr>
        </p:pic>
        <p:sp>
          <p:nvSpPr>
            <p:cNvPr id="19" name="矩形 18"/>
            <p:cNvSpPr/>
            <p:nvPr/>
          </p:nvSpPr>
          <p:spPr>
            <a:xfrm>
              <a:off x="1425317" y="2248584"/>
              <a:ext cx="825867" cy="30596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产品</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2937782"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项目立项阶段</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职责介绍</a:t>
            </a:r>
            <a:endParaRPr lang="en-US" altLang="zh-CN" sz="2000" dirty="0">
              <a:latin typeface="微软雅黑" pitchFamily="34" charset="-122"/>
              <a:ea typeface="微软雅黑" pitchFamily="34" charset="-122"/>
            </a:endParaRPr>
          </a:p>
        </p:txBody>
      </p:sp>
      <p:sp>
        <p:nvSpPr>
          <p:cNvPr id="13" name="TextBox 12"/>
          <p:cNvSpPr txBox="1"/>
          <p:nvPr/>
        </p:nvSpPr>
        <p:spPr>
          <a:xfrm>
            <a:off x="971598" y="2283718"/>
            <a:ext cx="5052997" cy="1200329"/>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根据评审意见</a:t>
            </a:r>
            <a:r>
              <a:rPr lang="zh-CN" altLang="en-US" sz="1200" b="1" dirty="0" smtClean="0">
                <a:solidFill>
                  <a:schemeClr val="accent2">
                    <a:lumMod val="75000"/>
                  </a:schemeClr>
                </a:solidFill>
                <a:latin typeface="微软雅黑" pitchFamily="34" charset="-122"/>
                <a:ea typeface="微软雅黑" pitchFamily="34" charset="-122"/>
              </a:rPr>
              <a:t>完善客户需求</a:t>
            </a:r>
            <a:r>
              <a:rPr lang="zh-CN" altLang="en-US" sz="1200" dirty="0" smtClean="0">
                <a:latin typeface="微软雅黑" pitchFamily="34" charset="-122"/>
                <a:ea typeface="微软雅黑" pitchFamily="34" charset="-122"/>
              </a:rPr>
              <a:t>，</a:t>
            </a:r>
            <a:r>
              <a:rPr lang="zh-CN" altLang="en-US" sz="1200" dirty="0">
                <a:latin typeface="微软雅黑" pitchFamily="34" charset="-122"/>
                <a:ea typeface="微软雅黑" pitchFamily="34" charset="-122"/>
              </a:rPr>
              <a:t>界面原型、客户需求</a:t>
            </a:r>
            <a:r>
              <a:rPr lang="zh-CN" altLang="en-US" sz="1200" dirty="0" smtClean="0">
                <a:latin typeface="微软雅黑" pitchFamily="34" charset="-122"/>
                <a:ea typeface="微软雅黑" pitchFamily="34" charset="-122"/>
              </a:rPr>
              <a:t>说明书</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参与评审项目立项报告</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a:latin typeface="微软雅黑" pitchFamily="34" charset="-122"/>
                <a:ea typeface="微软雅黑" pitchFamily="34" charset="-122"/>
              </a:rPr>
              <a:t>参与项目启动</a:t>
            </a:r>
            <a:r>
              <a:rPr lang="zh-CN" altLang="en-US" sz="1200" dirty="0" smtClean="0">
                <a:latin typeface="微软雅黑" pitchFamily="34" charset="-122"/>
                <a:ea typeface="微软雅黑" pitchFamily="34" charset="-122"/>
              </a:rPr>
              <a:t>会</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b="1" dirty="0">
                <a:solidFill>
                  <a:schemeClr val="accent2">
                    <a:lumMod val="75000"/>
                  </a:schemeClr>
                </a:solidFill>
                <a:latin typeface="微软雅黑" pitchFamily="34" charset="-122"/>
                <a:ea typeface="微软雅黑" pitchFamily="34" charset="-122"/>
              </a:rPr>
              <a:t>初始化</a:t>
            </a:r>
            <a:r>
              <a:rPr lang="en-US" altLang="zh-CN" sz="1200" b="1" dirty="0">
                <a:solidFill>
                  <a:srgbClr val="993937"/>
                </a:solidFill>
                <a:latin typeface="微软雅黑" pitchFamily="34" charset="-122"/>
                <a:ea typeface="微软雅黑" pitchFamily="34" charset="-122"/>
              </a:rPr>
              <a:t>《</a:t>
            </a:r>
            <a:r>
              <a:rPr lang="zh-CN" altLang="en-US" sz="1200" b="1" dirty="0">
                <a:solidFill>
                  <a:srgbClr val="993937"/>
                </a:solidFill>
                <a:latin typeface="微软雅黑" pitchFamily="34" charset="-122"/>
                <a:ea typeface="微软雅黑" pitchFamily="34" charset="-122"/>
              </a:rPr>
              <a:t>需求跟踪矩阵</a:t>
            </a:r>
            <a:r>
              <a:rPr lang="en-US" altLang="zh-CN" sz="1200" b="1" dirty="0">
                <a:solidFill>
                  <a:srgbClr val="993937"/>
                </a:solidFill>
                <a:latin typeface="微软雅黑" pitchFamily="34" charset="-122"/>
                <a:ea typeface="微软雅黑" pitchFamily="34" charset="-122"/>
              </a:rPr>
              <a:t>》</a:t>
            </a:r>
            <a:r>
              <a:rPr lang="zh-CN" altLang="en-US" sz="1200" dirty="0">
                <a:latin typeface="微软雅黑" pitchFamily="34" charset="-122"/>
                <a:ea typeface="微软雅黑" pitchFamily="34" charset="-122"/>
              </a:rPr>
              <a:t>，</a:t>
            </a:r>
            <a:r>
              <a:rPr lang="zh-CN" altLang="zh-CN" sz="1200" dirty="0">
                <a:latin typeface="微软雅黑" pitchFamily="34" charset="-122"/>
                <a:ea typeface="微软雅黑" pitchFamily="34" charset="-122"/>
              </a:rPr>
              <a:t>确保需求双向跟踪及</a:t>
            </a:r>
            <a:r>
              <a:rPr lang="zh-CN" altLang="zh-CN" sz="1200" dirty="0" smtClean="0">
                <a:latin typeface="微软雅黑" pitchFamily="34" charset="-122"/>
                <a:ea typeface="微软雅黑" pitchFamily="34" charset="-122"/>
              </a:rPr>
              <a:t>回溯</a:t>
            </a:r>
            <a:endParaRPr lang="zh-CN" altLang="zh-CN" sz="1200" dirty="0">
              <a:latin typeface="微软雅黑" pitchFamily="34" charset="-122"/>
              <a:ea typeface="微软雅黑" pitchFamily="34" charset="-122"/>
            </a:endParaRPr>
          </a:p>
        </p:txBody>
      </p:sp>
      <p:sp>
        <p:nvSpPr>
          <p:cNvPr id="15" name="TextBox 14"/>
          <p:cNvSpPr txBox="1"/>
          <p:nvPr/>
        </p:nvSpPr>
        <p:spPr>
          <a:xfrm>
            <a:off x="971600" y="699542"/>
            <a:ext cx="3888432" cy="1477328"/>
          </a:xfrm>
          <a:prstGeom prst="rect">
            <a:avLst/>
          </a:prstGeom>
          <a:noFill/>
        </p:spPr>
        <p:txBody>
          <a:bodyPr wrap="square" rtlCol="0">
            <a:spAutoFit/>
          </a:bodyPr>
          <a:lstStyle/>
          <a:p>
            <a:pPr>
              <a:lnSpc>
                <a:spcPct val="150000"/>
              </a:lnSpc>
              <a:buFont typeface="Wingdings" pitchFamily="2" charset="2"/>
              <a:buChar char="u"/>
            </a:pPr>
            <a:r>
              <a:rPr lang="zh-CN" altLang="en-US" sz="1200" dirty="0">
                <a:latin typeface="微软雅黑" pitchFamily="34" charset="-122"/>
                <a:ea typeface="微软雅黑" pitchFamily="34" charset="-122"/>
              </a:rPr>
              <a:t>组织</a:t>
            </a:r>
            <a:r>
              <a:rPr lang="en-US" altLang="zh-CN" sz="1200" b="1" dirty="0" smtClean="0">
                <a:solidFill>
                  <a:srgbClr val="993937"/>
                </a:solidFill>
                <a:latin typeface="微软雅黑" pitchFamily="34" charset="-122"/>
                <a:ea typeface="微软雅黑" pitchFamily="34" charset="-122"/>
              </a:rPr>
              <a:t>WBS</a:t>
            </a:r>
            <a:r>
              <a:rPr lang="zh-CN" altLang="zh-CN" sz="1200" b="1" dirty="0" smtClean="0">
                <a:solidFill>
                  <a:srgbClr val="993937"/>
                </a:solidFill>
                <a:latin typeface="微软雅黑" pitchFamily="34" charset="-122"/>
                <a:ea typeface="微软雅黑" pitchFamily="34" charset="-122"/>
              </a:rPr>
              <a:t>分解</a:t>
            </a:r>
            <a:r>
              <a:rPr lang="zh-CN" altLang="en-US" sz="1200" b="1" dirty="0" smtClean="0">
                <a:solidFill>
                  <a:srgbClr val="993937"/>
                </a:solidFill>
                <a:latin typeface="微软雅黑" pitchFamily="34" charset="-122"/>
                <a:ea typeface="微软雅黑" pitchFamily="34" charset="-122"/>
              </a:rPr>
              <a:t>及</a:t>
            </a:r>
            <a:r>
              <a:rPr lang="zh-CN" altLang="zh-CN" sz="1200" b="1" dirty="0">
                <a:solidFill>
                  <a:srgbClr val="993937"/>
                </a:solidFill>
                <a:latin typeface="微软雅黑" pitchFamily="34" charset="-122"/>
                <a:ea typeface="微软雅黑" pitchFamily="34" charset="-122"/>
              </a:rPr>
              <a:t>项目预估</a:t>
            </a:r>
            <a:r>
              <a:rPr lang="zh-CN" altLang="zh-CN" sz="1200" b="1" dirty="0" smtClean="0">
                <a:solidFill>
                  <a:srgbClr val="993937"/>
                </a:solidFill>
                <a:latin typeface="微软雅黑" pitchFamily="34" charset="-122"/>
                <a:ea typeface="微软雅黑" pitchFamily="34" charset="-122"/>
              </a:rPr>
              <a:t>算</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组织基于预估算进行项目目标预测</a:t>
            </a:r>
            <a:r>
              <a:rPr lang="zh-CN" altLang="en-US" sz="1200" dirty="0" smtClean="0">
                <a:latin typeface="微软雅黑" pitchFamily="34" charset="-122"/>
                <a:ea typeface="微软雅黑" pitchFamily="34" charset="-122"/>
              </a:rPr>
              <a:t>（</a:t>
            </a:r>
            <a:r>
              <a:rPr lang="zh-CN" altLang="en-US" sz="1200" dirty="0">
                <a:solidFill>
                  <a:srgbClr val="00B0F0"/>
                </a:solidFill>
                <a:latin typeface="微软雅黑" pitchFamily="34" charset="-122"/>
                <a:ea typeface="微软雅黑" pitchFamily="34" charset="-122"/>
              </a:rPr>
              <a:t>四级流程</a:t>
            </a:r>
            <a:r>
              <a:rPr lang="zh-CN" altLang="en-US" sz="1200" dirty="0" smtClean="0">
                <a:solidFill>
                  <a:srgbClr val="00B0F0"/>
                </a:solidFill>
                <a:latin typeface="微软雅黑" pitchFamily="34" charset="-122"/>
                <a:ea typeface="微软雅黑" pitchFamily="34" charset="-122"/>
              </a:rPr>
              <a:t>，</a:t>
            </a:r>
            <a:r>
              <a:rPr lang="zh-CN" altLang="en-US" sz="1200" dirty="0">
                <a:solidFill>
                  <a:srgbClr val="00B0F0"/>
                </a:solidFill>
                <a:latin typeface="微软雅黑" pitchFamily="34" charset="-122"/>
                <a:ea typeface="微软雅黑" pitchFamily="34" charset="-122"/>
              </a:rPr>
              <a:t>必选</a:t>
            </a:r>
            <a:r>
              <a:rPr lang="zh-CN" altLang="en-US" sz="1200" dirty="0" smtClean="0">
                <a:latin typeface="微软雅黑" pitchFamily="34" charset="-122"/>
                <a:ea typeface="微软雅黑" pitchFamily="34" charset="-122"/>
              </a:rPr>
              <a:t>）</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组织编制及评审</a:t>
            </a:r>
            <a:r>
              <a:rPr lang="zh-CN" altLang="en-US" sz="1200" b="1" dirty="0" smtClean="0">
                <a:solidFill>
                  <a:srgbClr val="993937"/>
                </a:solidFill>
                <a:latin typeface="微软雅黑" pitchFamily="34" charset="-122"/>
                <a:ea typeface="微软雅黑" pitchFamily="34" charset="-122"/>
              </a:rPr>
              <a:t>项目立项报告</a:t>
            </a:r>
            <a:r>
              <a:rPr lang="zh-CN" altLang="en-US" sz="1200" dirty="0" smtClean="0">
                <a:latin typeface="微软雅黑" pitchFamily="34" charset="-122"/>
                <a:ea typeface="微软雅黑" pitchFamily="34" charset="-122"/>
              </a:rPr>
              <a:t>（</a:t>
            </a:r>
            <a:r>
              <a:rPr lang="zh-CN" altLang="en-US" sz="1200" dirty="0" smtClean="0">
                <a:solidFill>
                  <a:srgbClr val="00B0F0"/>
                </a:solidFill>
                <a:latin typeface="微软雅黑" pitchFamily="34" charset="-122"/>
                <a:ea typeface="微软雅黑" pitchFamily="34" charset="-122"/>
              </a:rPr>
              <a:t>大型项目，必选</a:t>
            </a:r>
            <a:r>
              <a:rPr lang="zh-CN" altLang="en-US" sz="1200" dirty="0" smtClean="0">
                <a:latin typeface="微软雅黑" pitchFamily="34" charset="-122"/>
                <a:ea typeface="微软雅黑" pitchFamily="34" charset="-122"/>
              </a:rPr>
              <a:t>）</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组建团队，发起</a:t>
            </a:r>
            <a:r>
              <a:rPr lang="zh-CN" altLang="en-US" sz="1200" b="1" dirty="0">
                <a:solidFill>
                  <a:srgbClr val="993937"/>
                </a:solidFill>
                <a:latin typeface="微软雅黑" pitchFamily="34" charset="-122"/>
                <a:ea typeface="微软雅黑" pitchFamily="34" charset="-122"/>
              </a:rPr>
              <a:t>项目立项申请</a:t>
            </a:r>
            <a:r>
              <a:rPr lang="zh-CN" altLang="en-US" sz="1200" dirty="0" smtClean="0">
                <a:latin typeface="微软雅黑" pitchFamily="34" charset="-122"/>
                <a:ea typeface="微软雅黑" pitchFamily="34" charset="-122"/>
              </a:rPr>
              <a:t>，跟进立项审批状态</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a:t>
            </a:r>
            <a:r>
              <a:rPr lang="zh-CN" altLang="zh-CN" sz="1200" dirty="0" smtClean="0">
                <a:latin typeface="微软雅黑" pitchFamily="34" charset="-122"/>
                <a:ea typeface="微软雅黑" pitchFamily="34" charset="-122"/>
              </a:rPr>
              <a:t>召开</a:t>
            </a:r>
            <a:r>
              <a:rPr lang="zh-CN" altLang="zh-CN" sz="1200" dirty="0">
                <a:latin typeface="微软雅黑" pitchFamily="34" charset="-122"/>
                <a:ea typeface="微软雅黑" pitchFamily="34" charset="-122"/>
              </a:rPr>
              <a:t>项目启动</a:t>
            </a:r>
            <a:r>
              <a:rPr lang="zh-CN" altLang="zh-CN" sz="1200" dirty="0" smtClean="0">
                <a:latin typeface="微软雅黑" pitchFamily="34" charset="-122"/>
                <a:ea typeface="微软雅黑" pitchFamily="34" charset="-122"/>
              </a:rPr>
              <a:t>会</a:t>
            </a:r>
            <a:endParaRPr lang="en-US" altLang="zh-CN" sz="1200" dirty="0" smtClean="0">
              <a:latin typeface="微软雅黑" pitchFamily="34" charset="-122"/>
              <a:ea typeface="微软雅黑" pitchFamily="34" charset="-122"/>
            </a:endParaRPr>
          </a:p>
        </p:txBody>
      </p:sp>
      <p:grpSp>
        <p:nvGrpSpPr>
          <p:cNvPr id="3" name="组合 19"/>
          <p:cNvGrpSpPr/>
          <p:nvPr/>
        </p:nvGrpSpPr>
        <p:grpSpPr>
          <a:xfrm>
            <a:off x="178022" y="843558"/>
            <a:ext cx="865586" cy="1133953"/>
            <a:chOff x="1265016" y="2854449"/>
            <a:chExt cx="1419232" cy="1596370"/>
          </a:xfrm>
        </p:grpSpPr>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056" y="2854449"/>
              <a:ext cx="1331192" cy="1281216"/>
            </a:xfrm>
            <a:prstGeom prst="rect">
              <a:avLst/>
            </a:prstGeom>
          </p:spPr>
        </p:pic>
        <p:sp>
          <p:nvSpPr>
            <p:cNvPr id="22" name="矩形 21"/>
            <p:cNvSpPr/>
            <p:nvPr/>
          </p:nvSpPr>
          <p:spPr>
            <a:xfrm>
              <a:off x="1265016" y="4173820"/>
              <a:ext cx="1146469" cy="276999"/>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拟定项目经理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16" name="组合 15"/>
          <p:cNvGrpSpPr/>
          <p:nvPr/>
        </p:nvGrpSpPr>
        <p:grpSpPr>
          <a:xfrm>
            <a:off x="5580112" y="3159969"/>
            <a:ext cx="1080120" cy="923949"/>
            <a:chOff x="181845" y="1716534"/>
            <a:chExt cx="1114691" cy="1204225"/>
          </a:xfrm>
        </p:grpSpPr>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845" y="1716534"/>
              <a:ext cx="1114691" cy="936411"/>
            </a:xfrm>
            <a:prstGeom prst="rect">
              <a:avLst/>
            </a:prstGeom>
          </p:spPr>
        </p:pic>
        <p:sp>
          <p:nvSpPr>
            <p:cNvPr id="20" name="矩形 19"/>
            <p:cNvSpPr/>
            <p:nvPr/>
          </p:nvSpPr>
          <p:spPr>
            <a:xfrm>
              <a:off x="359850" y="2643760"/>
              <a:ext cx="825867" cy="276999"/>
            </a:xfrm>
            <a:prstGeom prst="rect">
              <a:avLst/>
            </a:prstGeom>
            <a:noFill/>
          </p:spPr>
          <p:txBody>
            <a:bodyPr wrap="none" lIns="91440" tIns="45720" rIns="91440" bIns="45720">
              <a:spAutoFit/>
            </a:bodyPr>
            <a:lstStyle/>
            <a:p>
              <a:pPr algn="ct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开发</a:t>
              </a: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代表</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23" name="TextBox 22"/>
          <p:cNvSpPr txBox="1"/>
          <p:nvPr/>
        </p:nvSpPr>
        <p:spPr>
          <a:xfrm>
            <a:off x="6588224" y="3087962"/>
            <a:ext cx="2592288" cy="923330"/>
          </a:xfrm>
          <a:prstGeom prst="rect">
            <a:avLst/>
          </a:prstGeom>
          <a:noFill/>
        </p:spPr>
        <p:txBody>
          <a:bodyPr wrap="square" rtlCol="0">
            <a:spAutoFit/>
          </a:bodyPr>
          <a:lstStyle/>
          <a:p>
            <a:pPr>
              <a:lnSpc>
                <a:spcPct val="150000"/>
              </a:lnSpc>
              <a:buFont typeface="Wingdings" pitchFamily="2" charset="2"/>
              <a:buChar char="u"/>
            </a:pPr>
            <a:r>
              <a:rPr lang="zh-CN" altLang="en-US" sz="1200" dirty="0">
                <a:latin typeface="微软雅黑" pitchFamily="34" charset="-122"/>
                <a:ea typeface="微软雅黑" pitchFamily="34" charset="-122"/>
              </a:rPr>
              <a:t>参与进行</a:t>
            </a:r>
            <a:r>
              <a:rPr lang="en-US" altLang="zh-CN" sz="1200" dirty="0">
                <a:latin typeface="微软雅黑" pitchFamily="34" charset="-122"/>
                <a:ea typeface="微软雅黑" pitchFamily="34" charset="-122"/>
              </a:rPr>
              <a:t>WBS</a:t>
            </a:r>
            <a:r>
              <a:rPr lang="zh-CN" altLang="en-US" sz="1200" dirty="0">
                <a:latin typeface="微软雅黑" pitchFamily="34" charset="-122"/>
                <a:ea typeface="微软雅黑" pitchFamily="34" charset="-122"/>
              </a:rPr>
              <a:t>分解及预估算</a:t>
            </a:r>
            <a:endParaRPr lang="en-US" altLang="zh-CN" sz="1200" dirty="0">
              <a:latin typeface="微软雅黑" pitchFamily="34" charset="-122"/>
              <a:ea typeface="微软雅黑" pitchFamily="34" charset="-122"/>
            </a:endParaRPr>
          </a:p>
          <a:p>
            <a:pPr>
              <a:lnSpc>
                <a:spcPct val="150000"/>
              </a:lnSpc>
              <a:buFont typeface="Wingdings" pitchFamily="2" charset="2"/>
              <a:buChar char="u"/>
            </a:pPr>
            <a:r>
              <a:rPr lang="zh-CN" altLang="en-US" sz="1200" dirty="0">
                <a:latin typeface="微软雅黑" pitchFamily="34" charset="-122"/>
                <a:ea typeface="微软雅黑" pitchFamily="34" charset="-122"/>
              </a:rPr>
              <a:t>参与评审</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项目立项报告</a:t>
            </a:r>
            <a:r>
              <a:rPr lang="en-US" altLang="zh-CN" sz="1200" dirty="0">
                <a:latin typeface="微软雅黑" pitchFamily="34" charset="-122"/>
                <a:ea typeface="微软雅黑" pitchFamily="34" charset="-122"/>
              </a:rPr>
              <a:t>》</a:t>
            </a:r>
          </a:p>
          <a:p>
            <a:pPr>
              <a:lnSpc>
                <a:spcPct val="150000"/>
              </a:lnSpc>
              <a:buFont typeface="Wingdings" pitchFamily="2" charset="2"/>
              <a:buChar char="u"/>
            </a:pPr>
            <a:r>
              <a:rPr lang="zh-CN" altLang="en-US" sz="1200" dirty="0">
                <a:latin typeface="微软雅黑" pitchFamily="34" charset="-122"/>
                <a:ea typeface="微软雅黑" pitchFamily="34" charset="-122"/>
              </a:rPr>
              <a:t>参与项目启动会</a:t>
            </a:r>
            <a:endParaRPr lang="en-US" altLang="zh-CN" sz="1200" dirty="0">
              <a:latin typeface="微软雅黑" pitchFamily="34" charset="-122"/>
              <a:ea typeface="微软雅黑" pitchFamily="34" charset="-122"/>
            </a:endParaRPr>
          </a:p>
        </p:txBody>
      </p:sp>
      <p:grpSp>
        <p:nvGrpSpPr>
          <p:cNvPr id="24" name="组合 31"/>
          <p:cNvGrpSpPr/>
          <p:nvPr/>
        </p:nvGrpSpPr>
        <p:grpSpPr>
          <a:xfrm>
            <a:off x="5687662" y="1551881"/>
            <a:ext cx="900562" cy="987477"/>
            <a:chOff x="6084168" y="1981376"/>
            <a:chExt cx="990032" cy="1310454"/>
          </a:xfrm>
        </p:grpSpPr>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4168" y="1981376"/>
              <a:ext cx="990032" cy="1022422"/>
            </a:xfrm>
            <a:prstGeom prst="rect">
              <a:avLst/>
            </a:prstGeom>
          </p:spPr>
        </p:pic>
        <p:sp>
          <p:nvSpPr>
            <p:cNvPr id="26" name="矩形 25"/>
            <p:cNvSpPr/>
            <p:nvPr/>
          </p:nvSpPr>
          <p:spPr>
            <a:xfrm>
              <a:off x="6164318" y="3014831"/>
              <a:ext cx="825867" cy="276999"/>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测试</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代表</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27" name="TextBox 26"/>
          <p:cNvSpPr txBox="1"/>
          <p:nvPr/>
        </p:nvSpPr>
        <p:spPr>
          <a:xfrm>
            <a:off x="6587606" y="1503786"/>
            <a:ext cx="2556394" cy="923330"/>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参与</a:t>
            </a:r>
            <a:r>
              <a:rPr lang="zh-CN" altLang="zh-CN" sz="1200" dirty="0" smtClean="0">
                <a:latin typeface="微软雅黑" pitchFamily="34" charset="-122"/>
                <a:ea typeface="微软雅黑" pitchFamily="34" charset="-122"/>
              </a:rPr>
              <a:t>项目</a:t>
            </a:r>
            <a:r>
              <a:rPr lang="zh-CN" altLang="zh-CN" sz="1200" dirty="0">
                <a:latin typeface="微软雅黑" pitchFamily="34" charset="-122"/>
                <a:ea typeface="微软雅黑" pitchFamily="34" charset="-122"/>
              </a:rPr>
              <a:t>预估算</a:t>
            </a:r>
            <a:endParaRPr lang="en-US" altLang="zh-CN" sz="1200" dirty="0">
              <a:latin typeface="微软雅黑" pitchFamily="34" charset="-122"/>
              <a:ea typeface="微软雅黑" pitchFamily="34" charset="-122"/>
            </a:endParaRPr>
          </a:p>
          <a:p>
            <a:pPr>
              <a:lnSpc>
                <a:spcPct val="150000"/>
              </a:lnSpc>
              <a:buFont typeface="Wingdings" pitchFamily="2" charset="2"/>
              <a:buChar char="u"/>
            </a:pPr>
            <a:r>
              <a:rPr lang="zh-CN" altLang="en-US" sz="1200" dirty="0">
                <a:latin typeface="微软雅黑" pitchFamily="34" charset="-122"/>
                <a:ea typeface="微软雅黑" pitchFamily="34" charset="-122"/>
              </a:rPr>
              <a:t>参与评审</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项目立项报告</a:t>
            </a:r>
            <a:r>
              <a:rPr lang="en-US" altLang="zh-CN" sz="1200" dirty="0" smtClean="0">
                <a:latin typeface="微软雅黑" pitchFamily="34" charset="-122"/>
                <a:ea typeface="微软雅黑" pitchFamily="34" charset="-122"/>
              </a:rPr>
              <a:t>》</a:t>
            </a: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参与项目启动会</a:t>
            </a:r>
            <a:endParaRPr lang="en-US" altLang="zh-CN" sz="1200" dirty="0">
              <a:latin typeface="微软雅黑" pitchFamily="34" charset="-122"/>
              <a:ea typeface="微软雅黑" pitchFamily="34" charset="-122"/>
            </a:endParaRPr>
          </a:p>
        </p:txBody>
      </p:sp>
      <p:grpSp>
        <p:nvGrpSpPr>
          <p:cNvPr id="28" name="组合 27"/>
          <p:cNvGrpSpPr/>
          <p:nvPr/>
        </p:nvGrpSpPr>
        <p:grpSpPr>
          <a:xfrm>
            <a:off x="323528" y="3723878"/>
            <a:ext cx="694315" cy="899039"/>
            <a:chOff x="1352889" y="3075806"/>
            <a:chExt cx="1353288" cy="1655098"/>
          </a:xfrm>
        </p:grpSpPr>
        <p:pic>
          <p:nvPicPr>
            <p:cNvPr id="29" name="图片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2889" y="3075806"/>
              <a:ext cx="1353288" cy="1378099"/>
            </a:xfrm>
            <a:prstGeom prst="rect">
              <a:avLst/>
            </a:prstGeom>
          </p:spPr>
        </p:pic>
        <p:sp>
          <p:nvSpPr>
            <p:cNvPr id="30" name="矩形 29"/>
            <p:cNvSpPr/>
            <p:nvPr/>
          </p:nvSpPr>
          <p:spPr>
            <a:xfrm>
              <a:off x="1848815" y="4453905"/>
              <a:ext cx="478016" cy="276999"/>
            </a:xfrm>
            <a:prstGeom prst="rect">
              <a:avLst/>
            </a:prstGeom>
            <a:noFill/>
          </p:spPr>
          <p:txBody>
            <a:bodyPr wrap="none" lIns="91440" tIns="45720" rIns="91440" bIns="45720">
              <a:spAutoFit/>
            </a:bodyPr>
            <a:lstStyle/>
            <a:p>
              <a:pPr algn="ctr"/>
              <a:r>
                <a:rPr lang="en-US" altLang="zh-CN"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UED</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31" name="TextBox 30"/>
          <p:cNvSpPr txBox="1"/>
          <p:nvPr/>
        </p:nvSpPr>
        <p:spPr>
          <a:xfrm>
            <a:off x="971600" y="4013651"/>
            <a:ext cx="3888432" cy="646331"/>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参与</a:t>
            </a:r>
            <a:r>
              <a:rPr lang="zh-CN" altLang="zh-CN" sz="1200" b="1" dirty="0" smtClean="0">
                <a:solidFill>
                  <a:srgbClr val="993937"/>
                </a:solidFill>
                <a:latin typeface="微软雅黑" pitchFamily="34" charset="-122"/>
                <a:ea typeface="微软雅黑" pitchFamily="34" charset="-122"/>
              </a:rPr>
              <a:t>项目</a:t>
            </a:r>
            <a:r>
              <a:rPr lang="zh-CN" altLang="zh-CN" sz="1200" b="1" dirty="0">
                <a:solidFill>
                  <a:srgbClr val="993937"/>
                </a:solidFill>
                <a:latin typeface="微软雅黑" pitchFamily="34" charset="-122"/>
                <a:ea typeface="微软雅黑" pitchFamily="34" charset="-122"/>
              </a:rPr>
              <a:t>预估</a:t>
            </a:r>
            <a:r>
              <a:rPr lang="zh-CN" altLang="zh-CN" sz="1200" b="1" dirty="0" smtClean="0">
                <a:solidFill>
                  <a:srgbClr val="993937"/>
                </a:solidFill>
                <a:latin typeface="微软雅黑" pitchFamily="34" charset="-122"/>
                <a:ea typeface="微软雅黑" pitchFamily="34" charset="-122"/>
              </a:rPr>
              <a:t>算</a:t>
            </a:r>
            <a:r>
              <a:rPr lang="zh-CN" altLang="en-US" sz="1200" b="1" dirty="0" smtClean="0">
                <a:solidFill>
                  <a:srgbClr val="993937"/>
                </a:solidFill>
                <a:latin typeface="微软雅黑" pitchFamily="34" charset="-122"/>
                <a:ea typeface="微软雅黑" pitchFamily="34" charset="-122"/>
              </a:rPr>
              <a:t>（估算</a:t>
            </a:r>
            <a:r>
              <a:rPr lang="en-US" altLang="zh-CN" sz="1200" b="1" dirty="0" smtClean="0">
                <a:solidFill>
                  <a:srgbClr val="993937"/>
                </a:solidFill>
                <a:latin typeface="微软雅黑" pitchFamily="34" charset="-122"/>
                <a:ea typeface="微软雅黑" pitchFamily="34" charset="-122"/>
              </a:rPr>
              <a:t>UED</a:t>
            </a:r>
            <a:r>
              <a:rPr lang="zh-CN" altLang="en-US" sz="1200" b="1" dirty="0" smtClean="0">
                <a:solidFill>
                  <a:srgbClr val="993937"/>
                </a:solidFill>
                <a:latin typeface="微软雅黑" pitchFamily="34" charset="-122"/>
                <a:ea typeface="微软雅黑" pitchFamily="34" charset="-122"/>
              </a:rPr>
              <a:t>相关工作量，初步排期）</a:t>
            </a:r>
            <a:endParaRPr lang="en-US" altLang="zh-CN" sz="1200" b="1" dirty="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参与项目启动会</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1665992693"/>
      </p:ext>
    </p:extLst>
  </p:cSld>
  <p:clrMapOvr>
    <a:masterClrMapping/>
  </p:clrMapOvr>
  <p:transition spd="slow">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TextBox 3"/>
          <p:cNvSpPr txBox="1"/>
          <p:nvPr/>
        </p:nvSpPr>
        <p:spPr>
          <a:xfrm>
            <a:off x="35496" y="51470"/>
            <a:ext cx="8856984" cy="584775"/>
          </a:xfrm>
          <a:prstGeom prst="rect">
            <a:avLst/>
          </a:prstGeom>
          <a:noFill/>
          <a:ln w="9525">
            <a:noFill/>
            <a:miter lim="800000"/>
            <a:headEnd/>
            <a:tailEnd/>
          </a:ln>
        </p:spPr>
        <p:txBody>
          <a:bodyPr wrap="square">
            <a:spAutoFit/>
          </a:bodyPr>
          <a:lstStyle>
            <a:defPPr>
              <a:defRPr lang="zh-CN"/>
            </a:defPPr>
            <a:lvl1pPr>
              <a:defRPr sz="1600" b="1">
                <a:latin typeface="微软雅黑" pitchFamily="34" charset="-122"/>
                <a:ea typeface="微软雅黑" pitchFamily="34" charset="-122"/>
              </a:defRPr>
            </a:lvl1pPr>
          </a:lstStyle>
          <a:p>
            <a:r>
              <a:rPr lang="zh-CN" altLang="en-US" dirty="0"/>
              <a:t>准入条件</a:t>
            </a:r>
            <a:r>
              <a:rPr lang="zh-CN" altLang="en-US" dirty="0" smtClean="0"/>
              <a:t>：客户需求说明书评审通过且项目立项决策通过</a:t>
            </a:r>
            <a:endParaRPr lang="en-US" altLang="zh-CN" dirty="0" smtClean="0"/>
          </a:p>
          <a:p>
            <a:pPr lvl="0"/>
            <a:endParaRPr lang="zh-CN" altLang="en-US" dirty="0"/>
          </a:p>
        </p:txBody>
      </p:sp>
      <p:sp>
        <p:nvSpPr>
          <p:cNvPr id="6" name="矩形 5"/>
          <p:cNvSpPr>
            <a:spLocks noChangeArrowheads="1"/>
          </p:cNvSpPr>
          <p:nvPr/>
        </p:nvSpPr>
        <p:spPr bwMode="auto">
          <a:xfrm>
            <a:off x="251520" y="4804946"/>
            <a:ext cx="8136904" cy="338554"/>
          </a:xfrm>
          <a:prstGeom prst="rect">
            <a:avLst/>
          </a:prstGeom>
          <a:noFill/>
          <a:ln w="9525">
            <a:noFill/>
            <a:miter lim="800000"/>
            <a:headEnd/>
            <a:tailEnd/>
          </a:ln>
        </p:spPr>
        <p:txBody>
          <a:bodyPr wrap="square">
            <a:spAutoFit/>
          </a:bodyPr>
          <a:lstStyle/>
          <a:p>
            <a:r>
              <a:rPr lang="zh-CN" altLang="en-US" sz="1600" b="1" dirty="0">
                <a:latin typeface="微软雅黑" pitchFamily="34" charset="-122"/>
                <a:ea typeface="微软雅黑" pitchFamily="34" charset="-122"/>
              </a:rPr>
              <a:t>准出条件 </a:t>
            </a:r>
            <a:r>
              <a:rPr lang="zh-CN" altLang="en-US" sz="1600" b="1" dirty="0" smtClean="0">
                <a:latin typeface="微软雅黑" pitchFamily="34" charset="-122"/>
                <a:ea typeface="微软雅黑" pitchFamily="34" charset="-122"/>
              </a:rPr>
              <a:t>：</a:t>
            </a:r>
            <a:r>
              <a:rPr lang="zh-CN" altLang="zh-CN" sz="1600" dirty="0" smtClean="0"/>
              <a:t> </a:t>
            </a:r>
            <a:r>
              <a:rPr lang="zh-CN" altLang="zh-CN" sz="1600" b="1" dirty="0" smtClean="0">
                <a:latin typeface="微软雅黑" pitchFamily="34" charset="-122"/>
                <a:ea typeface="微软雅黑" pitchFamily="34" charset="-122"/>
              </a:rPr>
              <a:t>《需求规格说明书》评审通过</a:t>
            </a:r>
            <a:r>
              <a:rPr lang="zh-CN" altLang="en-US" sz="1600" b="1" dirty="0" smtClean="0">
                <a:latin typeface="微软雅黑" pitchFamily="34" charset="-122"/>
                <a:ea typeface="微软雅黑" pitchFamily="34" charset="-122"/>
              </a:rPr>
              <a:t>、 </a:t>
            </a:r>
            <a:r>
              <a:rPr lang="zh-CN" altLang="zh-CN" sz="1600" b="1" dirty="0" smtClean="0">
                <a:latin typeface="微软雅黑" pitchFamily="34" charset="-122"/>
                <a:ea typeface="微软雅黑" pitchFamily="34" charset="-122"/>
              </a:rPr>
              <a:t>《项目计划书》及其子计划评审通过</a:t>
            </a:r>
            <a:endParaRPr lang="zh-CN" altLang="zh-CN" sz="1600" b="1" dirty="0">
              <a:latin typeface="微软雅黑" pitchFamily="34" charset="-122"/>
              <a:ea typeface="微软雅黑" pitchFamily="34" charset="-122"/>
            </a:endParaRPr>
          </a:p>
        </p:txBody>
      </p:sp>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287482167"/>
              </p:ext>
            </p:extLst>
          </p:nvPr>
        </p:nvGraphicFramePr>
        <p:xfrm>
          <a:off x="0" y="343856"/>
          <a:ext cx="9324528" cy="4532149"/>
        </p:xfrm>
        <a:graphic>
          <a:graphicData uri="http://schemas.openxmlformats.org/presentationml/2006/ole">
            <mc:AlternateContent xmlns:mc="http://schemas.openxmlformats.org/markup-compatibility/2006">
              <mc:Choice xmlns:v="urn:schemas-microsoft-com:vml" Requires="v">
                <p:oleObj spid="_x0000_s251959" name="Visio" r:id="rId4" imgW="16521570" imgH="11994221" progId="Visio.Drawing.11">
                  <p:embed/>
                </p:oleObj>
              </mc:Choice>
              <mc:Fallback>
                <p:oleObj name="Visio" r:id="rId4" imgW="16521570" imgH="11994221" progId="Visio.Drawing.11">
                  <p:embed/>
                  <p:pic>
                    <p:nvPicPr>
                      <p:cNvPr id="0" name="Object 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43856"/>
                        <a:ext cx="9324528" cy="4532149"/>
                      </a:xfrm>
                      <a:prstGeom prst="rect">
                        <a:avLst/>
                      </a:prstGeom>
                      <a:noFill/>
                    </p:spPr>
                  </p:pic>
                </p:oleObj>
              </mc:Fallback>
            </mc:AlternateContent>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31"/>
          <p:cNvGrpSpPr/>
          <p:nvPr/>
        </p:nvGrpSpPr>
        <p:grpSpPr>
          <a:xfrm>
            <a:off x="4873464" y="2499742"/>
            <a:ext cx="825867" cy="907301"/>
            <a:chOff x="5994890" y="1981376"/>
            <a:chExt cx="1164722" cy="1487628"/>
          </a:xfrm>
        </p:grpSpPr>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4168" y="1981376"/>
              <a:ext cx="990032" cy="1022422"/>
            </a:xfrm>
            <a:prstGeom prst="rect">
              <a:avLst/>
            </a:prstGeom>
          </p:spPr>
        </p:pic>
        <p:sp>
          <p:nvSpPr>
            <p:cNvPr id="45" name="矩形 44"/>
            <p:cNvSpPr/>
            <p:nvPr/>
          </p:nvSpPr>
          <p:spPr>
            <a:xfrm>
              <a:off x="5994890" y="3014831"/>
              <a:ext cx="1164722" cy="454173"/>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测试</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人员</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47" name="组合 46"/>
          <p:cNvGrpSpPr/>
          <p:nvPr/>
        </p:nvGrpSpPr>
        <p:grpSpPr>
          <a:xfrm>
            <a:off x="198562" y="3711209"/>
            <a:ext cx="694315" cy="899039"/>
            <a:chOff x="1352889" y="3075806"/>
            <a:chExt cx="1353288" cy="1655098"/>
          </a:xfrm>
        </p:grpSpPr>
        <p:pic>
          <p:nvPicPr>
            <p:cNvPr id="48" name="图片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2889" y="3075806"/>
              <a:ext cx="1353288" cy="1378099"/>
            </a:xfrm>
            <a:prstGeom prst="rect">
              <a:avLst/>
            </a:prstGeom>
          </p:spPr>
        </p:pic>
        <p:sp>
          <p:nvSpPr>
            <p:cNvPr id="49" name="矩形 48"/>
            <p:cNvSpPr/>
            <p:nvPr/>
          </p:nvSpPr>
          <p:spPr>
            <a:xfrm>
              <a:off x="1848815" y="4453905"/>
              <a:ext cx="478016" cy="276999"/>
            </a:xfrm>
            <a:prstGeom prst="rect">
              <a:avLst/>
            </a:prstGeom>
            <a:noFill/>
          </p:spPr>
          <p:txBody>
            <a:bodyPr wrap="none" lIns="91440" tIns="45720" rIns="91440" bIns="45720">
              <a:spAutoFit/>
            </a:bodyPr>
            <a:lstStyle/>
            <a:p>
              <a:pPr algn="ctr"/>
              <a:r>
                <a:rPr lang="en-US" altLang="zh-CN"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UED</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40" name="组合 39"/>
          <p:cNvGrpSpPr/>
          <p:nvPr/>
        </p:nvGrpSpPr>
        <p:grpSpPr>
          <a:xfrm>
            <a:off x="4755461" y="3657385"/>
            <a:ext cx="1080120" cy="988417"/>
            <a:chOff x="181845" y="1716534"/>
            <a:chExt cx="1114691" cy="1288249"/>
          </a:xfrm>
        </p:grpSpPr>
        <p:pic>
          <p:nvPicPr>
            <p:cNvPr id="41" name="图片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845" y="1716534"/>
              <a:ext cx="1114691" cy="936411"/>
            </a:xfrm>
            <a:prstGeom prst="rect">
              <a:avLst/>
            </a:prstGeom>
          </p:spPr>
        </p:pic>
        <p:sp>
          <p:nvSpPr>
            <p:cNvPr id="42" name="矩形 41"/>
            <p:cNvSpPr/>
            <p:nvPr/>
          </p:nvSpPr>
          <p:spPr>
            <a:xfrm>
              <a:off x="263917" y="2643758"/>
              <a:ext cx="1017731" cy="361025"/>
            </a:xfrm>
            <a:prstGeom prst="rect">
              <a:avLst/>
            </a:prstGeom>
            <a:noFill/>
          </p:spPr>
          <p:txBody>
            <a:bodyPr wrap="none" lIns="91440" tIns="45720" rIns="91440" bIns="45720">
              <a:spAutoFit/>
            </a:bodyPr>
            <a:lstStyle/>
            <a:p>
              <a:pPr algn="ctr"/>
              <a:r>
                <a:rPr lang="zh-CN" altLang="en-US" sz="12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开发</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工程师</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36" name="组合 15"/>
          <p:cNvGrpSpPr/>
          <p:nvPr/>
        </p:nvGrpSpPr>
        <p:grpSpPr>
          <a:xfrm>
            <a:off x="88455" y="2579008"/>
            <a:ext cx="1152127" cy="856838"/>
            <a:chOff x="1230457" y="1093887"/>
            <a:chExt cx="1576391" cy="1460665"/>
          </a:xfrm>
        </p:grpSpPr>
        <p:pic>
          <p:nvPicPr>
            <p:cNvPr id="37" name="图片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0457" y="1093887"/>
              <a:ext cx="1576391" cy="1080120"/>
            </a:xfrm>
            <a:prstGeom prst="rect">
              <a:avLst/>
            </a:prstGeom>
          </p:spPr>
        </p:pic>
        <p:sp>
          <p:nvSpPr>
            <p:cNvPr id="38" name="矩形 37"/>
            <p:cNvSpPr/>
            <p:nvPr/>
          </p:nvSpPr>
          <p:spPr>
            <a:xfrm>
              <a:off x="1425317" y="2248584"/>
              <a:ext cx="825867" cy="30596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产品</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386767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需求</a:t>
            </a:r>
            <a:r>
              <a:rPr lang="en-US" altLang="zh-CN" sz="2000" dirty="0" smtClean="0">
                <a:latin typeface="微软雅黑" pitchFamily="34" charset="-122"/>
                <a:ea typeface="微软雅黑" pitchFamily="34" charset="-122"/>
              </a:rPr>
              <a:t>&amp;</a:t>
            </a:r>
            <a:r>
              <a:rPr lang="zh-CN" altLang="en-US" sz="2000" dirty="0" smtClean="0">
                <a:latin typeface="微软雅黑" pitchFamily="34" charset="-122"/>
                <a:ea typeface="微软雅黑" pitchFamily="34" charset="-122"/>
              </a:rPr>
              <a:t>项目策划阶段</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职责介绍</a:t>
            </a:r>
            <a:endParaRPr lang="en-US" altLang="zh-CN" sz="2000" dirty="0">
              <a:latin typeface="微软雅黑" pitchFamily="34" charset="-122"/>
              <a:ea typeface="微软雅黑" pitchFamily="34" charset="-122"/>
            </a:endParaRPr>
          </a:p>
        </p:txBody>
      </p:sp>
      <p:sp>
        <p:nvSpPr>
          <p:cNvPr id="31" name="TextBox 30"/>
          <p:cNvSpPr txBox="1"/>
          <p:nvPr/>
        </p:nvSpPr>
        <p:spPr>
          <a:xfrm>
            <a:off x="965422" y="555526"/>
            <a:ext cx="3462562" cy="1477328"/>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组织</a:t>
            </a:r>
            <a:r>
              <a:rPr lang="zh-CN" altLang="en-US" sz="1200" dirty="0">
                <a:latin typeface="微软雅黑" pitchFamily="34" charset="-122"/>
                <a:ea typeface="微软雅黑" pitchFamily="34" charset="-122"/>
              </a:rPr>
              <a:t>开展项目</a:t>
            </a:r>
            <a:r>
              <a:rPr lang="zh-CN" altLang="en-US" sz="1200" b="1" dirty="0">
                <a:solidFill>
                  <a:srgbClr val="993937"/>
                </a:solidFill>
                <a:latin typeface="微软雅黑" pitchFamily="34" charset="-122"/>
                <a:ea typeface="微软雅黑" pitchFamily="34" charset="-122"/>
              </a:rPr>
              <a:t>流程</a:t>
            </a:r>
            <a:r>
              <a:rPr lang="zh-CN" altLang="en-US" sz="1200" b="1" dirty="0" smtClean="0">
                <a:solidFill>
                  <a:srgbClr val="993937"/>
                </a:solidFill>
                <a:latin typeface="微软雅黑" pitchFamily="34" charset="-122"/>
                <a:ea typeface="微软雅黑" pitchFamily="34" charset="-122"/>
              </a:rPr>
              <a:t>配置</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组织编制、评审</a:t>
            </a:r>
            <a:r>
              <a:rPr lang="zh-CN" altLang="en-US" sz="1200" b="1" dirty="0" smtClean="0">
                <a:solidFill>
                  <a:srgbClr val="993937"/>
                </a:solidFill>
                <a:latin typeface="微软雅黑" pitchFamily="34" charset="-122"/>
                <a:ea typeface="微软雅黑" pitchFamily="34" charset="-122"/>
              </a:rPr>
              <a:t>需求规格说明书</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组织开展</a:t>
            </a:r>
            <a:r>
              <a:rPr lang="en-US" altLang="zh-CN" sz="1200" dirty="0">
                <a:latin typeface="微软雅黑" pitchFamily="34" charset="-122"/>
                <a:ea typeface="微软雅黑" pitchFamily="34" charset="-122"/>
              </a:rPr>
              <a:t>WBS</a:t>
            </a:r>
            <a:r>
              <a:rPr lang="zh-CN" altLang="en-US" sz="1200" dirty="0">
                <a:latin typeface="微软雅黑" pitchFamily="34" charset="-122"/>
                <a:ea typeface="微软雅黑" pitchFamily="34" charset="-122"/>
              </a:rPr>
              <a:t>分解及</a:t>
            </a:r>
            <a:r>
              <a:rPr lang="zh-CN" altLang="en-US" sz="1200" b="1" dirty="0" smtClean="0">
                <a:solidFill>
                  <a:schemeClr val="accent2">
                    <a:lumMod val="75000"/>
                  </a:schemeClr>
                </a:solidFill>
                <a:latin typeface="微软雅黑" pitchFamily="34" charset="-122"/>
                <a:ea typeface="微软雅黑" pitchFamily="34" charset="-122"/>
              </a:rPr>
              <a:t>确定性估算</a:t>
            </a:r>
            <a:endParaRPr lang="en-US" altLang="zh-CN" sz="1200" b="1" dirty="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a:t>
            </a:r>
            <a:r>
              <a:rPr lang="zh-CN" altLang="en-US" sz="1200" b="1" dirty="0" smtClean="0">
                <a:solidFill>
                  <a:srgbClr val="993937"/>
                </a:solidFill>
                <a:latin typeface="微软雅黑" pitchFamily="34" charset="-122"/>
                <a:ea typeface="微软雅黑" pitchFamily="34" charset="-122"/>
              </a:rPr>
              <a:t>编制、评审计划</a:t>
            </a:r>
            <a:r>
              <a:rPr lang="zh-CN" altLang="en-US" sz="1200" b="1" dirty="0">
                <a:solidFill>
                  <a:srgbClr val="993937"/>
                </a:solidFill>
                <a:latin typeface="微软雅黑" pitchFamily="34" charset="-122"/>
                <a:ea typeface="微软雅黑" pitchFamily="34" charset="-122"/>
              </a:rPr>
              <a:t>书</a:t>
            </a:r>
            <a:r>
              <a:rPr lang="zh-CN" altLang="en-US" sz="1200" b="1" dirty="0" smtClean="0">
                <a:solidFill>
                  <a:srgbClr val="993937"/>
                </a:solidFill>
                <a:latin typeface="微软雅黑" pitchFamily="34" charset="-122"/>
                <a:ea typeface="微软雅黑" pitchFamily="34" charset="-122"/>
              </a:rPr>
              <a:t>及日程表</a:t>
            </a:r>
            <a:r>
              <a:rPr lang="zh-CN" altLang="en-US" sz="1200" b="1" dirty="0" smtClean="0">
                <a:solidFill>
                  <a:srgbClr val="00B0F0"/>
                </a:solidFill>
                <a:latin typeface="微软雅黑" pitchFamily="34" charset="-122"/>
                <a:ea typeface="微软雅黑" pitchFamily="34" charset="-122"/>
              </a:rPr>
              <a:t>（正式评审）</a:t>
            </a:r>
            <a:endParaRPr lang="en-US" altLang="zh-CN" sz="1200" b="1" dirty="0" smtClean="0">
              <a:solidFill>
                <a:srgbClr val="00B0F0"/>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a:latin typeface="微软雅黑" pitchFamily="34" charset="-122"/>
                <a:ea typeface="微软雅黑" pitchFamily="34" charset="-122"/>
              </a:rPr>
              <a:t>参与</a:t>
            </a:r>
            <a:r>
              <a:rPr lang="zh-CN" altLang="en-US" sz="1200" dirty="0" smtClean="0">
                <a:latin typeface="微软雅黑" pitchFamily="34" charset="-122"/>
                <a:ea typeface="微软雅黑" pitchFamily="34" charset="-122"/>
              </a:rPr>
              <a:t>评审测试计划说明书</a:t>
            </a:r>
            <a:endParaRPr lang="en-US" altLang="zh-CN" sz="1200" dirty="0">
              <a:latin typeface="微软雅黑" pitchFamily="34" charset="-122"/>
              <a:ea typeface="微软雅黑" pitchFamily="34" charset="-122"/>
            </a:endParaRPr>
          </a:p>
        </p:txBody>
      </p:sp>
      <p:grpSp>
        <p:nvGrpSpPr>
          <p:cNvPr id="32" name="组合 19"/>
          <p:cNvGrpSpPr/>
          <p:nvPr/>
        </p:nvGrpSpPr>
        <p:grpSpPr>
          <a:xfrm>
            <a:off x="42696" y="827768"/>
            <a:ext cx="683162" cy="1214191"/>
            <a:chOff x="1161197" y="2854449"/>
            <a:chExt cx="1523051" cy="1709328"/>
          </a:xfrm>
        </p:grpSpPr>
        <p:pic>
          <p:nvPicPr>
            <p:cNvPr id="33" name="图片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53056" y="2854449"/>
              <a:ext cx="1331192" cy="1281216"/>
            </a:xfrm>
            <a:prstGeom prst="rect">
              <a:avLst/>
            </a:prstGeom>
          </p:spPr>
        </p:pic>
        <p:sp>
          <p:nvSpPr>
            <p:cNvPr id="34" name="矩形 33"/>
            <p:cNvSpPr/>
            <p:nvPr/>
          </p:nvSpPr>
          <p:spPr>
            <a:xfrm>
              <a:off x="1161197" y="4173820"/>
              <a:ext cx="1354108" cy="389957"/>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项目经理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35" name="TextBox 34"/>
          <p:cNvSpPr txBox="1"/>
          <p:nvPr/>
        </p:nvSpPr>
        <p:spPr>
          <a:xfrm>
            <a:off x="966266" y="2111127"/>
            <a:ext cx="4037782" cy="1731243"/>
          </a:xfrm>
          <a:prstGeom prst="rect">
            <a:avLst/>
          </a:prstGeom>
          <a:noFill/>
        </p:spPr>
        <p:txBody>
          <a:bodyPr wrap="square" rtlCol="0">
            <a:spAutoFit/>
          </a:bodyPr>
          <a:lstStyle/>
          <a:p>
            <a:pPr>
              <a:lnSpc>
                <a:spcPct val="150000"/>
              </a:lnSpc>
              <a:buFont typeface="Wingdings" pitchFamily="2" charset="2"/>
              <a:buChar char="u"/>
            </a:pPr>
            <a:r>
              <a:rPr lang="zh-CN" altLang="en-US" sz="1200" dirty="0">
                <a:latin typeface="微软雅黑" pitchFamily="34" charset="-122"/>
                <a:ea typeface="微软雅黑" pitchFamily="34" charset="-122"/>
              </a:rPr>
              <a:t>参与项目</a:t>
            </a:r>
            <a:r>
              <a:rPr lang="zh-CN" altLang="en-US" sz="1200" b="1" dirty="0">
                <a:solidFill>
                  <a:schemeClr val="accent2">
                    <a:lumMod val="75000"/>
                  </a:schemeClr>
                </a:solidFill>
                <a:latin typeface="微软雅黑" pitchFamily="34" charset="-122"/>
                <a:ea typeface="微软雅黑" pitchFamily="34" charset="-122"/>
              </a:rPr>
              <a:t>流程</a:t>
            </a:r>
            <a:r>
              <a:rPr lang="zh-CN" altLang="en-US" sz="1200" b="1" dirty="0" smtClean="0">
                <a:solidFill>
                  <a:schemeClr val="accent2">
                    <a:lumMod val="75000"/>
                  </a:schemeClr>
                </a:solidFill>
                <a:latin typeface="微软雅黑" pitchFamily="34" charset="-122"/>
                <a:ea typeface="微软雅黑" pitchFamily="34" charset="-122"/>
              </a:rPr>
              <a:t>配置</a:t>
            </a:r>
            <a:endParaRPr lang="en-US" altLang="zh-CN" sz="12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a:t>
            </a:r>
            <a:r>
              <a:rPr lang="zh-CN" altLang="en-US" sz="1200" b="1" dirty="0" smtClean="0">
                <a:solidFill>
                  <a:srgbClr val="993937"/>
                </a:solidFill>
                <a:latin typeface="微软雅黑" pitchFamily="34" charset="-122"/>
                <a:ea typeface="微软雅黑" pitchFamily="34" charset="-122"/>
              </a:rPr>
              <a:t>需求规格说明书</a:t>
            </a:r>
            <a:r>
              <a:rPr lang="zh-CN" altLang="en-US" sz="1200" dirty="0" smtClean="0">
                <a:latin typeface="微软雅黑" pitchFamily="34" charset="-122"/>
                <a:ea typeface="微软雅黑" pitchFamily="34" charset="-122"/>
              </a:rPr>
              <a:t>，</a:t>
            </a:r>
            <a:r>
              <a:rPr lang="zh-CN" altLang="en-US" sz="1200" b="1" dirty="0" smtClean="0">
                <a:solidFill>
                  <a:schemeClr val="accent2">
                    <a:lumMod val="75000"/>
                  </a:schemeClr>
                </a:solidFill>
                <a:latin typeface="微软雅黑" pitchFamily="34" charset="-122"/>
                <a:ea typeface="微软雅黑" pitchFamily="34" charset="-122"/>
              </a:rPr>
              <a:t>确认需求相关问题及疑问</a:t>
            </a:r>
            <a:endParaRPr lang="en-US" altLang="zh-CN" sz="12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完善</a:t>
            </a:r>
            <a:r>
              <a:rPr lang="zh-CN" altLang="en-US" sz="1200" b="1" dirty="0">
                <a:solidFill>
                  <a:srgbClr val="993937"/>
                </a:solidFill>
                <a:latin typeface="微软雅黑" pitchFamily="34" charset="-122"/>
                <a:ea typeface="微软雅黑" pitchFamily="34" charset="-122"/>
              </a:rPr>
              <a:t>客户需求</a:t>
            </a:r>
            <a:r>
              <a:rPr lang="zh-CN" altLang="en-US" sz="1100" dirty="0" smtClean="0">
                <a:latin typeface="微软雅黑" pitchFamily="34" charset="-122"/>
                <a:ea typeface="微软雅黑" pitchFamily="34" charset="-122"/>
              </a:rPr>
              <a:t>（客户需求说明书、原型、</a:t>
            </a:r>
            <a:r>
              <a:rPr lang="en-US" altLang="zh-CN" sz="1100" dirty="0" smtClean="0">
                <a:latin typeface="微软雅黑" pitchFamily="34" charset="-122"/>
                <a:ea typeface="微软雅黑" pitchFamily="34" charset="-122"/>
              </a:rPr>
              <a:t>3D</a:t>
            </a:r>
            <a:r>
              <a:rPr lang="zh-CN" altLang="en-US" sz="1100" dirty="0" smtClean="0">
                <a:latin typeface="微软雅黑" pitchFamily="34" charset="-122"/>
                <a:ea typeface="微软雅黑" pitchFamily="34" charset="-122"/>
              </a:rPr>
              <a:t>场景素材等）</a:t>
            </a:r>
            <a:endParaRPr lang="en-US" altLang="zh-CN" sz="1100" dirty="0" smtClean="0">
              <a:latin typeface="微软雅黑" pitchFamily="34" charset="-122"/>
              <a:ea typeface="微软雅黑" pitchFamily="34" charset="-122"/>
            </a:endParaRPr>
          </a:p>
          <a:p>
            <a:pPr>
              <a:lnSpc>
                <a:spcPct val="150000"/>
              </a:lnSpc>
              <a:buFont typeface="Wingdings" pitchFamily="2" charset="2"/>
              <a:buChar char="u"/>
            </a:pPr>
            <a:r>
              <a:rPr lang="zh-CN" altLang="en-US" sz="1100" b="1" dirty="0" smtClean="0">
                <a:solidFill>
                  <a:srgbClr val="993937"/>
                </a:solidFill>
                <a:latin typeface="微软雅黑" pitchFamily="34" charset="-122"/>
                <a:ea typeface="微软雅黑" pitchFamily="34" charset="-122"/>
              </a:rPr>
              <a:t>设计场景平面图（</a:t>
            </a:r>
            <a:r>
              <a:rPr lang="en-US" altLang="zh-CN" sz="1100" b="1" dirty="0" smtClean="0">
                <a:solidFill>
                  <a:srgbClr val="993937"/>
                </a:solidFill>
                <a:latin typeface="微软雅黑" pitchFamily="34" charset="-122"/>
                <a:ea typeface="微软雅黑" pitchFamily="34" charset="-122"/>
              </a:rPr>
              <a:t>3D</a:t>
            </a:r>
            <a:r>
              <a:rPr lang="zh-CN" altLang="en-US" sz="1100" b="1" dirty="0" smtClean="0">
                <a:solidFill>
                  <a:srgbClr val="993937"/>
                </a:solidFill>
                <a:latin typeface="微软雅黑" pitchFamily="34" charset="-122"/>
                <a:ea typeface="微软雅黑" pitchFamily="34" charset="-122"/>
              </a:rPr>
              <a:t>）</a:t>
            </a:r>
            <a:endParaRPr lang="en-US" altLang="zh-CN" sz="11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a:t>
            </a:r>
            <a:r>
              <a:rPr lang="zh-CN" altLang="en-US" sz="1200" b="1" dirty="0" smtClean="0">
                <a:solidFill>
                  <a:srgbClr val="993937"/>
                </a:solidFill>
                <a:latin typeface="微软雅黑" pitchFamily="34" charset="-122"/>
                <a:ea typeface="微软雅黑" pitchFamily="34" charset="-122"/>
              </a:rPr>
              <a:t>评审项目计划</a:t>
            </a:r>
            <a:r>
              <a:rPr lang="en-US" altLang="zh-CN" sz="1200" b="1" dirty="0" smtClean="0">
                <a:solidFill>
                  <a:srgbClr val="993937"/>
                </a:solidFill>
                <a:latin typeface="微软雅黑" pitchFamily="34" charset="-122"/>
                <a:ea typeface="微软雅黑" pitchFamily="34" charset="-122"/>
              </a:rPr>
              <a:t>-</a:t>
            </a:r>
            <a:r>
              <a:rPr lang="zh-CN" altLang="en-US" sz="1200" b="1" dirty="0" smtClean="0">
                <a:solidFill>
                  <a:srgbClr val="993937"/>
                </a:solidFill>
                <a:latin typeface="微软雅黑" pitchFamily="34" charset="-122"/>
                <a:ea typeface="微软雅黑" pitchFamily="34" charset="-122"/>
              </a:rPr>
              <a:t>项目日程表</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根据评审通过的需求规格说明书</a:t>
            </a:r>
            <a:r>
              <a:rPr lang="zh-CN" altLang="en-US" sz="1200" dirty="0">
                <a:latin typeface="微软雅黑" pitchFamily="34" charset="-122"/>
                <a:ea typeface="微软雅黑" pitchFamily="34" charset="-122"/>
              </a:rPr>
              <a:t>更新</a:t>
            </a:r>
            <a:r>
              <a:rPr lang="en-US" altLang="zh-CN" sz="1200" b="1" dirty="0" smtClean="0">
                <a:solidFill>
                  <a:srgbClr val="993937"/>
                </a:solidFill>
                <a:latin typeface="微软雅黑" pitchFamily="34" charset="-122"/>
                <a:ea typeface="微软雅黑" pitchFamily="34" charset="-122"/>
              </a:rPr>
              <a:t>《</a:t>
            </a:r>
            <a:r>
              <a:rPr lang="zh-CN" altLang="en-US" sz="1200" b="1" dirty="0" smtClean="0">
                <a:solidFill>
                  <a:srgbClr val="993937"/>
                </a:solidFill>
                <a:latin typeface="微软雅黑" pitchFamily="34" charset="-122"/>
                <a:ea typeface="微软雅黑" pitchFamily="34" charset="-122"/>
              </a:rPr>
              <a:t>需求跟踪矩阵</a:t>
            </a:r>
            <a:r>
              <a:rPr lang="en-US" altLang="zh-CN" sz="1000" b="1" dirty="0" smtClean="0">
                <a:solidFill>
                  <a:srgbClr val="993937"/>
                </a:solidFill>
                <a:latin typeface="微软雅黑" pitchFamily="34" charset="-122"/>
                <a:ea typeface="微软雅黑" pitchFamily="34" charset="-122"/>
              </a:rPr>
              <a:t>》</a:t>
            </a:r>
            <a:endParaRPr lang="zh-CN" altLang="zh-CN" sz="1000" dirty="0" smtClean="0">
              <a:latin typeface="微软雅黑" pitchFamily="34" charset="-122"/>
              <a:ea typeface="微软雅黑" pitchFamily="34" charset="-122"/>
            </a:endParaRPr>
          </a:p>
        </p:txBody>
      </p:sp>
      <p:sp>
        <p:nvSpPr>
          <p:cNvPr id="39" name="TextBox 38"/>
          <p:cNvSpPr txBox="1"/>
          <p:nvPr/>
        </p:nvSpPr>
        <p:spPr>
          <a:xfrm>
            <a:off x="5651158" y="3579862"/>
            <a:ext cx="3601362" cy="1200329"/>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参与需求规格分析，编制及评审</a:t>
            </a:r>
            <a:r>
              <a:rPr lang="zh-CN" altLang="en-US" sz="1200" b="1" dirty="0" smtClean="0">
                <a:solidFill>
                  <a:srgbClr val="993937"/>
                </a:solidFill>
                <a:latin typeface="微软雅黑" pitchFamily="34" charset="-122"/>
                <a:ea typeface="微软雅黑" pitchFamily="34" charset="-122"/>
              </a:rPr>
              <a:t>需求规格说明书</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en-US" altLang="zh-CN" sz="1200" b="1" dirty="0" smtClean="0">
                <a:solidFill>
                  <a:srgbClr val="993937"/>
                </a:solidFill>
                <a:latin typeface="微软雅黑" pitchFamily="34" charset="-122"/>
                <a:ea typeface="微软雅黑" pitchFamily="34" charset="-122"/>
              </a:rPr>
              <a:t>3D</a:t>
            </a:r>
            <a:r>
              <a:rPr lang="zh-CN" altLang="en-US" sz="1200" b="1" dirty="0" smtClean="0">
                <a:solidFill>
                  <a:srgbClr val="993937"/>
                </a:solidFill>
                <a:latin typeface="微软雅黑" pitchFamily="34" charset="-122"/>
                <a:ea typeface="微软雅黑" pitchFamily="34" charset="-122"/>
              </a:rPr>
              <a:t>美术需求分析</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a:t>
            </a:r>
            <a:r>
              <a:rPr lang="en-US" altLang="zh-CN" sz="1200" dirty="0" smtClean="0">
                <a:latin typeface="微软雅黑" pitchFamily="34" charset="-122"/>
                <a:ea typeface="微软雅黑" pitchFamily="34" charset="-122"/>
              </a:rPr>
              <a:t>WBS</a:t>
            </a:r>
            <a:r>
              <a:rPr lang="zh-CN" altLang="en-US" sz="1200" dirty="0" smtClean="0">
                <a:latin typeface="微软雅黑" pitchFamily="34" charset="-122"/>
                <a:ea typeface="微软雅黑" pitchFamily="34" charset="-122"/>
              </a:rPr>
              <a:t>分解及确定性估算</a:t>
            </a:r>
            <a:endParaRPr lang="en-US" altLang="zh-CN" sz="1200" b="1" dirty="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参与评审项目计划</a:t>
            </a:r>
            <a:r>
              <a:rPr lang="zh-CN" altLang="en-US" sz="1200" dirty="0">
                <a:latin typeface="微软雅黑" pitchFamily="34" charset="-122"/>
                <a:ea typeface="微软雅黑" pitchFamily="34" charset="-122"/>
              </a:rPr>
              <a:t>书及</a:t>
            </a:r>
            <a:r>
              <a:rPr lang="zh-CN" altLang="en-US" sz="1200" b="1" dirty="0">
                <a:solidFill>
                  <a:schemeClr val="accent2">
                    <a:lumMod val="75000"/>
                  </a:schemeClr>
                </a:solidFill>
                <a:latin typeface="微软雅黑" pitchFamily="34" charset="-122"/>
                <a:ea typeface="微软雅黑" pitchFamily="34" charset="-122"/>
              </a:rPr>
              <a:t>项目</a:t>
            </a:r>
            <a:r>
              <a:rPr lang="zh-CN" altLang="en-US" sz="1200" b="1" dirty="0" smtClean="0">
                <a:solidFill>
                  <a:schemeClr val="accent2">
                    <a:lumMod val="75000"/>
                  </a:schemeClr>
                </a:solidFill>
                <a:latin typeface="微软雅黑" pitchFamily="34" charset="-122"/>
                <a:ea typeface="微软雅黑" pitchFamily="34" charset="-122"/>
              </a:rPr>
              <a:t>日程表</a:t>
            </a:r>
            <a:endParaRPr lang="en-US" altLang="zh-CN" sz="1200" b="1" dirty="0" smtClean="0">
              <a:solidFill>
                <a:schemeClr val="accent2">
                  <a:lumMod val="75000"/>
                </a:schemeClr>
              </a:solidFill>
              <a:latin typeface="微软雅黑" pitchFamily="34" charset="-122"/>
              <a:ea typeface="微软雅黑" pitchFamily="34" charset="-122"/>
            </a:endParaRPr>
          </a:p>
        </p:txBody>
      </p:sp>
      <p:sp>
        <p:nvSpPr>
          <p:cNvPr id="46" name="TextBox 45"/>
          <p:cNvSpPr txBox="1"/>
          <p:nvPr/>
        </p:nvSpPr>
        <p:spPr>
          <a:xfrm>
            <a:off x="5656312" y="2427734"/>
            <a:ext cx="3744416" cy="923330"/>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参与</a:t>
            </a:r>
            <a:r>
              <a:rPr lang="zh-CN" altLang="en-US" sz="1200" b="1" dirty="0">
                <a:solidFill>
                  <a:schemeClr val="accent2">
                    <a:lumMod val="75000"/>
                  </a:schemeClr>
                </a:solidFill>
                <a:latin typeface="微软雅黑" pitchFamily="34" charset="-122"/>
                <a:ea typeface="微软雅黑" pitchFamily="34" charset="-122"/>
              </a:rPr>
              <a:t>评审需求规格</a:t>
            </a:r>
            <a:r>
              <a:rPr lang="zh-CN" altLang="en-US" sz="1200" b="1" dirty="0" smtClean="0">
                <a:solidFill>
                  <a:schemeClr val="accent2">
                    <a:lumMod val="75000"/>
                  </a:schemeClr>
                </a:solidFill>
                <a:latin typeface="微软雅黑" pitchFamily="34" charset="-122"/>
                <a:ea typeface="微软雅黑" pitchFamily="34" charset="-122"/>
              </a:rPr>
              <a:t>说明书</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参与评审项目计划书及</a:t>
            </a:r>
            <a:r>
              <a:rPr lang="zh-CN" altLang="en-US" sz="1200" b="1" dirty="0">
                <a:solidFill>
                  <a:schemeClr val="accent2">
                    <a:lumMod val="75000"/>
                  </a:schemeClr>
                </a:solidFill>
                <a:latin typeface="微软雅黑" pitchFamily="34" charset="-122"/>
                <a:ea typeface="微软雅黑" pitchFamily="34" charset="-122"/>
              </a:rPr>
              <a:t>项目日程表</a:t>
            </a:r>
            <a:endParaRPr lang="en-US" altLang="zh-CN" sz="1200" b="1" dirty="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a:latin typeface="微软雅黑" pitchFamily="34" charset="-122"/>
                <a:ea typeface="微软雅黑" pitchFamily="34" charset="-122"/>
              </a:rPr>
              <a:t>参与评审测试计划</a:t>
            </a:r>
            <a:r>
              <a:rPr lang="zh-CN" altLang="en-US" sz="1200" dirty="0" smtClean="0">
                <a:latin typeface="微软雅黑" pitchFamily="34" charset="-122"/>
                <a:ea typeface="微软雅黑" pitchFamily="34" charset="-122"/>
              </a:rPr>
              <a:t>说明书</a:t>
            </a:r>
            <a:endParaRPr lang="en-US" altLang="zh-CN" sz="1200" dirty="0">
              <a:latin typeface="微软雅黑" pitchFamily="34" charset="-122"/>
              <a:ea typeface="微软雅黑" pitchFamily="34" charset="-122"/>
            </a:endParaRPr>
          </a:p>
        </p:txBody>
      </p:sp>
      <p:sp>
        <p:nvSpPr>
          <p:cNvPr id="50" name="TextBox 49"/>
          <p:cNvSpPr txBox="1"/>
          <p:nvPr/>
        </p:nvSpPr>
        <p:spPr>
          <a:xfrm>
            <a:off x="964885" y="3905051"/>
            <a:ext cx="3744416" cy="923330"/>
          </a:xfrm>
          <a:prstGeom prst="rect">
            <a:avLst/>
          </a:prstGeom>
          <a:noFill/>
        </p:spPr>
        <p:txBody>
          <a:bodyPr wrap="square" rtlCol="0">
            <a:spAutoFit/>
          </a:bodyPr>
          <a:lstStyle/>
          <a:p>
            <a:pPr>
              <a:lnSpc>
                <a:spcPct val="150000"/>
              </a:lnSpc>
              <a:buFont typeface="Wingdings" pitchFamily="2" charset="2"/>
              <a:buChar char="u"/>
            </a:pPr>
            <a:r>
              <a:rPr lang="zh-CN" altLang="en-US" sz="1200" dirty="0">
                <a:latin typeface="微软雅黑" pitchFamily="34" charset="-122"/>
                <a:ea typeface="微软雅黑" pitchFamily="34" charset="-122"/>
              </a:rPr>
              <a:t>参与</a:t>
            </a:r>
            <a:r>
              <a:rPr lang="zh-CN" altLang="en-US" sz="1200" b="1" dirty="0">
                <a:solidFill>
                  <a:schemeClr val="accent2">
                    <a:lumMod val="75000"/>
                  </a:schemeClr>
                </a:solidFill>
                <a:latin typeface="微软雅黑" pitchFamily="34" charset="-122"/>
                <a:ea typeface="微软雅黑" pitchFamily="34" charset="-122"/>
              </a:rPr>
              <a:t>评审需求规格说明书</a:t>
            </a:r>
            <a:endParaRPr lang="en-US" altLang="zh-CN" sz="1200" b="1" dirty="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a:latin typeface="微软雅黑" pitchFamily="34" charset="-122"/>
                <a:ea typeface="微软雅黑" pitchFamily="34" charset="-122"/>
              </a:rPr>
              <a:t>参与确定性</a:t>
            </a:r>
            <a:r>
              <a:rPr lang="zh-CN" altLang="en-US" sz="1200" dirty="0" smtClean="0">
                <a:latin typeface="微软雅黑" pitchFamily="34" charset="-122"/>
                <a:ea typeface="微软雅黑" pitchFamily="34" charset="-122"/>
              </a:rPr>
              <a:t>估算</a:t>
            </a:r>
            <a:r>
              <a:rPr lang="zh-CN" altLang="en-US" sz="1200" b="1" dirty="0" smtClean="0">
                <a:solidFill>
                  <a:schemeClr val="accent2">
                    <a:lumMod val="75000"/>
                  </a:schemeClr>
                </a:solidFill>
                <a:latin typeface="微软雅黑" pitchFamily="34" charset="-122"/>
                <a:ea typeface="微软雅黑" pitchFamily="34" charset="-122"/>
              </a:rPr>
              <a:t>（估算</a:t>
            </a:r>
            <a:r>
              <a:rPr lang="en-US" altLang="zh-CN" sz="1200" b="1" dirty="0" smtClean="0">
                <a:solidFill>
                  <a:schemeClr val="accent2">
                    <a:lumMod val="75000"/>
                  </a:schemeClr>
                </a:solidFill>
                <a:latin typeface="微软雅黑" pitchFamily="34" charset="-122"/>
                <a:ea typeface="微软雅黑" pitchFamily="34" charset="-122"/>
              </a:rPr>
              <a:t>UED</a:t>
            </a:r>
            <a:r>
              <a:rPr lang="zh-CN" altLang="en-US" sz="1200" b="1" dirty="0" smtClean="0">
                <a:solidFill>
                  <a:schemeClr val="accent2">
                    <a:lumMod val="75000"/>
                  </a:schemeClr>
                </a:solidFill>
                <a:latin typeface="微软雅黑" pitchFamily="34" charset="-122"/>
                <a:ea typeface="微软雅黑" pitchFamily="34" charset="-122"/>
              </a:rPr>
              <a:t>相关工作量，提供排期）</a:t>
            </a:r>
            <a:endParaRPr lang="en-US" altLang="zh-CN" sz="1200" b="1" dirty="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a:t>
            </a:r>
            <a:r>
              <a:rPr lang="zh-CN" altLang="en-US" sz="1200" dirty="0">
                <a:latin typeface="微软雅黑" pitchFamily="34" charset="-122"/>
                <a:ea typeface="微软雅黑" pitchFamily="34" charset="-122"/>
              </a:rPr>
              <a:t>项目计划</a:t>
            </a:r>
            <a:r>
              <a:rPr lang="zh-CN" altLang="en-US" sz="1200" dirty="0" smtClean="0">
                <a:latin typeface="微软雅黑" pitchFamily="34" charset="-122"/>
                <a:ea typeface="微软雅黑" pitchFamily="34" charset="-122"/>
              </a:rPr>
              <a:t>书及</a:t>
            </a:r>
            <a:r>
              <a:rPr lang="zh-CN" altLang="en-US" sz="1200" b="1" dirty="0">
                <a:solidFill>
                  <a:schemeClr val="accent2">
                    <a:lumMod val="75000"/>
                  </a:schemeClr>
                </a:solidFill>
                <a:latin typeface="微软雅黑" pitchFamily="34" charset="-122"/>
                <a:ea typeface="微软雅黑" pitchFamily="34" charset="-122"/>
              </a:rPr>
              <a:t>项目日程表</a:t>
            </a:r>
            <a:endParaRPr lang="en-US" altLang="zh-CN" sz="1200" b="1" dirty="0">
              <a:solidFill>
                <a:schemeClr val="accent2">
                  <a:lumMod val="75000"/>
                </a:schemeClr>
              </a:solidFill>
              <a:latin typeface="微软雅黑" pitchFamily="34" charset="-122"/>
              <a:ea typeface="微软雅黑" pitchFamily="34" charset="-122"/>
            </a:endParaRPr>
          </a:p>
        </p:txBody>
      </p:sp>
      <p:sp>
        <p:nvSpPr>
          <p:cNvPr id="51" name="矩形 50"/>
          <p:cNvSpPr/>
          <p:nvPr/>
        </p:nvSpPr>
        <p:spPr>
          <a:xfrm>
            <a:off x="5292080" y="411510"/>
            <a:ext cx="3813242" cy="1754326"/>
          </a:xfrm>
          <a:prstGeom prst="rect">
            <a:avLst/>
          </a:prstGeom>
        </p:spPr>
        <p:txBody>
          <a:bodyPr wrap="square">
            <a:spAutoFit/>
          </a:bodyPr>
          <a:lstStyle/>
          <a:p>
            <a:pPr>
              <a:lnSpc>
                <a:spcPct val="150000"/>
              </a:lnSpc>
              <a:buFont typeface="Wingdings" pitchFamily="2" charset="2"/>
              <a:buChar char="u"/>
            </a:pPr>
            <a:r>
              <a:rPr lang="zh-CN" altLang="en-US" sz="1200" dirty="0">
                <a:latin typeface="微软雅黑" pitchFamily="34" charset="-122"/>
                <a:ea typeface="微软雅黑" pitchFamily="34" charset="-122"/>
              </a:rPr>
              <a:t>参与项目</a:t>
            </a:r>
            <a:r>
              <a:rPr lang="zh-CN" altLang="en-US" sz="1200" b="1" dirty="0">
                <a:solidFill>
                  <a:schemeClr val="accent2">
                    <a:lumMod val="75000"/>
                  </a:schemeClr>
                </a:solidFill>
                <a:latin typeface="微软雅黑" pitchFamily="34" charset="-122"/>
                <a:ea typeface="微软雅黑" pitchFamily="34" charset="-122"/>
              </a:rPr>
              <a:t>流程</a:t>
            </a:r>
            <a:r>
              <a:rPr lang="zh-CN" altLang="en-US" sz="1200" b="1" dirty="0" smtClean="0">
                <a:solidFill>
                  <a:schemeClr val="accent2">
                    <a:lumMod val="75000"/>
                  </a:schemeClr>
                </a:solidFill>
                <a:latin typeface="微软雅黑" pitchFamily="34" charset="-122"/>
                <a:ea typeface="微软雅黑" pitchFamily="34" charset="-122"/>
              </a:rPr>
              <a:t>配置</a:t>
            </a:r>
            <a:endParaRPr lang="en-US" altLang="zh-CN" sz="12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a:t>
            </a:r>
            <a:r>
              <a:rPr lang="zh-CN" altLang="en-US" sz="1200" dirty="0">
                <a:latin typeface="微软雅黑" pitchFamily="34" charset="-122"/>
                <a:ea typeface="微软雅黑" pitchFamily="34" charset="-122"/>
              </a:rPr>
              <a:t>需求规格分析及</a:t>
            </a:r>
            <a:r>
              <a:rPr lang="zh-CN" altLang="en-US" sz="1200" b="1" dirty="0">
                <a:solidFill>
                  <a:schemeClr val="accent2">
                    <a:lumMod val="75000"/>
                  </a:schemeClr>
                </a:solidFill>
                <a:latin typeface="微软雅黑" pitchFamily="34" charset="-122"/>
                <a:ea typeface="微软雅黑" pitchFamily="34" charset="-122"/>
              </a:rPr>
              <a:t>需求规格说明书评审</a:t>
            </a:r>
            <a:endParaRPr lang="en-US" altLang="zh-CN" sz="1200" b="1" dirty="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a:t>
            </a:r>
            <a:r>
              <a:rPr lang="zh-CN" altLang="en-US" sz="1200" b="1" dirty="0" smtClean="0">
                <a:solidFill>
                  <a:schemeClr val="accent2">
                    <a:lumMod val="75000"/>
                  </a:schemeClr>
                </a:solidFill>
                <a:latin typeface="微软雅黑" pitchFamily="34" charset="-122"/>
                <a:ea typeface="微软雅黑" pitchFamily="34" charset="-122"/>
              </a:rPr>
              <a:t>确定性估算（估算测试相关工作量，提供排期）</a:t>
            </a:r>
            <a:endParaRPr lang="en-US" altLang="zh-CN" sz="1200" b="1" dirty="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chemeClr val="accent2">
                    <a:lumMod val="75000"/>
                  </a:schemeClr>
                </a:solidFill>
                <a:latin typeface="微软雅黑" pitchFamily="34" charset="-122"/>
                <a:ea typeface="微软雅黑" pitchFamily="34" charset="-122"/>
              </a:rPr>
              <a:t>组织测试</a:t>
            </a:r>
            <a:r>
              <a:rPr lang="zh-CN" altLang="en-US" sz="1200" b="1" dirty="0">
                <a:solidFill>
                  <a:schemeClr val="accent2">
                    <a:lumMod val="75000"/>
                  </a:schemeClr>
                </a:solidFill>
                <a:latin typeface="微软雅黑" pitchFamily="34" charset="-122"/>
                <a:ea typeface="微软雅黑" pitchFamily="34" charset="-122"/>
              </a:rPr>
              <a:t>需求分析</a:t>
            </a:r>
            <a:r>
              <a:rPr lang="zh-CN" altLang="en-US" sz="1200" dirty="0">
                <a:latin typeface="微软雅黑" pitchFamily="34" charset="-122"/>
                <a:ea typeface="微软雅黑" pitchFamily="34" charset="-122"/>
              </a:rPr>
              <a:t>，编制测试需求分析报告</a:t>
            </a:r>
            <a:endParaRPr lang="en-US" altLang="zh-CN" sz="1200" dirty="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参与评审项目计划</a:t>
            </a:r>
            <a:r>
              <a:rPr lang="zh-CN" altLang="en-US" sz="1200" dirty="0">
                <a:latin typeface="微软雅黑" pitchFamily="34" charset="-122"/>
                <a:ea typeface="微软雅黑" pitchFamily="34" charset="-122"/>
              </a:rPr>
              <a:t>书及</a:t>
            </a:r>
            <a:r>
              <a:rPr lang="zh-CN" altLang="en-US" sz="1200" b="1" dirty="0">
                <a:solidFill>
                  <a:schemeClr val="accent2">
                    <a:lumMod val="75000"/>
                  </a:schemeClr>
                </a:solidFill>
                <a:latin typeface="微软雅黑" pitchFamily="34" charset="-122"/>
                <a:ea typeface="微软雅黑" pitchFamily="34" charset="-122"/>
              </a:rPr>
              <a:t>项目日程表</a:t>
            </a:r>
            <a:endParaRPr lang="en-US" altLang="zh-CN" sz="1200" b="1" dirty="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a:latin typeface="微软雅黑" pitchFamily="34" charset="-122"/>
                <a:ea typeface="微软雅黑" pitchFamily="34" charset="-122"/>
              </a:rPr>
              <a:t>组织编制及评审</a:t>
            </a:r>
            <a:r>
              <a:rPr lang="zh-CN" altLang="en-US" sz="1200" dirty="0" smtClean="0">
                <a:latin typeface="微软雅黑" pitchFamily="34" charset="-122"/>
                <a:ea typeface="微软雅黑" pitchFamily="34" charset="-122"/>
              </a:rPr>
              <a:t>测试计划说明书</a:t>
            </a:r>
            <a:endParaRPr lang="en-US" altLang="zh-CN" sz="1200" dirty="0">
              <a:latin typeface="微软雅黑" pitchFamily="34" charset="-122"/>
              <a:ea typeface="微软雅黑" pitchFamily="34" charset="-122"/>
            </a:endParaRPr>
          </a:p>
        </p:txBody>
      </p:sp>
      <p:grpSp>
        <p:nvGrpSpPr>
          <p:cNvPr id="52" name="组合 51"/>
          <p:cNvGrpSpPr/>
          <p:nvPr/>
        </p:nvGrpSpPr>
        <p:grpSpPr>
          <a:xfrm>
            <a:off x="4377921" y="569858"/>
            <a:ext cx="986167" cy="1063362"/>
            <a:chOff x="251520" y="1086822"/>
            <a:chExt cx="986167" cy="1063362"/>
          </a:xfrm>
        </p:grpSpPr>
        <p:pic>
          <p:nvPicPr>
            <p:cNvPr id="53" name="图片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1520" y="1086822"/>
              <a:ext cx="935867" cy="935867"/>
            </a:xfrm>
            <a:prstGeom prst="rect">
              <a:avLst/>
            </a:prstGeom>
          </p:spPr>
        </p:pic>
        <p:sp>
          <p:nvSpPr>
            <p:cNvPr id="54" name="矩形 53"/>
            <p:cNvSpPr/>
            <p:nvPr/>
          </p:nvSpPr>
          <p:spPr>
            <a:xfrm>
              <a:off x="337301" y="1949676"/>
              <a:ext cx="900386" cy="20050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测试负责人</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3777866283"/>
      </p:ext>
    </p:extLst>
  </p:cSld>
  <p:clrMapOvr>
    <a:masterClrMapping/>
  </p:clrMapOvr>
  <p:transition spd="slow">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矩形 5"/>
          <p:cNvSpPr>
            <a:spLocks noChangeArrowheads="1"/>
          </p:cNvSpPr>
          <p:nvPr/>
        </p:nvSpPr>
        <p:spPr bwMode="auto">
          <a:xfrm>
            <a:off x="3001" y="51470"/>
            <a:ext cx="4572000" cy="338554"/>
          </a:xfrm>
          <a:prstGeom prst="rect">
            <a:avLst/>
          </a:prstGeom>
          <a:noFill/>
          <a:ln w="9525">
            <a:noFill/>
            <a:miter lim="800000"/>
            <a:headEnd/>
            <a:tailEnd/>
          </a:ln>
        </p:spPr>
        <p:txBody>
          <a:bodyPr>
            <a:spAutoFit/>
          </a:bodyPr>
          <a:lstStyle/>
          <a:p>
            <a:r>
              <a:rPr lang="zh-CN" altLang="en-US" sz="1600" b="1" dirty="0">
                <a:latin typeface="微软雅黑" pitchFamily="34" charset="-122"/>
                <a:ea typeface="微软雅黑" pitchFamily="34" charset="-122"/>
              </a:rPr>
              <a:t>准入条件：</a:t>
            </a:r>
            <a:r>
              <a:rPr lang="en-US" altLang="zh-CN" sz="1600" b="1" dirty="0">
                <a:latin typeface="微软雅黑" pitchFamily="34" charset="-122"/>
                <a:ea typeface="微软雅黑" pitchFamily="34" charset="-122"/>
              </a:rPr>
              <a:t>《</a:t>
            </a:r>
            <a:r>
              <a:rPr lang="zh-CN" altLang="en-US" sz="1600" b="1" dirty="0">
                <a:latin typeface="微软雅黑" pitchFamily="34" charset="-122"/>
                <a:ea typeface="微软雅黑" pitchFamily="34" charset="-122"/>
              </a:rPr>
              <a:t>需求规格说明书</a:t>
            </a:r>
            <a:r>
              <a:rPr lang="en-US" altLang="zh-CN" sz="1600" b="1" dirty="0">
                <a:latin typeface="微软雅黑" pitchFamily="34" charset="-122"/>
                <a:ea typeface="微软雅黑" pitchFamily="34" charset="-122"/>
              </a:rPr>
              <a:t>》</a:t>
            </a:r>
            <a:r>
              <a:rPr lang="zh-CN" altLang="en-US" sz="1600" b="1" dirty="0">
                <a:latin typeface="微软雅黑" pitchFamily="34" charset="-122"/>
                <a:ea typeface="微软雅黑" pitchFamily="34" charset="-122"/>
              </a:rPr>
              <a:t>已通过评审 </a:t>
            </a:r>
          </a:p>
        </p:txBody>
      </p:sp>
      <p:sp>
        <p:nvSpPr>
          <p:cNvPr id="7" name="矩形 6"/>
          <p:cNvSpPr>
            <a:spLocks noChangeArrowheads="1"/>
          </p:cNvSpPr>
          <p:nvPr/>
        </p:nvSpPr>
        <p:spPr bwMode="auto">
          <a:xfrm>
            <a:off x="5170190" y="4803998"/>
            <a:ext cx="3960440" cy="338554"/>
          </a:xfrm>
          <a:prstGeom prst="rect">
            <a:avLst/>
          </a:prstGeom>
          <a:noFill/>
          <a:ln w="9525">
            <a:noFill/>
            <a:miter lim="800000"/>
            <a:headEnd/>
            <a:tailEnd/>
          </a:ln>
        </p:spPr>
        <p:txBody>
          <a:bodyPr wrap="square">
            <a:spAutoFit/>
          </a:bodyPr>
          <a:lstStyle/>
          <a:p>
            <a:r>
              <a:rPr lang="zh-CN" altLang="en-US" sz="1600" b="1" dirty="0">
                <a:latin typeface="微软雅黑" pitchFamily="34" charset="-122"/>
                <a:ea typeface="微软雅黑" pitchFamily="34" charset="-122"/>
              </a:rPr>
              <a:t>准出条件</a:t>
            </a:r>
            <a:r>
              <a:rPr lang="zh-CN" altLang="en-US" sz="1600" b="1" dirty="0" smtClean="0">
                <a:latin typeface="微软雅黑" pitchFamily="34" charset="-122"/>
                <a:ea typeface="微软雅黑" pitchFamily="34" charset="-122"/>
              </a:rPr>
              <a:t>：里程碑签批通过或</a:t>
            </a:r>
            <a:r>
              <a:rPr lang="zh-CN" altLang="en-US" sz="1600" b="1" dirty="0">
                <a:latin typeface="微软雅黑" pitchFamily="34" charset="-122"/>
                <a:ea typeface="微软雅黑" pitchFamily="34" charset="-122"/>
              </a:rPr>
              <a:t>项目被取消</a:t>
            </a:r>
          </a:p>
        </p:txBody>
      </p:sp>
      <p:sp>
        <p:nvSpPr>
          <p:cNvPr id="2" name="Rectangle 17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190"/>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683316233"/>
              </p:ext>
            </p:extLst>
          </p:nvPr>
        </p:nvGraphicFramePr>
        <p:xfrm>
          <a:off x="-756592" y="220748"/>
          <a:ext cx="10297144" cy="4655258"/>
        </p:xfrm>
        <a:graphic>
          <a:graphicData uri="http://schemas.openxmlformats.org/presentationml/2006/ole">
            <mc:AlternateContent xmlns:mc="http://schemas.openxmlformats.org/markup-compatibility/2006">
              <mc:Choice xmlns:v="urn:schemas-microsoft-com:vml" Requires="v">
                <p:oleObj spid="_x0000_s226521" name="Visio" r:id="rId3" imgW="14248710" imgH="10912954" progId="Visio.Drawing.11">
                  <p:embed/>
                </p:oleObj>
              </mc:Choice>
              <mc:Fallback>
                <p:oleObj name="Visio" r:id="rId3" imgW="14248710" imgH="10912954" progId="Visio.Drawing.11">
                  <p:embed/>
                  <p:pic>
                    <p:nvPicPr>
                      <p:cNvPr id="0" name="Object 18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6592" y="220748"/>
                        <a:ext cx="10297144" cy="4655258"/>
                      </a:xfrm>
                      <a:prstGeom prst="rect">
                        <a:avLst/>
                      </a:prstGeom>
                      <a:noFill/>
                    </p:spPr>
                  </p:pic>
                </p:oleObj>
              </mc:Fallback>
            </mc:AlternateContent>
          </a:graphicData>
        </a:graphic>
      </p:graphicFrame>
    </p:spTree>
    <p:extLst>
      <p:ext uri="{BB962C8B-B14F-4D97-AF65-F5344CB8AC3E}">
        <p14:creationId xmlns:p14="http://schemas.microsoft.com/office/powerpoint/2010/main" val="16420382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lunzhuo.ye\桌面\培训PPT素材\20110514_2cbd5458a2492020ea1eX3I49qwuPe8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6564906" y="3222089"/>
            <a:ext cx="2579094" cy="15087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19672" y="483518"/>
            <a:ext cx="5112568" cy="338554"/>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defPPr>
              <a:defRPr lang="zh-CN"/>
            </a:defPPr>
            <a:lvl1pPr algn="ctr">
              <a:defRPr sz="1600" b="1" spc="5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smtClean="0"/>
              <a:t>课件目录</a:t>
            </a:r>
            <a:endParaRPr lang="zh-CN" altLang="en-US" dirty="0"/>
          </a:p>
        </p:txBody>
      </p:sp>
      <p:sp>
        <p:nvSpPr>
          <p:cNvPr id="4" name="矩形 3"/>
          <p:cNvSpPr/>
          <p:nvPr/>
        </p:nvSpPr>
        <p:spPr>
          <a:xfrm>
            <a:off x="2196735" y="2484566"/>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3</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 name="矩形 4"/>
          <p:cNvSpPr/>
          <p:nvPr/>
        </p:nvSpPr>
        <p:spPr>
          <a:xfrm>
            <a:off x="2896965" y="2499403"/>
            <a:ext cx="3185606"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关键子流程及主要角色职责介绍</a:t>
            </a:r>
          </a:p>
        </p:txBody>
      </p:sp>
      <p:sp>
        <p:nvSpPr>
          <p:cNvPr id="6" name="矩形 5"/>
          <p:cNvSpPr/>
          <p:nvPr/>
        </p:nvSpPr>
        <p:spPr>
          <a:xfrm>
            <a:off x="2196735" y="1925663"/>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2</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7" name="矩形 6"/>
          <p:cNvSpPr/>
          <p:nvPr/>
        </p:nvSpPr>
        <p:spPr>
          <a:xfrm>
            <a:off x="2878724" y="1934021"/>
            <a:ext cx="3203845"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公司软件研发流程及主要角色职责介绍</a:t>
            </a:r>
          </a:p>
        </p:txBody>
      </p:sp>
      <p:sp>
        <p:nvSpPr>
          <p:cNvPr id="8" name="矩形 7"/>
          <p:cNvSpPr/>
          <p:nvPr/>
        </p:nvSpPr>
        <p:spPr>
          <a:xfrm>
            <a:off x="2203664" y="3060630"/>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4</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矩形 8"/>
          <p:cNvSpPr/>
          <p:nvPr/>
        </p:nvSpPr>
        <p:spPr>
          <a:xfrm>
            <a:off x="2903893" y="3075467"/>
            <a:ext cx="3178677"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关键活动介绍</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0" name="矩形 9"/>
          <p:cNvSpPr/>
          <p:nvPr/>
        </p:nvSpPr>
        <p:spPr>
          <a:xfrm>
            <a:off x="2215785" y="3627169"/>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5</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1" name="矩形 10"/>
          <p:cNvSpPr/>
          <p:nvPr/>
        </p:nvSpPr>
        <p:spPr>
          <a:xfrm>
            <a:off x="2916015" y="3642006"/>
            <a:ext cx="3166556"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优秀实践宣传</a:t>
            </a:r>
          </a:p>
        </p:txBody>
      </p:sp>
      <p:sp>
        <p:nvSpPr>
          <p:cNvPr id="12" name="矩形 11"/>
          <p:cNvSpPr/>
          <p:nvPr/>
        </p:nvSpPr>
        <p:spPr>
          <a:xfrm>
            <a:off x="2195736" y="1347614"/>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1</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3" name="矩形 12"/>
          <p:cNvSpPr/>
          <p:nvPr/>
        </p:nvSpPr>
        <p:spPr>
          <a:xfrm>
            <a:off x="2894367" y="1356821"/>
            <a:ext cx="3188203"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流程简介</a:t>
            </a:r>
          </a:p>
        </p:txBody>
      </p:sp>
    </p:spTree>
    <p:extLst>
      <p:ext uri="{BB962C8B-B14F-4D97-AF65-F5344CB8AC3E}">
        <p14:creationId xmlns:p14="http://schemas.microsoft.com/office/powerpoint/2010/main" val="2042245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31"/>
          <p:cNvGrpSpPr/>
          <p:nvPr/>
        </p:nvGrpSpPr>
        <p:grpSpPr>
          <a:xfrm>
            <a:off x="5112568" y="2787774"/>
            <a:ext cx="702000" cy="799243"/>
            <a:chOff x="6084168" y="1981376"/>
            <a:chExt cx="990032" cy="1310454"/>
          </a:xfrm>
        </p:grpSpPr>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4168" y="1981376"/>
              <a:ext cx="990032" cy="1022422"/>
            </a:xfrm>
            <a:prstGeom prst="rect">
              <a:avLst/>
            </a:prstGeom>
          </p:spPr>
        </p:pic>
        <p:sp>
          <p:nvSpPr>
            <p:cNvPr id="45" name="矩形 44"/>
            <p:cNvSpPr/>
            <p:nvPr/>
          </p:nvSpPr>
          <p:spPr>
            <a:xfrm>
              <a:off x="6164318" y="3014831"/>
              <a:ext cx="825867" cy="276999"/>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测试</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代表</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47" name="组合 46"/>
          <p:cNvGrpSpPr/>
          <p:nvPr/>
        </p:nvGrpSpPr>
        <p:grpSpPr>
          <a:xfrm>
            <a:off x="5023291" y="3760943"/>
            <a:ext cx="881365" cy="899039"/>
            <a:chOff x="1352889" y="3075806"/>
            <a:chExt cx="1353288" cy="1655098"/>
          </a:xfrm>
        </p:grpSpPr>
        <p:pic>
          <p:nvPicPr>
            <p:cNvPr id="48" name="图片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2889" y="3075806"/>
              <a:ext cx="1353288" cy="1378099"/>
            </a:xfrm>
            <a:prstGeom prst="rect">
              <a:avLst/>
            </a:prstGeom>
          </p:spPr>
        </p:pic>
        <p:sp>
          <p:nvSpPr>
            <p:cNvPr id="49" name="矩形 48"/>
            <p:cNvSpPr/>
            <p:nvPr/>
          </p:nvSpPr>
          <p:spPr>
            <a:xfrm>
              <a:off x="1848815" y="4453905"/>
              <a:ext cx="478016" cy="276999"/>
            </a:xfrm>
            <a:prstGeom prst="rect">
              <a:avLst/>
            </a:prstGeom>
            <a:noFill/>
          </p:spPr>
          <p:txBody>
            <a:bodyPr wrap="none" lIns="91440" tIns="45720" rIns="91440" bIns="45720">
              <a:spAutoFit/>
            </a:bodyPr>
            <a:lstStyle/>
            <a:p>
              <a:pPr algn="ctr"/>
              <a:r>
                <a:rPr lang="en-US" altLang="zh-CN"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UED</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40" name="组合 39"/>
          <p:cNvGrpSpPr/>
          <p:nvPr/>
        </p:nvGrpSpPr>
        <p:grpSpPr>
          <a:xfrm>
            <a:off x="4867970" y="339501"/>
            <a:ext cx="1080120" cy="1080750"/>
            <a:chOff x="181845" y="1716534"/>
            <a:chExt cx="1114691" cy="1408591"/>
          </a:xfrm>
        </p:grpSpPr>
        <p:pic>
          <p:nvPicPr>
            <p:cNvPr id="41" name="图片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845" y="1716534"/>
              <a:ext cx="1114691" cy="936411"/>
            </a:xfrm>
            <a:prstGeom prst="rect">
              <a:avLst/>
            </a:prstGeom>
          </p:spPr>
        </p:pic>
        <p:sp>
          <p:nvSpPr>
            <p:cNvPr id="42" name="矩形 41"/>
            <p:cNvSpPr/>
            <p:nvPr/>
          </p:nvSpPr>
          <p:spPr>
            <a:xfrm>
              <a:off x="300310" y="2643758"/>
              <a:ext cx="944941" cy="481367"/>
            </a:xfrm>
            <a:prstGeom prst="rect">
              <a:avLst/>
            </a:prstGeom>
            <a:noFill/>
          </p:spPr>
          <p:txBody>
            <a:bodyPr wrap="none" lIns="91440" tIns="45720" rIns="91440" bIns="45720">
              <a:spAutoFit/>
            </a:bodyPr>
            <a:lstStyle/>
            <a:p>
              <a:pPr algn="ctr"/>
              <a:r>
                <a:rPr lang="zh-CN" altLang="en-US" sz="9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开发工程师、</a:t>
              </a:r>
              <a:endParaRPr lang="en-US" altLang="zh-CN" sz="9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a:p>
              <a:pPr algn="ctr"/>
              <a:r>
                <a:rPr lang="zh-CN" altLang="en-US" sz="9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建模师</a:t>
              </a:r>
              <a:endParaRPr lang="zh-CN" altLang="en-US" sz="9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36" name="组合 15"/>
          <p:cNvGrpSpPr/>
          <p:nvPr/>
        </p:nvGrpSpPr>
        <p:grpSpPr>
          <a:xfrm>
            <a:off x="88455" y="2427734"/>
            <a:ext cx="1002549" cy="856838"/>
            <a:chOff x="1230457" y="1093887"/>
            <a:chExt cx="1576391" cy="1460665"/>
          </a:xfrm>
        </p:grpSpPr>
        <p:pic>
          <p:nvPicPr>
            <p:cNvPr id="37" name="图片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0457" y="1093887"/>
              <a:ext cx="1576391" cy="1080120"/>
            </a:xfrm>
            <a:prstGeom prst="rect">
              <a:avLst/>
            </a:prstGeom>
          </p:spPr>
        </p:pic>
        <p:sp>
          <p:nvSpPr>
            <p:cNvPr id="38" name="矩形 37"/>
            <p:cNvSpPr/>
            <p:nvPr/>
          </p:nvSpPr>
          <p:spPr>
            <a:xfrm>
              <a:off x="1425317" y="2248584"/>
              <a:ext cx="825867" cy="30596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产品</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386767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a:latin typeface="微软雅黑" pitchFamily="34" charset="-122"/>
                <a:ea typeface="微软雅黑" pitchFamily="34" charset="-122"/>
              </a:rPr>
              <a:t>设计</a:t>
            </a:r>
            <a:r>
              <a:rPr lang="zh-CN" altLang="en-US" sz="2000" dirty="0" smtClean="0">
                <a:latin typeface="微软雅黑" pitchFamily="34" charset="-122"/>
                <a:ea typeface="微软雅黑" pitchFamily="34" charset="-122"/>
              </a:rPr>
              <a:t>阶段及模板</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职责介绍</a:t>
            </a:r>
            <a:endParaRPr lang="en-US" altLang="zh-CN" sz="2000" dirty="0">
              <a:latin typeface="微软雅黑" pitchFamily="34" charset="-122"/>
              <a:ea typeface="微软雅黑" pitchFamily="34" charset="-122"/>
            </a:endParaRPr>
          </a:p>
        </p:txBody>
      </p:sp>
      <p:grpSp>
        <p:nvGrpSpPr>
          <p:cNvPr id="32" name="组合 19"/>
          <p:cNvGrpSpPr/>
          <p:nvPr/>
        </p:nvGrpSpPr>
        <p:grpSpPr>
          <a:xfrm>
            <a:off x="42695" y="843558"/>
            <a:ext cx="928905" cy="1214191"/>
            <a:chOff x="1161197" y="2854449"/>
            <a:chExt cx="1523051" cy="1709328"/>
          </a:xfrm>
        </p:grpSpPr>
        <p:pic>
          <p:nvPicPr>
            <p:cNvPr id="33" name="图片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53056" y="2854449"/>
              <a:ext cx="1331192" cy="1281216"/>
            </a:xfrm>
            <a:prstGeom prst="rect">
              <a:avLst/>
            </a:prstGeom>
          </p:spPr>
        </p:pic>
        <p:sp>
          <p:nvSpPr>
            <p:cNvPr id="34" name="矩形 33"/>
            <p:cNvSpPr/>
            <p:nvPr/>
          </p:nvSpPr>
          <p:spPr>
            <a:xfrm>
              <a:off x="1161197" y="4173820"/>
              <a:ext cx="1354108" cy="389957"/>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项目经理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51" name="矩形 50"/>
          <p:cNvSpPr/>
          <p:nvPr/>
        </p:nvSpPr>
        <p:spPr>
          <a:xfrm>
            <a:off x="5760640" y="1925419"/>
            <a:ext cx="3384376" cy="646331"/>
          </a:xfrm>
          <a:prstGeom prst="rect">
            <a:avLst/>
          </a:prstGeom>
        </p:spPr>
        <p:txBody>
          <a:bodyPr wrap="square">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组织编制、评审测试需求分析报告</a:t>
            </a:r>
            <a:endParaRPr lang="en-US" altLang="zh-CN" sz="1200" dirty="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参与评审架构设计、系统设计、数据库设计</a:t>
            </a:r>
            <a:endParaRPr lang="en-US" altLang="zh-CN" sz="1200" dirty="0" smtClean="0">
              <a:latin typeface="微软雅黑" pitchFamily="34" charset="-122"/>
              <a:ea typeface="微软雅黑" pitchFamily="34" charset="-122"/>
            </a:endParaRPr>
          </a:p>
        </p:txBody>
      </p:sp>
      <p:grpSp>
        <p:nvGrpSpPr>
          <p:cNvPr id="52" name="组合 51"/>
          <p:cNvGrpSpPr/>
          <p:nvPr/>
        </p:nvGrpSpPr>
        <p:grpSpPr>
          <a:xfrm>
            <a:off x="4947496" y="1563638"/>
            <a:ext cx="871364" cy="911319"/>
            <a:chOff x="251520" y="1086822"/>
            <a:chExt cx="986167" cy="1063362"/>
          </a:xfrm>
        </p:grpSpPr>
        <p:pic>
          <p:nvPicPr>
            <p:cNvPr id="53" name="图片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1520" y="1086822"/>
              <a:ext cx="935867" cy="935867"/>
            </a:xfrm>
            <a:prstGeom prst="rect">
              <a:avLst/>
            </a:prstGeom>
          </p:spPr>
        </p:pic>
        <p:sp>
          <p:nvSpPr>
            <p:cNvPr id="54" name="矩形 53"/>
            <p:cNvSpPr/>
            <p:nvPr/>
          </p:nvSpPr>
          <p:spPr>
            <a:xfrm>
              <a:off x="337301" y="1949676"/>
              <a:ext cx="900386" cy="20050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测试负责人</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55" name="TextBox 54"/>
          <p:cNvSpPr txBox="1"/>
          <p:nvPr/>
        </p:nvSpPr>
        <p:spPr>
          <a:xfrm>
            <a:off x="962076" y="987574"/>
            <a:ext cx="3954788" cy="1200329"/>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组织编制、评审</a:t>
            </a:r>
            <a:r>
              <a:rPr lang="zh-CN" altLang="zh-CN" sz="1200" b="1" dirty="0" smtClean="0">
                <a:solidFill>
                  <a:schemeClr val="accent2">
                    <a:lumMod val="75000"/>
                  </a:schemeClr>
                </a:solidFill>
                <a:latin typeface="微软雅黑" pitchFamily="34" charset="-122"/>
                <a:ea typeface="微软雅黑" pitchFamily="34" charset="-122"/>
              </a:rPr>
              <a:t>系统设计</a:t>
            </a:r>
            <a:r>
              <a:rPr lang="zh-CN" altLang="zh-CN" sz="1200" b="1" dirty="0">
                <a:solidFill>
                  <a:schemeClr val="accent2">
                    <a:lumMod val="75000"/>
                  </a:schemeClr>
                </a:solidFill>
                <a:latin typeface="微软雅黑" pitchFamily="34" charset="-122"/>
                <a:ea typeface="微软雅黑" pitchFamily="34" charset="-122"/>
              </a:rPr>
              <a:t>、数据库设计、接口</a:t>
            </a:r>
            <a:r>
              <a:rPr lang="zh-CN" altLang="zh-CN" sz="1200" b="1" dirty="0" smtClean="0">
                <a:solidFill>
                  <a:schemeClr val="accent2">
                    <a:lumMod val="75000"/>
                  </a:schemeClr>
                </a:solidFill>
                <a:latin typeface="微软雅黑" pitchFamily="34" charset="-122"/>
                <a:ea typeface="微软雅黑" pitchFamily="34" charset="-122"/>
              </a:rPr>
              <a:t>设计</a:t>
            </a:r>
            <a:endParaRPr lang="en-US" altLang="zh-CN" sz="12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根据评审通过的系统设计说明书</a:t>
            </a:r>
            <a:r>
              <a:rPr lang="zh-CN" altLang="en-US" sz="1200" b="1" dirty="0" smtClean="0">
                <a:solidFill>
                  <a:schemeClr val="accent2">
                    <a:lumMod val="75000"/>
                  </a:schemeClr>
                </a:solidFill>
                <a:latin typeface="微软雅黑" pitchFamily="34" charset="-122"/>
                <a:ea typeface="微软雅黑" pitchFamily="34" charset="-122"/>
              </a:rPr>
              <a:t>更新</a:t>
            </a:r>
            <a:r>
              <a:rPr lang="en-US" altLang="zh-CN" sz="1200" b="1" dirty="0" smtClean="0">
                <a:solidFill>
                  <a:schemeClr val="accent2">
                    <a:lumMod val="75000"/>
                  </a:schemeClr>
                </a:solidFill>
                <a:latin typeface="微软雅黑" pitchFamily="34" charset="-122"/>
                <a:ea typeface="微软雅黑" pitchFamily="34" charset="-122"/>
              </a:rPr>
              <a:t>《</a:t>
            </a:r>
            <a:r>
              <a:rPr lang="zh-CN" altLang="en-US" sz="1200" b="1" dirty="0" smtClean="0">
                <a:solidFill>
                  <a:schemeClr val="accent2">
                    <a:lumMod val="75000"/>
                  </a:schemeClr>
                </a:solidFill>
                <a:latin typeface="微软雅黑" pitchFamily="34" charset="-122"/>
                <a:ea typeface="微软雅黑" pitchFamily="34" charset="-122"/>
              </a:rPr>
              <a:t>需求跟踪矩阵</a:t>
            </a:r>
            <a:r>
              <a:rPr lang="en-US" altLang="zh-CN" sz="1200" b="1" dirty="0" smtClean="0">
                <a:solidFill>
                  <a:schemeClr val="accent2">
                    <a:lumMod val="75000"/>
                  </a:schemeClr>
                </a:solidFill>
                <a:latin typeface="微软雅黑" pitchFamily="34" charset="-122"/>
                <a:ea typeface="微软雅黑" pitchFamily="34" charset="-122"/>
              </a:rPr>
              <a:t>》</a:t>
            </a: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a:t>
            </a:r>
            <a:r>
              <a:rPr lang="zh-CN" altLang="en-US" sz="1200" b="1" dirty="0" smtClean="0">
                <a:solidFill>
                  <a:schemeClr val="accent2">
                    <a:lumMod val="75000"/>
                  </a:schemeClr>
                </a:solidFill>
                <a:latin typeface="微软雅黑" pitchFamily="34" charset="-122"/>
                <a:ea typeface="微软雅黑" pitchFamily="34" charset="-122"/>
              </a:rPr>
              <a:t>评审架构设计、</a:t>
            </a:r>
            <a:r>
              <a:rPr lang="en-US" altLang="zh-CN" sz="1200" b="1" dirty="0" smtClean="0">
                <a:solidFill>
                  <a:schemeClr val="accent2">
                    <a:lumMod val="75000"/>
                  </a:schemeClr>
                </a:solidFill>
                <a:latin typeface="微软雅黑" pitchFamily="34" charset="-122"/>
                <a:ea typeface="微软雅黑" pitchFamily="34" charset="-122"/>
              </a:rPr>
              <a:t>UED</a:t>
            </a:r>
            <a:r>
              <a:rPr lang="zh-CN" altLang="en-US" sz="1200" b="1" dirty="0" smtClean="0">
                <a:solidFill>
                  <a:schemeClr val="accent2">
                    <a:lumMod val="75000"/>
                  </a:schemeClr>
                </a:solidFill>
                <a:latin typeface="微软雅黑" pitchFamily="34" charset="-122"/>
                <a:ea typeface="微软雅黑" pitchFamily="34" charset="-122"/>
              </a:rPr>
              <a:t>交付件、测试需求分析报告</a:t>
            </a:r>
            <a:endParaRPr lang="en-US" altLang="zh-CN" sz="1200" b="1" dirty="0" smtClean="0">
              <a:solidFill>
                <a:schemeClr val="accent2">
                  <a:lumMod val="75000"/>
                </a:schemeClr>
              </a:solidFill>
              <a:latin typeface="微软雅黑" pitchFamily="34" charset="-122"/>
              <a:ea typeface="微软雅黑" pitchFamily="34" charset="-122"/>
            </a:endParaRPr>
          </a:p>
          <a:p>
            <a:pPr>
              <a:lnSpc>
                <a:spcPct val="150000"/>
              </a:lnSpc>
            </a:pPr>
            <a:r>
              <a:rPr lang="en-US" altLang="zh-CN" sz="1200" b="1" dirty="0">
                <a:solidFill>
                  <a:schemeClr val="accent2">
                    <a:lumMod val="75000"/>
                  </a:schemeClr>
                </a:solidFill>
                <a:latin typeface="微软雅黑" pitchFamily="34" charset="-122"/>
                <a:ea typeface="微软雅黑" pitchFamily="34" charset="-122"/>
              </a:rPr>
              <a:t> </a:t>
            </a:r>
            <a:r>
              <a:rPr lang="en-US" altLang="zh-CN" sz="1200" b="1" dirty="0" smtClean="0">
                <a:solidFill>
                  <a:schemeClr val="accent2">
                    <a:lumMod val="75000"/>
                  </a:schemeClr>
                </a:solidFill>
                <a:latin typeface="微软雅黑" pitchFamily="34" charset="-122"/>
                <a:ea typeface="微软雅黑" pitchFamily="34" charset="-122"/>
              </a:rPr>
              <a:t>         3D</a:t>
            </a:r>
            <a:r>
              <a:rPr lang="zh-CN" altLang="en-US" sz="1200" b="1" dirty="0" smtClean="0">
                <a:solidFill>
                  <a:schemeClr val="accent2">
                    <a:lumMod val="75000"/>
                  </a:schemeClr>
                </a:solidFill>
                <a:latin typeface="微软雅黑" pitchFamily="34" charset="-122"/>
                <a:ea typeface="微软雅黑" pitchFamily="34" charset="-122"/>
              </a:rPr>
              <a:t>场景及模型交付件评审</a:t>
            </a:r>
            <a:endParaRPr lang="en-US" altLang="zh-CN" sz="1200" b="1" dirty="0" smtClean="0">
              <a:solidFill>
                <a:schemeClr val="accent2">
                  <a:lumMod val="75000"/>
                </a:schemeClr>
              </a:solidFill>
              <a:latin typeface="微软雅黑" pitchFamily="34" charset="-122"/>
              <a:ea typeface="微软雅黑" pitchFamily="34" charset="-122"/>
            </a:endParaRPr>
          </a:p>
        </p:txBody>
      </p:sp>
      <p:sp>
        <p:nvSpPr>
          <p:cNvPr id="56" name="TextBox 55"/>
          <p:cNvSpPr txBox="1"/>
          <p:nvPr/>
        </p:nvSpPr>
        <p:spPr>
          <a:xfrm>
            <a:off x="962076" y="2492484"/>
            <a:ext cx="4206464" cy="923330"/>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参与评审架构</a:t>
            </a:r>
            <a:r>
              <a:rPr lang="en-US" altLang="zh-CN" sz="1200" dirty="0">
                <a:latin typeface="微软雅黑" pitchFamily="34" charset="-122"/>
                <a:ea typeface="微软雅黑" pitchFamily="34" charset="-122"/>
              </a:rPr>
              <a:t>&amp;</a:t>
            </a:r>
            <a:r>
              <a:rPr lang="zh-CN" altLang="en-US" sz="1200" dirty="0" smtClean="0">
                <a:latin typeface="微软雅黑" pitchFamily="34" charset="-122"/>
                <a:ea typeface="微软雅黑" pitchFamily="34" charset="-122"/>
              </a:rPr>
              <a:t>系统</a:t>
            </a:r>
            <a:r>
              <a:rPr lang="en-US" altLang="zh-CN" sz="1200" dirty="0" smtClean="0">
                <a:latin typeface="微软雅黑" pitchFamily="34" charset="-122"/>
                <a:ea typeface="微软雅黑" pitchFamily="34" charset="-122"/>
              </a:rPr>
              <a:t>&amp;</a:t>
            </a:r>
            <a:r>
              <a:rPr lang="zh-CN" altLang="en-US" sz="1200" dirty="0" smtClean="0">
                <a:latin typeface="微软雅黑" pitchFamily="34" charset="-122"/>
                <a:ea typeface="微软雅黑" pitchFamily="34" charset="-122"/>
              </a:rPr>
              <a:t>数据库设计、测试需求分析报告</a:t>
            </a:r>
            <a:endParaRPr lang="en-US" altLang="zh-CN" sz="1200" dirty="0" smtClean="0">
              <a:latin typeface="微软雅黑" pitchFamily="34" charset="-122"/>
              <a:ea typeface="微软雅黑" pitchFamily="34" charset="-122"/>
            </a:endParaRPr>
          </a:p>
          <a:p>
            <a:pPr>
              <a:lnSpc>
                <a:spcPct val="150000"/>
              </a:lnSpc>
            </a:pPr>
            <a:r>
              <a:rPr lang="en-US" altLang="zh-CN" sz="1200" dirty="0" smtClean="0">
                <a:latin typeface="微软雅黑" pitchFamily="34" charset="-122"/>
                <a:ea typeface="微软雅黑" pitchFamily="34" charset="-122"/>
              </a:rPr>
              <a:t>                  </a:t>
            </a:r>
            <a:r>
              <a:rPr lang="en-US" altLang="zh-CN" sz="1200" b="1" dirty="0">
                <a:solidFill>
                  <a:schemeClr val="accent2">
                    <a:lumMod val="75000"/>
                  </a:schemeClr>
                </a:solidFill>
                <a:latin typeface="微软雅黑" pitchFamily="34" charset="-122"/>
                <a:ea typeface="微软雅黑" pitchFamily="34" charset="-122"/>
              </a:rPr>
              <a:t>3D</a:t>
            </a:r>
            <a:r>
              <a:rPr lang="zh-CN" altLang="en-US" sz="1200" b="1" dirty="0">
                <a:solidFill>
                  <a:schemeClr val="accent2">
                    <a:lumMod val="75000"/>
                  </a:schemeClr>
                </a:solidFill>
                <a:latin typeface="微软雅黑" pitchFamily="34" charset="-122"/>
                <a:ea typeface="微软雅黑" pitchFamily="34" charset="-122"/>
              </a:rPr>
              <a:t>场景及模型交付件</a:t>
            </a:r>
            <a:r>
              <a:rPr lang="zh-CN" altLang="en-US" sz="1200" b="1" dirty="0" smtClean="0">
                <a:solidFill>
                  <a:schemeClr val="accent2">
                    <a:lumMod val="75000"/>
                  </a:schemeClr>
                </a:solidFill>
                <a:latin typeface="微软雅黑" pitchFamily="34" charset="-122"/>
                <a:ea typeface="微软雅黑" pitchFamily="34" charset="-122"/>
              </a:rPr>
              <a:t>评审</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负责</a:t>
            </a:r>
            <a:r>
              <a:rPr lang="zh-CN" altLang="en-US" sz="1200" b="1" dirty="0" smtClean="0">
                <a:solidFill>
                  <a:schemeClr val="accent2">
                    <a:lumMod val="75000"/>
                  </a:schemeClr>
                </a:solidFill>
                <a:latin typeface="微软雅黑" pitchFamily="34" charset="-122"/>
                <a:ea typeface="微软雅黑" pitchFamily="34" charset="-122"/>
              </a:rPr>
              <a:t>跟进</a:t>
            </a:r>
            <a:r>
              <a:rPr lang="en-US" altLang="zh-CN" sz="1200" b="1" dirty="0" smtClean="0">
                <a:solidFill>
                  <a:schemeClr val="accent2">
                    <a:lumMod val="75000"/>
                  </a:schemeClr>
                </a:solidFill>
                <a:latin typeface="微软雅黑" pitchFamily="34" charset="-122"/>
                <a:ea typeface="微软雅黑" pitchFamily="34" charset="-122"/>
              </a:rPr>
              <a:t>UED</a:t>
            </a:r>
            <a:r>
              <a:rPr lang="zh-CN" altLang="en-US" sz="1200" b="1" dirty="0">
                <a:solidFill>
                  <a:schemeClr val="accent2">
                    <a:lumMod val="75000"/>
                  </a:schemeClr>
                </a:solidFill>
                <a:latin typeface="微软雅黑" pitchFamily="34" charset="-122"/>
                <a:ea typeface="微软雅黑" pitchFamily="34" charset="-122"/>
              </a:rPr>
              <a:t>工作（进度、质量、问题等</a:t>
            </a:r>
            <a:r>
              <a:rPr lang="zh-CN" altLang="en-US" sz="1200" b="1" dirty="0" smtClean="0">
                <a:solidFill>
                  <a:schemeClr val="accent2">
                    <a:lumMod val="75000"/>
                  </a:schemeClr>
                </a:solidFill>
                <a:latin typeface="微软雅黑" pitchFamily="34" charset="-122"/>
                <a:ea typeface="微软雅黑" pitchFamily="34" charset="-122"/>
              </a:rPr>
              <a:t>）</a:t>
            </a:r>
            <a:endParaRPr lang="en-US" altLang="zh-CN" sz="1200" b="1" dirty="0">
              <a:solidFill>
                <a:schemeClr val="accent2">
                  <a:lumMod val="75000"/>
                </a:schemeClr>
              </a:solidFill>
              <a:latin typeface="微软雅黑" pitchFamily="34" charset="-122"/>
              <a:ea typeface="微软雅黑" pitchFamily="34" charset="-122"/>
            </a:endParaRPr>
          </a:p>
        </p:txBody>
      </p:sp>
      <p:sp>
        <p:nvSpPr>
          <p:cNvPr id="57" name="TextBox 56"/>
          <p:cNvSpPr txBox="1"/>
          <p:nvPr/>
        </p:nvSpPr>
        <p:spPr>
          <a:xfrm>
            <a:off x="5748671" y="406554"/>
            <a:ext cx="3384434" cy="1477328"/>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参与评审架构设计说明书</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参与编制、评审系统设计、数据库设计</a:t>
            </a:r>
            <a:endParaRPr lang="en-US" altLang="zh-CN" sz="1200" dirty="0" smtClean="0">
              <a:latin typeface="微软雅黑" pitchFamily="34" charset="-122"/>
              <a:ea typeface="微软雅黑" pitchFamily="34" charset="-122"/>
            </a:endParaRPr>
          </a:p>
          <a:p>
            <a:pPr>
              <a:lnSpc>
                <a:spcPct val="150000"/>
              </a:lnSpc>
            </a:pPr>
            <a:r>
              <a:rPr lang="en-US" altLang="zh-CN" sz="1200" b="1" dirty="0" smtClean="0">
                <a:solidFill>
                  <a:schemeClr val="accent2">
                    <a:lumMod val="75000"/>
                  </a:schemeClr>
                </a:solidFill>
                <a:latin typeface="微软雅黑" pitchFamily="34" charset="-122"/>
                <a:ea typeface="微软雅黑" pitchFamily="34" charset="-122"/>
              </a:rPr>
              <a:t>                           3D</a:t>
            </a:r>
            <a:r>
              <a:rPr lang="zh-CN" altLang="en-US" sz="1200" b="1" dirty="0">
                <a:solidFill>
                  <a:schemeClr val="accent2">
                    <a:lumMod val="75000"/>
                  </a:schemeClr>
                </a:solidFill>
                <a:latin typeface="微软雅黑" pitchFamily="34" charset="-122"/>
                <a:ea typeface="微软雅黑" pitchFamily="34" charset="-122"/>
              </a:rPr>
              <a:t>场景及模型交付件</a:t>
            </a:r>
            <a:r>
              <a:rPr lang="zh-CN" altLang="en-US" sz="1200" b="1" dirty="0" smtClean="0">
                <a:solidFill>
                  <a:schemeClr val="accent2">
                    <a:lumMod val="75000"/>
                  </a:schemeClr>
                </a:solidFill>
                <a:latin typeface="微软雅黑" pitchFamily="34" charset="-122"/>
                <a:ea typeface="微软雅黑" pitchFamily="34" charset="-122"/>
              </a:rPr>
              <a:t>评审</a:t>
            </a:r>
            <a:endParaRPr lang="en-US" altLang="zh-CN" sz="12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en-US" altLang="zh-CN" sz="1200" b="1" dirty="0">
                <a:solidFill>
                  <a:schemeClr val="accent2">
                    <a:lumMod val="75000"/>
                  </a:schemeClr>
                </a:solidFill>
                <a:latin typeface="微软雅黑" pitchFamily="34" charset="-122"/>
                <a:ea typeface="微软雅黑" pitchFamily="34" charset="-122"/>
              </a:rPr>
              <a:t>3D</a:t>
            </a:r>
            <a:r>
              <a:rPr lang="zh-CN" altLang="en-US" sz="1200" b="1" dirty="0">
                <a:solidFill>
                  <a:schemeClr val="accent2">
                    <a:lumMod val="75000"/>
                  </a:schemeClr>
                </a:solidFill>
                <a:latin typeface="微软雅黑" pitchFamily="34" charset="-122"/>
                <a:ea typeface="微软雅黑" pitchFamily="34" charset="-122"/>
              </a:rPr>
              <a:t>场景设定及风格</a:t>
            </a:r>
            <a:r>
              <a:rPr lang="zh-CN" altLang="en-US" sz="1200" b="1" dirty="0" smtClean="0">
                <a:solidFill>
                  <a:schemeClr val="accent2">
                    <a:lumMod val="75000"/>
                  </a:schemeClr>
                </a:solidFill>
                <a:latin typeface="微软雅黑" pitchFamily="34" charset="-122"/>
                <a:ea typeface="微软雅黑" pitchFamily="34" charset="-122"/>
              </a:rPr>
              <a:t>确认、</a:t>
            </a:r>
            <a:r>
              <a:rPr lang="en-US" altLang="zh-CN" sz="1200" b="1" dirty="0" smtClean="0">
                <a:solidFill>
                  <a:schemeClr val="accent2">
                    <a:lumMod val="75000"/>
                  </a:schemeClr>
                </a:solidFill>
                <a:latin typeface="微软雅黑" pitchFamily="34" charset="-122"/>
                <a:ea typeface="微软雅黑" pitchFamily="34" charset="-122"/>
              </a:rPr>
              <a:t>3D</a:t>
            </a:r>
            <a:r>
              <a:rPr lang="zh-CN" altLang="en-US" sz="1200" b="1" dirty="0" smtClean="0">
                <a:solidFill>
                  <a:schemeClr val="accent2">
                    <a:lumMod val="75000"/>
                  </a:schemeClr>
                </a:solidFill>
                <a:latin typeface="微软雅黑" pitchFamily="34" charset="-122"/>
                <a:ea typeface="微软雅黑" pitchFamily="34" charset="-122"/>
              </a:rPr>
              <a:t>建模设计</a:t>
            </a:r>
            <a:endParaRPr lang="en-US" altLang="zh-CN" sz="1200" b="1" dirty="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参与评审测试需求分析报告</a:t>
            </a:r>
            <a:endParaRPr lang="en-US" altLang="zh-CN" sz="1200" dirty="0" smtClean="0">
              <a:latin typeface="微软雅黑" pitchFamily="34" charset="-122"/>
              <a:ea typeface="微软雅黑" pitchFamily="34" charset="-122"/>
            </a:endParaRPr>
          </a:p>
        </p:txBody>
      </p:sp>
      <p:sp>
        <p:nvSpPr>
          <p:cNvPr id="58" name="TextBox 57"/>
          <p:cNvSpPr txBox="1"/>
          <p:nvPr/>
        </p:nvSpPr>
        <p:spPr>
          <a:xfrm>
            <a:off x="5775350" y="4083918"/>
            <a:ext cx="3115542" cy="613694"/>
          </a:xfrm>
          <a:prstGeom prst="rect">
            <a:avLst/>
          </a:prstGeom>
          <a:noFill/>
        </p:spPr>
        <p:txBody>
          <a:bodyPr wrap="square" rtlCol="0">
            <a:spAutoFit/>
          </a:bodyPr>
          <a:lstStyle/>
          <a:p>
            <a:pPr>
              <a:lnSpc>
                <a:spcPct val="150000"/>
              </a:lnSpc>
              <a:buFont typeface="Wingdings" pitchFamily="2" charset="2"/>
              <a:buChar char="u"/>
            </a:pPr>
            <a:r>
              <a:rPr lang="zh-CN" altLang="zh-CN" sz="1200" b="1" dirty="0" smtClean="0">
                <a:solidFill>
                  <a:schemeClr val="accent2">
                    <a:lumMod val="75000"/>
                  </a:schemeClr>
                </a:solidFill>
                <a:latin typeface="微软雅黑" pitchFamily="34" charset="-122"/>
                <a:ea typeface="微软雅黑" pitchFamily="34" charset="-122"/>
              </a:rPr>
              <a:t>进行</a:t>
            </a:r>
            <a:r>
              <a:rPr lang="zh-CN" altLang="zh-CN" sz="1200" b="1" dirty="0">
                <a:solidFill>
                  <a:schemeClr val="accent2">
                    <a:lumMod val="75000"/>
                  </a:schemeClr>
                </a:solidFill>
                <a:latin typeface="微软雅黑" pitchFamily="34" charset="-122"/>
                <a:ea typeface="微软雅黑" pitchFamily="34" charset="-122"/>
              </a:rPr>
              <a:t>前端</a:t>
            </a:r>
            <a:r>
              <a:rPr lang="zh-CN" altLang="zh-CN" sz="1200" b="1" dirty="0" smtClean="0">
                <a:solidFill>
                  <a:schemeClr val="accent2">
                    <a:lumMod val="75000"/>
                  </a:schemeClr>
                </a:solidFill>
                <a:latin typeface="微软雅黑" pitchFamily="34" charset="-122"/>
                <a:ea typeface="微软雅黑" pitchFamily="34" charset="-122"/>
              </a:rPr>
              <a:t>设计</a:t>
            </a:r>
            <a:r>
              <a:rPr lang="zh-CN" altLang="en-US" sz="1200" b="1" dirty="0" smtClean="0">
                <a:solidFill>
                  <a:schemeClr val="accent2">
                    <a:lumMod val="75000"/>
                  </a:schemeClr>
                </a:solidFill>
                <a:latin typeface="微软雅黑" pitchFamily="34" charset="-122"/>
                <a:ea typeface="微软雅黑" pitchFamily="34" charset="-122"/>
              </a:rPr>
              <a:t>、</a:t>
            </a:r>
            <a:r>
              <a:rPr lang="en-US" altLang="zh-CN" sz="1200" b="1" dirty="0" smtClean="0">
                <a:solidFill>
                  <a:schemeClr val="accent2">
                    <a:lumMod val="75000"/>
                  </a:schemeClr>
                </a:solidFill>
                <a:latin typeface="微软雅黑" pitchFamily="34" charset="-122"/>
                <a:ea typeface="微软雅黑" pitchFamily="34" charset="-122"/>
              </a:rPr>
              <a:t>UI</a:t>
            </a:r>
            <a:r>
              <a:rPr lang="zh-CN" altLang="zh-CN" sz="1200" b="1" dirty="0">
                <a:solidFill>
                  <a:schemeClr val="accent2">
                    <a:lumMod val="75000"/>
                  </a:schemeClr>
                </a:solidFill>
                <a:latin typeface="微软雅黑" pitchFamily="34" charset="-122"/>
                <a:ea typeface="微软雅黑" pitchFamily="34" charset="-122"/>
              </a:rPr>
              <a:t>界面</a:t>
            </a:r>
            <a:r>
              <a:rPr lang="zh-CN" altLang="zh-CN" sz="1200" b="1" dirty="0" smtClean="0">
                <a:solidFill>
                  <a:schemeClr val="accent2">
                    <a:lumMod val="75000"/>
                  </a:schemeClr>
                </a:solidFill>
                <a:latin typeface="微软雅黑" pitchFamily="34" charset="-122"/>
                <a:ea typeface="微软雅黑" pitchFamily="34" charset="-122"/>
              </a:rPr>
              <a:t>设计</a:t>
            </a:r>
            <a:endParaRPr lang="en-US" altLang="zh-CN" sz="12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zh-CN" sz="1200" b="1" dirty="0" smtClean="0">
                <a:solidFill>
                  <a:schemeClr val="accent2">
                    <a:lumMod val="75000"/>
                  </a:schemeClr>
                </a:solidFill>
                <a:latin typeface="微软雅黑" pitchFamily="34" charset="-122"/>
                <a:ea typeface="微软雅黑" pitchFamily="34" charset="-122"/>
              </a:rPr>
              <a:t>组织</a:t>
            </a:r>
            <a:r>
              <a:rPr lang="en-US" altLang="zh-CN" sz="1200" b="1" dirty="0" smtClean="0">
                <a:solidFill>
                  <a:schemeClr val="accent2">
                    <a:lumMod val="75000"/>
                  </a:schemeClr>
                </a:solidFill>
                <a:latin typeface="微软雅黑" pitchFamily="34" charset="-122"/>
                <a:ea typeface="微软雅黑" pitchFamily="34" charset="-122"/>
              </a:rPr>
              <a:t>UED</a:t>
            </a:r>
            <a:r>
              <a:rPr lang="zh-CN" altLang="en-US" sz="1200" b="1" dirty="0" smtClean="0">
                <a:solidFill>
                  <a:schemeClr val="accent2">
                    <a:lumMod val="75000"/>
                  </a:schemeClr>
                </a:solidFill>
                <a:latin typeface="微软雅黑" pitchFamily="34" charset="-122"/>
                <a:ea typeface="微软雅黑" pitchFamily="34" charset="-122"/>
              </a:rPr>
              <a:t>等</a:t>
            </a:r>
            <a:r>
              <a:rPr lang="zh-CN" altLang="zh-CN" sz="1200" b="1" dirty="0" smtClean="0">
                <a:solidFill>
                  <a:schemeClr val="accent2">
                    <a:lumMod val="75000"/>
                  </a:schemeClr>
                </a:solidFill>
                <a:latin typeface="微软雅黑" pitchFamily="34" charset="-122"/>
                <a:ea typeface="微软雅黑" pitchFamily="34" charset="-122"/>
              </a:rPr>
              <a:t>相关</a:t>
            </a:r>
            <a:r>
              <a:rPr lang="zh-CN" altLang="zh-CN" sz="1200" b="1" dirty="0">
                <a:solidFill>
                  <a:schemeClr val="accent2">
                    <a:lumMod val="75000"/>
                  </a:schemeClr>
                </a:solidFill>
                <a:latin typeface="微软雅黑" pitchFamily="34" charset="-122"/>
                <a:ea typeface="微软雅黑" pitchFamily="34" charset="-122"/>
              </a:rPr>
              <a:t>交付件评审</a:t>
            </a:r>
            <a:endParaRPr lang="en-US" altLang="zh-CN" sz="1200" b="1" dirty="0">
              <a:solidFill>
                <a:schemeClr val="accent2">
                  <a:lumMod val="75000"/>
                </a:schemeClr>
              </a:solidFill>
              <a:latin typeface="微软雅黑" pitchFamily="34" charset="-122"/>
              <a:ea typeface="微软雅黑" pitchFamily="34" charset="-122"/>
            </a:endParaRPr>
          </a:p>
        </p:txBody>
      </p:sp>
      <p:sp>
        <p:nvSpPr>
          <p:cNvPr id="59" name="TextBox 58"/>
          <p:cNvSpPr txBox="1"/>
          <p:nvPr/>
        </p:nvSpPr>
        <p:spPr>
          <a:xfrm>
            <a:off x="962074" y="3781852"/>
            <a:ext cx="4131665" cy="923330"/>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对相关技术进行分析和评估，组织开展</a:t>
            </a:r>
            <a:r>
              <a:rPr lang="zh-CN" altLang="en-US" sz="1200" b="1" dirty="0">
                <a:solidFill>
                  <a:srgbClr val="993937"/>
                </a:solidFill>
                <a:latin typeface="微软雅黑" pitchFamily="34" charset="-122"/>
                <a:ea typeface="微软雅黑" pitchFamily="34" charset="-122"/>
              </a:rPr>
              <a:t>技术方案</a:t>
            </a:r>
            <a:r>
              <a:rPr lang="zh-CN" altLang="en-US" sz="1200" b="1" dirty="0" smtClean="0">
                <a:solidFill>
                  <a:srgbClr val="993937"/>
                </a:solidFill>
                <a:latin typeface="微软雅黑" pitchFamily="34" charset="-122"/>
                <a:ea typeface="微软雅黑" pitchFamily="34" charset="-122"/>
              </a:rPr>
              <a:t>选择</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编制并组织评审架构设计说明书</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参与评审系统设计</a:t>
            </a:r>
            <a:r>
              <a:rPr lang="zh-CN" altLang="en-US" sz="1200" dirty="0">
                <a:latin typeface="微软雅黑" pitchFamily="34" charset="-122"/>
                <a:ea typeface="微软雅黑" pitchFamily="34" charset="-122"/>
              </a:rPr>
              <a:t>、数据库</a:t>
            </a:r>
            <a:r>
              <a:rPr lang="zh-CN" altLang="en-US" sz="1200" dirty="0" smtClean="0">
                <a:latin typeface="微软雅黑" pitchFamily="34" charset="-122"/>
                <a:ea typeface="微软雅黑" pitchFamily="34" charset="-122"/>
              </a:rPr>
              <a:t>设计等设计文档</a:t>
            </a:r>
            <a:endParaRPr lang="en-US" altLang="zh-CN" sz="1200" dirty="0">
              <a:latin typeface="微软雅黑" pitchFamily="34" charset="-122"/>
              <a:ea typeface="微软雅黑" pitchFamily="34" charset="-122"/>
            </a:endParaRPr>
          </a:p>
        </p:txBody>
      </p:sp>
      <p:grpSp>
        <p:nvGrpSpPr>
          <p:cNvPr id="60" name="组合 59"/>
          <p:cNvGrpSpPr/>
          <p:nvPr/>
        </p:nvGrpSpPr>
        <p:grpSpPr>
          <a:xfrm>
            <a:off x="179512" y="3723878"/>
            <a:ext cx="736791" cy="861854"/>
            <a:chOff x="251520" y="1086822"/>
            <a:chExt cx="935867" cy="1139853"/>
          </a:xfrm>
        </p:grpSpPr>
        <p:pic>
          <p:nvPicPr>
            <p:cNvPr id="61" name="图片 6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1520" y="1086822"/>
              <a:ext cx="935867" cy="935867"/>
            </a:xfrm>
            <a:prstGeom prst="rect">
              <a:avLst/>
            </a:prstGeom>
          </p:spPr>
        </p:pic>
        <p:sp>
          <p:nvSpPr>
            <p:cNvPr id="62" name="矩形 61"/>
            <p:cNvSpPr/>
            <p:nvPr/>
          </p:nvSpPr>
          <p:spPr>
            <a:xfrm>
              <a:off x="454709" y="1949676"/>
              <a:ext cx="665568" cy="276999"/>
            </a:xfrm>
            <a:prstGeom prst="rect">
              <a:avLst/>
            </a:prstGeom>
            <a:noFill/>
          </p:spPr>
          <p:txBody>
            <a:bodyPr wrap="none" lIns="91440" tIns="45720" rIns="91440" bIns="45720">
              <a:spAutoFit/>
            </a:bodyPr>
            <a:lstStyle/>
            <a:p>
              <a:pPr algn="ct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架构师</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63" name="TextBox 62"/>
          <p:cNvSpPr txBox="1"/>
          <p:nvPr/>
        </p:nvSpPr>
        <p:spPr>
          <a:xfrm>
            <a:off x="5798990" y="2793924"/>
            <a:ext cx="3597545" cy="923330"/>
          </a:xfrm>
          <a:prstGeom prst="rect">
            <a:avLst/>
          </a:prstGeom>
          <a:noFill/>
        </p:spPr>
        <p:txBody>
          <a:bodyPr wrap="square" rtlCol="0">
            <a:spAutoFit/>
          </a:bodyPr>
          <a:lstStyle/>
          <a:p>
            <a:pPr>
              <a:lnSpc>
                <a:spcPct val="150000"/>
              </a:lnSpc>
              <a:buFont typeface="Wingdings" pitchFamily="2" charset="2"/>
              <a:buChar char="u"/>
            </a:pPr>
            <a:r>
              <a:rPr lang="zh-CN" altLang="zh-CN" sz="1200" dirty="0" smtClean="0">
                <a:latin typeface="微软雅黑" pitchFamily="34" charset="-122"/>
                <a:ea typeface="微软雅黑" pitchFamily="34" charset="-122"/>
              </a:rPr>
              <a:t>进行</a:t>
            </a:r>
            <a:r>
              <a:rPr lang="zh-CN" altLang="zh-CN" sz="1200" dirty="0">
                <a:latin typeface="微软雅黑" pitchFamily="34" charset="-122"/>
                <a:ea typeface="微软雅黑" pitchFamily="34" charset="-122"/>
              </a:rPr>
              <a:t>测试需求分析，完成</a:t>
            </a:r>
            <a:r>
              <a:rPr lang="zh-CN" altLang="zh-CN" sz="1200" dirty="0" smtClean="0">
                <a:latin typeface="微软雅黑" pitchFamily="34" charset="-122"/>
                <a:ea typeface="微软雅黑" pitchFamily="34" charset="-122"/>
              </a:rPr>
              <a:t>《测试需求分析报告》</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启动编制测试用例</a:t>
            </a:r>
            <a:endParaRPr lang="en-US" altLang="zh-CN" sz="1200" dirty="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参与评审架构</a:t>
            </a:r>
            <a:r>
              <a:rPr lang="zh-CN" altLang="en-US" sz="1200" dirty="0">
                <a:latin typeface="微软雅黑" pitchFamily="34" charset="-122"/>
                <a:ea typeface="微软雅黑" pitchFamily="34" charset="-122"/>
              </a:rPr>
              <a:t>设计、系统设计、</a:t>
            </a:r>
            <a:r>
              <a:rPr lang="zh-CN" altLang="en-US" sz="1200" dirty="0" smtClean="0">
                <a:latin typeface="微软雅黑" pitchFamily="34" charset="-122"/>
                <a:ea typeface="微软雅黑" pitchFamily="34" charset="-122"/>
              </a:rPr>
              <a:t>数据库设计</a:t>
            </a:r>
            <a:endParaRPr lang="en-US" altLang="zh-CN" sz="1200" dirty="0">
              <a:latin typeface="微软雅黑" pitchFamily="34" charset="-122"/>
              <a:ea typeface="微软雅黑" pitchFamily="34" charset="-122"/>
            </a:endParaRPr>
          </a:p>
        </p:txBody>
      </p:sp>
    </p:spTree>
    <p:extLst>
      <p:ext uri="{BB962C8B-B14F-4D97-AF65-F5344CB8AC3E}">
        <p14:creationId xmlns:p14="http://schemas.microsoft.com/office/powerpoint/2010/main" val="2451654435"/>
      </p:ext>
    </p:extLst>
  </p:cSld>
  <p:clrMapOvr>
    <a:masterClrMapping/>
  </p:clrMapOvr>
  <p:transition spd="slow">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65497890"/>
              </p:ext>
            </p:extLst>
          </p:nvPr>
        </p:nvGraphicFramePr>
        <p:xfrm>
          <a:off x="395536" y="338555"/>
          <a:ext cx="8352928" cy="4321427"/>
        </p:xfrm>
        <a:graphic>
          <a:graphicData uri="http://schemas.openxmlformats.org/presentationml/2006/ole">
            <mc:AlternateContent xmlns:mc="http://schemas.openxmlformats.org/markup-compatibility/2006">
              <mc:Choice xmlns:v="urn:schemas-microsoft-com:vml" Requires="v">
                <p:oleObj spid="_x0000_s228564" name="Visio" r:id="rId3" imgW="13519710" imgH="9600661" progId="Visio.Drawing.11">
                  <p:embed/>
                </p:oleObj>
              </mc:Choice>
              <mc:Fallback>
                <p:oleObj name="Visio" r:id="rId3" imgW="13519710" imgH="960066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338555"/>
                        <a:ext cx="8352928" cy="4321427"/>
                      </a:xfrm>
                      <a:prstGeom prst="rect">
                        <a:avLst/>
                      </a:prstGeom>
                      <a:noFill/>
                    </p:spPr>
                  </p:pic>
                </p:oleObj>
              </mc:Fallback>
            </mc:AlternateContent>
          </a:graphicData>
        </a:graphic>
      </p:graphicFrame>
      <p:sp>
        <p:nvSpPr>
          <p:cNvPr id="6" name="矩形 4"/>
          <p:cNvSpPr>
            <a:spLocks noChangeArrowheads="1"/>
          </p:cNvSpPr>
          <p:nvPr/>
        </p:nvSpPr>
        <p:spPr bwMode="auto">
          <a:xfrm>
            <a:off x="-6723" y="0"/>
            <a:ext cx="4572000" cy="338554"/>
          </a:xfrm>
          <a:prstGeom prst="rect">
            <a:avLst/>
          </a:prstGeom>
          <a:noFill/>
          <a:ln w="9525">
            <a:noFill/>
            <a:miter lim="800000"/>
            <a:headEnd/>
            <a:tailEnd/>
          </a:ln>
        </p:spPr>
        <p:txBody>
          <a:bodyPr>
            <a:spAutoFit/>
          </a:bodyPr>
          <a:lstStyle/>
          <a:p>
            <a:r>
              <a:rPr lang="zh-CN" altLang="en-US" sz="1600" b="1" dirty="0">
                <a:latin typeface="微软雅黑" pitchFamily="34" charset="-122"/>
                <a:ea typeface="微软雅黑" pitchFamily="34" charset="-122"/>
              </a:rPr>
              <a:t>准入条件：</a:t>
            </a:r>
            <a:r>
              <a:rPr lang="en-US" altLang="zh-CN" sz="1600" b="1" dirty="0">
                <a:latin typeface="微软雅黑" pitchFamily="34" charset="-122"/>
                <a:ea typeface="微软雅黑" pitchFamily="34" charset="-122"/>
              </a:rPr>
              <a:t>《</a:t>
            </a:r>
            <a:r>
              <a:rPr lang="zh-CN" altLang="en-US" sz="1600" b="1" dirty="0">
                <a:latin typeface="微软雅黑" pitchFamily="34" charset="-122"/>
                <a:ea typeface="微软雅黑" pitchFamily="34" charset="-122"/>
              </a:rPr>
              <a:t>系统设计说明书</a:t>
            </a:r>
            <a:r>
              <a:rPr lang="en-US" altLang="zh-CN" sz="1600" b="1" dirty="0">
                <a:latin typeface="微软雅黑" pitchFamily="34" charset="-122"/>
                <a:ea typeface="微软雅黑" pitchFamily="34" charset="-122"/>
              </a:rPr>
              <a:t>》</a:t>
            </a:r>
            <a:r>
              <a:rPr lang="zh-CN" altLang="en-US" sz="1600" b="1" dirty="0">
                <a:latin typeface="微软雅黑" pitchFamily="34" charset="-122"/>
                <a:ea typeface="微软雅黑" pitchFamily="34" charset="-122"/>
              </a:rPr>
              <a:t>评审通过 </a:t>
            </a:r>
          </a:p>
        </p:txBody>
      </p:sp>
      <p:sp>
        <p:nvSpPr>
          <p:cNvPr id="7" name="矩形 5"/>
          <p:cNvSpPr>
            <a:spLocks noChangeArrowheads="1"/>
          </p:cNvSpPr>
          <p:nvPr/>
        </p:nvSpPr>
        <p:spPr bwMode="auto">
          <a:xfrm>
            <a:off x="3779912" y="4753476"/>
            <a:ext cx="5328592" cy="338554"/>
          </a:xfrm>
          <a:prstGeom prst="rect">
            <a:avLst/>
          </a:prstGeom>
          <a:noFill/>
          <a:ln w="9525">
            <a:noFill/>
            <a:miter lim="800000"/>
            <a:headEnd/>
            <a:tailEnd/>
          </a:ln>
        </p:spPr>
        <p:txBody>
          <a:bodyPr wrap="square">
            <a:spAutoFit/>
          </a:bodyPr>
          <a:lstStyle/>
          <a:p>
            <a:r>
              <a:rPr lang="zh-CN" altLang="en-US" sz="1600" b="1" dirty="0">
                <a:latin typeface="微软雅黑" pitchFamily="34" charset="-122"/>
                <a:ea typeface="微软雅黑" pitchFamily="34" charset="-122"/>
              </a:rPr>
              <a:t>准出条件：功能开发</a:t>
            </a:r>
            <a:r>
              <a:rPr lang="zh-CN" altLang="en-US" sz="1600" b="1" dirty="0" smtClean="0">
                <a:latin typeface="微软雅黑" pitchFamily="34" charset="-122"/>
                <a:ea typeface="微软雅黑" pitchFamily="34" charset="-122"/>
              </a:rPr>
              <a:t>完成、通过</a:t>
            </a:r>
            <a:r>
              <a:rPr lang="zh-CN" altLang="en-US" sz="1600" b="1" dirty="0">
                <a:latin typeface="微软雅黑" pitchFamily="34" charset="-122"/>
                <a:ea typeface="微软雅黑" pitchFamily="34" charset="-122"/>
              </a:rPr>
              <a:t>准出</a:t>
            </a:r>
            <a:r>
              <a:rPr lang="zh-CN" altLang="en-US" sz="1600" b="1" dirty="0" smtClean="0">
                <a:latin typeface="微软雅黑" pitchFamily="34" charset="-122"/>
                <a:ea typeface="微软雅黑" pitchFamily="34" charset="-122"/>
              </a:rPr>
              <a:t>测试且通过准入测试</a:t>
            </a:r>
            <a:endParaRPr lang="zh-CN" altLang="en-US" sz="1600" b="1" dirty="0">
              <a:latin typeface="微软雅黑" pitchFamily="34" charset="-122"/>
              <a:ea typeface="微软雅黑" pitchFamily="34" charset="-122"/>
            </a:endParaRPr>
          </a:p>
        </p:txBody>
      </p:sp>
    </p:spTree>
    <p:extLst>
      <p:ext uri="{BB962C8B-B14F-4D97-AF65-F5344CB8AC3E}">
        <p14:creationId xmlns:p14="http://schemas.microsoft.com/office/powerpoint/2010/main" val="26367578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31"/>
          <p:cNvGrpSpPr/>
          <p:nvPr/>
        </p:nvGrpSpPr>
        <p:grpSpPr>
          <a:xfrm>
            <a:off x="4860032" y="2852627"/>
            <a:ext cx="702000" cy="799243"/>
            <a:chOff x="6084168" y="1981376"/>
            <a:chExt cx="990032" cy="1310454"/>
          </a:xfrm>
        </p:grpSpPr>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4168" y="1981376"/>
              <a:ext cx="990032" cy="1022422"/>
            </a:xfrm>
            <a:prstGeom prst="rect">
              <a:avLst/>
            </a:prstGeom>
          </p:spPr>
        </p:pic>
        <p:sp>
          <p:nvSpPr>
            <p:cNvPr id="45" name="矩形 44"/>
            <p:cNvSpPr/>
            <p:nvPr/>
          </p:nvSpPr>
          <p:spPr>
            <a:xfrm>
              <a:off x="6164318" y="3014831"/>
              <a:ext cx="825867" cy="276999"/>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测试</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代表</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47" name="组合 46"/>
          <p:cNvGrpSpPr/>
          <p:nvPr/>
        </p:nvGrpSpPr>
        <p:grpSpPr>
          <a:xfrm>
            <a:off x="4770755" y="3760943"/>
            <a:ext cx="881365" cy="899039"/>
            <a:chOff x="1352889" y="3075806"/>
            <a:chExt cx="1353288" cy="1655098"/>
          </a:xfrm>
        </p:grpSpPr>
        <p:pic>
          <p:nvPicPr>
            <p:cNvPr id="48" name="图片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2889" y="3075806"/>
              <a:ext cx="1353288" cy="1378099"/>
            </a:xfrm>
            <a:prstGeom prst="rect">
              <a:avLst/>
            </a:prstGeom>
          </p:spPr>
        </p:pic>
        <p:sp>
          <p:nvSpPr>
            <p:cNvPr id="49" name="矩形 48"/>
            <p:cNvSpPr/>
            <p:nvPr/>
          </p:nvSpPr>
          <p:spPr>
            <a:xfrm>
              <a:off x="1848815" y="4453905"/>
              <a:ext cx="478016" cy="276999"/>
            </a:xfrm>
            <a:prstGeom prst="rect">
              <a:avLst/>
            </a:prstGeom>
            <a:noFill/>
          </p:spPr>
          <p:txBody>
            <a:bodyPr wrap="none" lIns="91440" tIns="45720" rIns="91440" bIns="45720">
              <a:spAutoFit/>
            </a:bodyPr>
            <a:lstStyle/>
            <a:p>
              <a:pPr algn="ctr"/>
              <a:r>
                <a:rPr lang="en-US" altLang="zh-CN"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UED</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40" name="组合 39"/>
          <p:cNvGrpSpPr/>
          <p:nvPr/>
        </p:nvGrpSpPr>
        <p:grpSpPr>
          <a:xfrm>
            <a:off x="4572000" y="483518"/>
            <a:ext cx="1000593" cy="988417"/>
            <a:chOff x="181845" y="1716534"/>
            <a:chExt cx="1114691" cy="1288249"/>
          </a:xfrm>
        </p:grpSpPr>
        <p:pic>
          <p:nvPicPr>
            <p:cNvPr id="41" name="图片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845" y="1716534"/>
              <a:ext cx="1114691" cy="936411"/>
            </a:xfrm>
            <a:prstGeom prst="rect">
              <a:avLst/>
            </a:prstGeom>
          </p:spPr>
        </p:pic>
        <p:sp>
          <p:nvSpPr>
            <p:cNvPr id="42" name="矩形 41"/>
            <p:cNvSpPr/>
            <p:nvPr/>
          </p:nvSpPr>
          <p:spPr>
            <a:xfrm>
              <a:off x="263917" y="2643758"/>
              <a:ext cx="1017731" cy="361025"/>
            </a:xfrm>
            <a:prstGeom prst="rect">
              <a:avLst/>
            </a:prstGeom>
            <a:noFill/>
          </p:spPr>
          <p:txBody>
            <a:bodyPr wrap="none" lIns="91440" tIns="45720" rIns="91440" bIns="45720">
              <a:spAutoFit/>
            </a:bodyPr>
            <a:lstStyle/>
            <a:p>
              <a:pPr algn="ctr"/>
              <a:r>
                <a:rPr lang="zh-CN" altLang="en-US" sz="12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开发</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工程师</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36" name="组合 15"/>
          <p:cNvGrpSpPr/>
          <p:nvPr/>
        </p:nvGrpSpPr>
        <p:grpSpPr>
          <a:xfrm>
            <a:off x="88455" y="2795032"/>
            <a:ext cx="1152127" cy="856838"/>
            <a:chOff x="1230457" y="1093887"/>
            <a:chExt cx="1576391" cy="1460665"/>
          </a:xfrm>
        </p:grpSpPr>
        <p:pic>
          <p:nvPicPr>
            <p:cNvPr id="37" name="图片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0457" y="1093887"/>
              <a:ext cx="1576391" cy="1080120"/>
            </a:xfrm>
            <a:prstGeom prst="rect">
              <a:avLst/>
            </a:prstGeom>
          </p:spPr>
        </p:pic>
        <p:sp>
          <p:nvSpPr>
            <p:cNvPr id="38" name="矩形 37"/>
            <p:cNvSpPr/>
            <p:nvPr/>
          </p:nvSpPr>
          <p:spPr>
            <a:xfrm>
              <a:off x="1425317" y="2248584"/>
              <a:ext cx="825867" cy="30596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产品</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386767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a:latin typeface="微软雅黑" pitchFamily="34" charset="-122"/>
                <a:ea typeface="微软雅黑" pitchFamily="34" charset="-122"/>
              </a:rPr>
              <a:t>编码</a:t>
            </a:r>
            <a:r>
              <a:rPr lang="zh-CN" altLang="en-US" sz="2000" dirty="0" smtClean="0">
                <a:latin typeface="微软雅黑" pitchFamily="34" charset="-122"/>
                <a:ea typeface="微软雅黑" pitchFamily="34" charset="-122"/>
              </a:rPr>
              <a:t>阶段</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职责介绍</a:t>
            </a:r>
            <a:endParaRPr lang="en-US" altLang="zh-CN" sz="2000" dirty="0">
              <a:latin typeface="微软雅黑" pitchFamily="34" charset="-122"/>
              <a:ea typeface="微软雅黑" pitchFamily="34" charset="-122"/>
            </a:endParaRPr>
          </a:p>
        </p:txBody>
      </p:sp>
      <p:grpSp>
        <p:nvGrpSpPr>
          <p:cNvPr id="32" name="组合 19"/>
          <p:cNvGrpSpPr/>
          <p:nvPr/>
        </p:nvGrpSpPr>
        <p:grpSpPr>
          <a:xfrm>
            <a:off x="42695" y="997519"/>
            <a:ext cx="928905" cy="1214191"/>
            <a:chOff x="1161197" y="2854449"/>
            <a:chExt cx="1523051" cy="1709328"/>
          </a:xfrm>
        </p:grpSpPr>
        <p:pic>
          <p:nvPicPr>
            <p:cNvPr id="33" name="图片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53056" y="2854449"/>
              <a:ext cx="1331192" cy="1281216"/>
            </a:xfrm>
            <a:prstGeom prst="rect">
              <a:avLst/>
            </a:prstGeom>
          </p:spPr>
        </p:pic>
        <p:sp>
          <p:nvSpPr>
            <p:cNvPr id="34" name="矩形 33"/>
            <p:cNvSpPr/>
            <p:nvPr/>
          </p:nvSpPr>
          <p:spPr>
            <a:xfrm>
              <a:off x="1161197" y="4173820"/>
              <a:ext cx="1354108" cy="389957"/>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项目经理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51" name="矩形 50"/>
          <p:cNvSpPr/>
          <p:nvPr/>
        </p:nvSpPr>
        <p:spPr>
          <a:xfrm>
            <a:off x="5508104" y="2067694"/>
            <a:ext cx="3635896" cy="646331"/>
          </a:xfrm>
          <a:prstGeom prst="rect">
            <a:avLst/>
          </a:prstGeom>
        </p:spPr>
        <p:txBody>
          <a:bodyPr wrap="square">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组织编制、评审测试用例、准出</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准入测试用例</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组织测试人员开展准入测试（测试阶段前）</a:t>
            </a:r>
            <a:endParaRPr lang="en-US" altLang="zh-CN" sz="1200" dirty="0" smtClean="0">
              <a:latin typeface="微软雅黑" pitchFamily="34" charset="-122"/>
              <a:ea typeface="微软雅黑" pitchFamily="34" charset="-122"/>
            </a:endParaRPr>
          </a:p>
        </p:txBody>
      </p:sp>
      <p:grpSp>
        <p:nvGrpSpPr>
          <p:cNvPr id="52" name="组合 51"/>
          <p:cNvGrpSpPr/>
          <p:nvPr/>
        </p:nvGrpSpPr>
        <p:grpSpPr>
          <a:xfrm>
            <a:off x="4694960" y="1804447"/>
            <a:ext cx="871364" cy="911319"/>
            <a:chOff x="251520" y="1086822"/>
            <a:chExt cx="986167" cy="1063362"/>
          </a:xfrm>
        </p:grpSpPr>
        <p:pic>
          <p:nvPicPr>
            <p:cNvPr id="53" name="图片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1520" y="1086822"/>
              <a:ext cx="935867" cy="935867"/>
            </a:xfrm>
            <a:prstGeom prst="rect">
              <a:avLst/>
            </a:prstGeom>
          </p:spPr>
        </p:pic>
        <p:sp>
          <p:nvSpPr>
            <p:cNvPr id="54" name="矩形 53"/>
            <p:cNvSpPr/>
            <p:nvPr/>
          </p:nvSpPr>
          <p:spPr>
            <a:xfrm>
              <a:off x="337301" y="1949676"/>
              <a:ext cx="900386" cy="20050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测试负责人</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58" name="TextBox 57"/>
          <p:cNvSpPr txBox="1"/>
          <p:nvPr/>
        </p:nvSpPr>
        <p:spPr>
          <a:xfrm>
            <a:off x="5522814" y="4227934"/>
            <a:ext cx="3115542" cy="369332"/>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完善</a:t>
            </a:r>
            <a:r>
              <a:rPr lang="en-US" altLang="zh-CN" sz="1200" dirty="0" smtClean="0">
                <a:latin typeface="微软雅黑" pitchFamily="34" charset="-122"/>
                <a:ea typeface="微软雅黑" pitchFamily="34" charset="-122"/>
              </a:rPr>
              <a:t>UED</a:t>
            </a:r>
            <a:r>
              <a:rPr lang="zh-CN" altLang="en-US" sz="1200" dirty="0" smtClean="0">
                <a:latin typeface="微软雅黑" pitchFamily="34" charset="-122"/>
                <a:ea typeface="微软雅黑" pitchFamily="34" charset="-122"/>
              </a:rPr>
              <a:t>相关交付件</a:t>
            </a:r>
            <a:endParaRPr lang="en-US" altLang="zh-CN" sz="1200" dirty="0">
              <a:latin typeface="微软雅黑" pitchFamily="34" charset="-122"/>
              <a:ea typeface="微软雅黑" pitchFamily="34" charset="-122"/>
            </a:endParaRPr>
          </a:p>
        </p:txBody>
      </p:sp>
      <p:sp>
        <p:nvSpPr>
          <p:cNvPr id="59" name="TextBox 58"/>
          <p:cNvSpPr txBox="1"/>
          <p:nvPr/>
        </p:nvSpPr>
        <p:spPr>
          <a:xfrm>
            <a:off x="962075" y="4120793"/>
            <a:ext cx="2349848" cy="369332"/>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参与代码走查</a:t>
            </a:r>
            <a:endParaRPr lang="en-US" altLang="zh-CN" sz="1200" dirty="0">
              <a:latin typeface="微软雅黑" pitchFamily="34" charset="-122"/>
              <a:ea typeface="微软雅黑" pitchFamily="34" charset="-122"/>
            </a:endParaRPr>
          </a:p>
        </p:txBody>
      </p:sp>
      <p:grpSp>
        <p:nvGrpSpPr>
          <p:cNvPr id="60" name="组合 59"/>
          <p:cNvGrpSpPr/>
          <p:nvPr/>
        </p:nvGrpSpPr>
        <p:grpSpPr>
          <a:xfrm>
            <a:off x="179512" y="3817178"/>
            <a:ext cx="736791" cy="861854"/>
            <a:chOff x="251520" y="1086822"/>
            <a:chExt cx="935867" cy="1139853"/>
          </a:xfrm>
        </p:grpSpPr>
        <p:pic>
          <p:nvPicPr>
            <p:cNvPr id="61" name="图片 6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1520" y="1086822"/>
              <a:ext cx="935867" cy="935867"/>
            </a:xfrm>
            <a:prstGeom prst="rect">
              <a:avLst/>
            </a:prstGeom>
          </p:spPr>
        </p:pic>
        <p:sp>
          <p:nvSpPr>
            <p:cNvPr id="62" name="矩形 61"/>
            <p:cNvSpPr/>
            <p:nvPr/>
          </p:nvSpPr>
          <p:spPr>
            <a:xfrm>
              <a:off x="454709" y="1949676"/>
              <a:ext cx="665568" cy="276999"/>
            </a:xfrm>
            <a:prstGeom prst="rect">
              <a:avLst/>
            </a:prstGeom>
            <a:noFill/>
          </p:spPr>
          <p:txBody>
            <a:bodyPr wrap="none" lIns="91440" tIns="45720" rIns="91440" bIns="45720">
              <a:spAutoFit/>
            </a:bodyPr>
            <a:lstStyle/>
            <a:p>
              <a:pPr algn="ct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架构师</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35" name="TextBox 34"/>
          <p:cNvSpPr txBox="1"/>
          <p:nvPr/>
        </p:nvSpPr>
        <p:spPr>
          <a:xfrm>
            <a:off x="962075" y="760274"/>
            <a:ext cx="3465909" cy="1754326"/>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组织编码规范培训</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a:t>
            </a:r>
            <a:r>
              <a:rPr lang="zh-CN" altLang="en-US" sz="1200" b="1" dirty="0" smtClean="0">
                <a:solidFill>
                  <a:schemeClr val="accent2">
                    <a:lumMod val="75000"/>
                  </a:schemeClr>
                </a:solidFill>
                <a:latin typeface="微软雅黑" pitchFamily="34" charset="-122"/>
                <a:ea typeface="微软雅黑" pitchFamily="34" charset="-122"/>
              </a:rPr>
              <a:t>代码走查</a:t>
            </a:r>
            <a:r>
              <a:rPr lang="zh-CN" altLang="en-US" sz="1200" dirty="0" smtClean="0">
                <a:latin typeface="微软雅黑" pitchFamily="34" charset="-122"/>
                <a:ea typeface="微软雅黑" pitchFamily="34" charset="-122"/>
              </a:rPr>
              <a:t>，跟进并确认走查问题的修订</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a:t>
            </a:r>
            <a:r>
              <a:rPr lang="zh-CN" altLang="en-US" sz="1200" b="1" dirty="0" smtClean="0">
                <a:solidFill>
                  <a:schemeClr val="accent2">
                    <a:lumMod val="75000"/>
                  </a:schemeClr>
                </a:solidFill>
                <a:latin typeface="微软雅黑" pitchFamily="34" charset="-122"/>
                <a:ea typeface="微软雅黑" pitchFamily="34" charset="-122"/>
              </a:rPr>
              <a:t>评审测试用例、准出</a:t>
            </a:r>
            <a:r>
              <a:rPr lang="en-US" altLang="zh-CN" sz="1200" b="1" dirty="0" smtClean="0">
                <a:solidFill>
                  <a:schemeClr val="accent2">
                    <a:lumMod val="75000"/>
                  </a:schemeClr>
                </a:solidFill>
                <a:latin typeface="微软雅黑" pitchFamily="34" charset="-122"/>
                <a:ea typeface="微软雅黑" pitchFamily="34" charset="-122"/>
              </a:rPr>
              <a:t>/</a:t>
            </a:r>
            <a:r>
              <a:rPr lang="zh-CN" altLang="en-US" sz="1200" b="1" dirty="0" smtClean="0">
                <a:solidFill>
                  <a:schemeClr val="accent2">
                    <a:lumMod val="75000"/>
                  </a:schemeClr>
                </a:solidFill>
                <a:latin typeface="微软雅黑" pitchFamily="34" charset="-122"/>
                <a:ea typeface="微软雅黑" pitchFamily="34" charset="-122"/>
              </a:rPr>
              <a:t>准入测试用例</a:t>
            </a:r>
            <a:endParaRPr lang="en-US" altLang="zh-CN" sz="12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组织开发人员进行系统集成、准出测试</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chemeClr val="accent2">
                    <a:lumMod val="75000"/>
                  </a:schemeClr>
                </a:solidFill>
                <a:latin typeface="微软雅黑" pitchFamily="34" charset="-122"/>
                <a:ea typeface="微软雅黑" pitchFamily="34" charset="-122"/>
              </a:rPr>
              <a:t>确认准出测试情况，提交转测试申请</a:t>
            </a:r>
            <a:endParaRPr lang="en-US" altLang="zh-CN" sz="12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更新编码阶段</a:t>
            </a:r>
            <a:r>
              <a:rPr lang="en-US" altLang="zh-CN" sz="1200" dirty="0" smtClean="0">
                <a:latin typeface="微软雅黑" pitchFamily="34" charset="-122"/>
                <a:ea typeface="微软雅黑" pitchFamily="34" charset="-122"/>
              </a:rPr>
              <a:t>《</a:t>
            </a:r>
            <a:r>
              <a:rPr lang="zh-CN" altLang="en-US" sz="1200" dirty="0">
                <a:latin typeface="微软雅黑" pitchFamily="34" charset="-122"/>
                <a:ea typeface="微软雅黑" pitchFamily="34" charset="-122"/>
              </a:rPr>
              <a:t>需求跟踪矩阵</a:t>
            </a:r>
            <a:r>
              <a:rPr lang="en-US" altLang="zh-CN" sz="1200" dirty="0" smtClean="0">
                <a:latin typeface="微软雅黑" pitchFamily="34" charset="-122"/>
                <a:ea typeface="微软雅黑" pitchFamily="34" charset="-122"/>
              </a:rPr>
              <a:t>》</a:t>
            </a:r>
            <a:endParaRPr lang="en-US" altLang="zh-CN" sz="1200" dirty="0">
              <a:latin typeface="微软雅黑" pitchFamily="34" charset="-122"/>
              <a:ea typeface="微软雅黑" pitchFamily="34" charset="-122"/>
            </a:endParaRPr>
          </a:p>
        </p:txBody>
      </p:sp>
      <p:sp>
        <p:nvSpPr>
          <p:cNvPr id="39" name="TextBox 38"/>
          <p:cNvSpPr txBox="1"/>
          <p:nvPr/>
        </p:nvSpPr>
        <p:spPr>
          <a:xfrm>
            <a:off x="968231" y="2939048"/>
            <a:ext cx="4104065" cy="923330"/>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参与评审测试用例、确定准出</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准入测试用例</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chemeClr val="accent2">
                    <a:lumMod val="75000"/>
                  </a:schemeClr>
                </a:solidFill>
                <a:latin typeface="微软雅黑" pitchFamily="34" charset="-122"/>
                <a:ea typeface="微软雅黑" pitchFamily="34" charset="-122"/>
              </a:rPr>
              <a:t>参与准出测试</a:t>
            </a:r>
            <a:r>
              <a:rPr lang="zh-CN" altLang="en-US" sz="1200" b="1" dirty="0" smtClean="0">
                <a:solidFill>
                  <a:srgbClr val="00B0F0"/>
                </a:solidFill>
                <a:latin typeface="微软雅黑" pitchFamily="34" charset="-122"/>
                <a:ea typeface="微软雅黑" pitchFamily="34" charset="-122"/>
              </a:rPr>
              <a:t>（依项目情况而定）</a:t>
            </a:r>
            <a:endParaRPr lang="en-US" altLang="zh-CN" sz="1200" b="1" dirty="0" smtClean="0">
              <a:solidFill>
                <a:srgbClr val="00B0F0"/>
              </a:solidFill>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chemeClr val="accent2">
                    <a:lumMod val="75000"/>
                  </a:schemeClr>
                </a:solidFill>
                <a:latin typeface="微软雅黑" pitchFamily="34" charset="-122"/>
                <a:ea typeface="微软雅黑" pitchFamily="34" charset="-122"/>
              </a:rPr>
              <a:t>进行编码阶段需求实现情况确认</a:t>
            </a:r>
            <a:r>
              <a:rPr lang="zh-CN" altLang="en-US" sz="1200" b="1" dirty="0" smtClean="0">
                <a:solidFill>
                  <a:srgbClr val="00B0F0"/>
                </a:solidFill>
                <a:latin typeface="微软雅黑" pitchFamily="34" charset="-122"/>
                <a:ea typeface="微软雅黑" pitchFamily="34" charset="-122"/>
              </a:rPr>
              <a:t>（事业部初验）</a:t>
            </a:r>
            <a:endParaRPr lang="en-US" altLang="zh-CN" sz="1200" b="1" dirty="0" smtClean="0">
              <a:solidFill>
                <a:srgbClr val="00B0F0"/>
              </a:solidFill>
              <a:latin typeface="微软雅黑" pitchFamily="34" charset="-122"/>
              <a:ea typeface="微软雅黑" pitchFamily="34" charset="-122"/>
            </a:endParaRPr>
          </a:p>
        </p:txBody>
      </p:sp>
      <p:sp>
        <p:nvSpPr>
          <p:cNvPr id="46" name="TextBox 45"/>
          <p:cNvSpPr txBox="1"/>
          <p:nvPr/>
        </p:nvSpPr>
        <p:spPr>
          <a:xfrm>
            <a:off x="5508104" y="302334"/>
            <a:ext cx="3038194" cy="1477328"/>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参与编码规范培训</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b="1" dirty="0">
                <a:solidFill>
                  <a:schemeClr val="accent2">
                    <a:lumMod val="75000"/>
                  </a:schemeClr>
                </a:solidFill>
                <a:latin typeface="微软雅黑" pitchFamily="34" charset="-122"/>
                <a:ea typeface="微软雅黑" pitchFamily="34" charset="-122"/>
              </a:rPr>
              <a:t>编码及调试、自测、</a:t>
            </a:r>
            <a:r>
              <a:rPr lang="zh-CN" altLang="en-US" sz="1200" dirty="0" smtClean="0">
                <a:latin typeface="微软雅黑" pitchFamily="34" charset="-122"/>
                <a:ea typeface="微软雅黑" pitchFamily="34" charset="-122"/>
              </a:rPr>
              <a:t>单元测试</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a:t>
            </a:r>
            <a:r>
              <a:rPr lang="zh-CN" altLang="en-US" sz="1200" b="1" dirty="0">
                <a:solidFill>
                  <a:schemeClr val="accent2">
                    <a:lumMod val="75000"/>
                  </a:schemeClr>
                </a:solidFill>
                <a:latin typeface="微软雅黑" pitchFamily="34" charset="-122"/>
                <a:ea typeface="微软雅黑" pitchFamily="34" charset="-122"/>
              </a:rPr>
              <a:t>代码走查</a:t>
            </a:r>
            <a:r>
              <a:rPr lang="zh-CN" altLang="en-US" sz="1200" dirty="0" smtClean="0">
                <a:latin typeface="微软雅黑" pitchFamily="34" charset="-122"/>
                <a:ea typeface="微软雅黑" pitchFamily="34" charset="-122"/>
              </a:rPr>
              <a:t>，根据走查问题完善代码</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a:latin typeface="微软雅黑" pitchFamily="34" charset="-122"/>
                <a:ea typeface="微软雅黑" pitchFamily="34" charset="-122"/>
              </a:rPr>
              <a:t>进行</a:t>
            </a:r>
            <a:r>
              <a:rPr lang="zh-CN" altLang="en-US" sz="1200" b="1" dirty="0">
                <a:solidFill>
                  <a:schemeClr val="accent2">
                    <a:lumMod val="75000"/>
                  </a:schemeClr>
                </a:solidFill>
                <a:latin typeface="微软雅黑" pitchFamily="34" charset="-122"/>
                <a:ea typeface="微软雅黑" pitchFamily="34" charset="-122"/>
              </a:rPr>
              <a:t>系统集成、打包、准出测试</a:t>
            </a:r>
            <a:endParaRPr lang="en-US" altLang="zh-CN" sz="1200" b="1" dirty="0">
              <a:solidFill>
                <a:schemeClr val="accent2">
                  <a:lumMod val="75000"/>
                </a:schemeClr>
              </a:solidFill>
              <a:latin typeface="微软雅黑" pitchFamily="34" charset="-122"/>
              <a:ea typeface="微软雅黑" pitchFamily="34" charset="-122"/>
            </a:endParaRPr>
          </a:p>
          <a:p>
            <a:pPr lvl="0">
              <a:lnSpc>
                <a:spcPct val="150000"/>
              </a:lnSpc>
              <a:buFont typeface="Wingdings" pitchFamily="2" charset="2"/>
              <a:buChar char="u"/>
            </a:pPr>
            <a:r>
              <a:rPr lang="zh-CN" altLang="zh-CN" sz="1200" dirty="0">
                <a:latin typeface="微软雅黑" pitchFamily="34" charset="-122"/>
                <a:ea typeface="微软雅黑" pitchFamily="34" charset="-122"/>
              </a:rPr>
              <a:t>编制</a:t>
            </a:r>
            <a:r>
              <a:rPr lang="zh-CN" altLang="zh-CN" sz="1200" b="1" dirty="0">
                <a:solidFill>
                  <a:schemeClr val="accent2">
                    <a:lumMod val="75000"/>
                  </a:schemeClr>
                </a:solidFill>
                <a:latin typeface="微软雅黑" pitchFamily="34" charset="-122"/>
                <a:ea typeface="微软雅黑" pitchFamily="34" charset="-122"/>
              </a:rPr>
              <a:t>安装</a:t>
            </a:r>
            <a:r>
              <a:rPr lang="en-US" altLang="zh-CN" sz="1200" b="1" dirty="0">
                <a:solidFill>
                  <a:schemeClr val="accent2">
                    <a:lumMod val="75000"/>
                  </a:schemeClr>
                </a:solidFill>
                <a:latin typeface="微软雅黑" pitchFamily="34" charset="-122"/>
                <a:ea typeface="微软雅黑" pitchFamily="34" charset="-122"/>
              </a:rPr>
              <a:t>/</a:t>
            </a:r>
            <a:r>
              <a:rPr lang="zh-CN" altLang="zh-CN" sz="1200" b="1" dirty="0">
                <a:solidFill>
                  <a:schemeClr val="accent2">
                    <a:lumMod val="75000"/>
                  </a:schemeClr>
                </a:solidFill>
                <a:latin typeface="微软雅黑" pitchFamily="34" charset="-122"/>
                <a:ea typeface="微软雅黑" pitchFamily="34" charset="-122"/>
              </a:rPr>
              <a:t>部署手册</a:t>
            </a:r>
            <a:r>
              <a:rPr lang="zh-CN" altLang="en-US" sz="1200" b="1" dirty="0">
                <a:solidFill>
                  <a:schemeClr val="accent2">
                    <a:lumMod val="75000"/>
                  </a:schemeClr>
                </a:solidFill>
                <a:latin typeface="微软雅黑" pitchFamily="34" charset="-122"/>
                <a:ea typeface="微软雅黑" pitchFamily="34" charset="-122"/>
              </a:rPr>
              <a:t>、运维手册</a:t>
            </a:r>
            <a:endParaRPr lang="zh-CN" altLang="zh-CN" sz="1200" b="1" dirty="0">
              <a:solidFill>
                <a:schemeClr val="accent2">
                  <a:lumMod val="75000"/>
                </a:schemeClr>
              </a:solidFill>
              <a:latin typeface="微软雅黑" pitchFamily="34" charset="-122"/>
              <a:ea typeface="微软雅黑" pitchFamily="34" charset="-122"/>
            </a:endParaRPr>
          </a:p>
        </p:txBody>
      </p:sp>
      <p:sp>
        <p:nvSpPr>
          <p:cNvPr id="50" name="TextBox 49"/>
          <p:cNvSpPr txBox="1"/>
          <p:nvPr/>
        </p:nvSpPr>
        <p:spPr>
          <a:xfrm>
            <a:off x="5509345" y="2953856"/>
            <a:ext cx="3527152" cy="923330"/>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编制、评审测试用例、准出</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准入测试用例</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根据评审意见更新评审报告及测试用例</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b="1" dirty="0">
                <a:solidFill>
                  <a:schemeClr val="accent2">
                    <a:lumMod val="75000"/>
                  </a:schemeClr>
                </a:solidFill>
                <a:latin typeface="微软雅黑" pitchFamily="34" charset="-122"/>
                <a:ea typeface="微软雅黑" pitchFamily="34" charset="-122"/>
              </a:rPr>
              <a:t>开展准入测试</a:t>
            </a:r>
            <a:r>
              <a:rPr lang="zh-CN" altLang="en-US" sz="1200" b="1" dirty="0">
                <a:solidFill>
                  <a:srgbClr val="00B0F0"/>
                </a:solidFill>
                <a:latin typeface="微软雅黑" pitchFamily="34" charset="-122"/>
                <a:ea typeface="微软雅黑" pitchFamily="34" charset="-122"/>
              </a:rPr>
              <a:t>（测试阶段前）</a:t>
            </a:r>
            <a:endParaRPr lang="en-US" altLang="zh-CN" sz="1200" b="1" dirty="0">
              <a:solidFill>
                <a:srgbClr val="00B0F0"/>
              </a:solidFill>
              <a:latin typeface="微软雅黑" pitchFamily="34" charset="-122"/>
              <a:ea typeface="微软雅黑" pitchFamily="34" charset="-122"/>
            </a:endParaRPr>
          </a:p>
        </p:txBody>
      </p:sp>
    </p:spTree>
    <p:extLst>
      <p:ext uri="{BB962C8B-B14F-4D97-AF65-F5344CB8AC3E}">
        <p14:creationId xmlns:p14="http://schemas.microsoft.com/office/powerpoint/2010/main" val="205424263"/>
      </p:ext>
    </p:extLst>
  </p:cSld>
  <p:clrMapOvr>
    <a:masterClrMapping/>
  </p:clrMapOvr>
  <p:transition spd="slow">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6723" y="0"/>
            <a:ext cx="4572000" cy="338554"/>
          </a:xfrm>
          <a:prstGeom prst="rect">
            <a:avLst/>
          </a:prstGeom>
          <a:noFill/>
          <a:ln w="9525">
            <a:noFill/>
            <a:miter lim="800000"/>
            <a:headEnd/>
            <a:tailEnd/>
          </a:ln>
        </p:spPr>
        <p:txBody>
          <a:bodyPr>
            <a:spAutoFit/>
          </a:bodyPr>
          <a:lstStyle/>
          <a:p>
            <a:r>
              <a:rPr lang="zh-CN" altLang="en-US" sz="1600" b="1" dirty="0">
                <a:latin typeface="微软雅黑" pitchFamily="34" charset="-122"/>
                <a:ea typeface="微软雅黑" pitchFamily="34" charset="-122"/>
              </a:rPr>
              <a:t>准入条件</a:t>
            </a:r>
            <a:r>
              <a:rPr lang="zh-CN" altLang="en-US" sz="1600" b="1" dirty="0" smtClean="0">
                <a:latin typeface="微软雅黑" pitchFamily="34" charset="-122"/>
                <a:ea typeface="微软雅黑" pitchFamily="34" charset="-122"/>
              </a:rPr>
              <a:t>：</a:t>
            </a:r>
            <a:r>
              <a:rPr lang="zh-CN" altLang="zh-CN" sz="1600" b="1" dirty="0">
                <a:latin typeface="微软雅黑" pitchFamily="34" charset="-122"/>
                <a:ea typeface="微软雅黑" pitchFamily="34" charset="-122"/>
              </a:rPr>
              <a:t>功能开发完成且通过准出测试</a:t>
            </a:r>
            <a:endParaRPr lang="zh-CN" altLang="en-US" sz="1600" b="1" dirty="0">
              <a:latin typeface="微软雅黑" pitchFamily="34" charset="-122"/>
              <a:ea typeface="微软雅黑" pitchFamily="34" charset="-122"/>
            </a:endParaRPr>
          </a:p>
        </p:txBody>
      </p:sp>
      <p:sp>
        <p:nvSpPr>
          <p:cNvPr id="4" name="矩形 5"/>
          <p:cNvSpPr>
            <a:spLocks noChangeArrowheads="1"/>
          </p:cNvSpPr>
          <p:nvPr/>
        </p:nvSpPr>
        <p:spPr bwMode="auto">
          <a:xfrm>
            <a:off x="2051720" y="4659982"/>
            <a:ext cx="7092280" cy="338554"/>
          </a:xfrm>
          <a:prstGeom prst="rect">
            <a:avLst/>
          </a:prstGeom>
          <a:noFill/>
          <a:ln w="9525">
            <a:noFill/>
            <a:miter lim="800000"/>
            <a:headEnd/>
            <a:tailEnd/>
          </a:ln>
        </p:spPr>
        <p:txBody>
          <a:bodyPr wrap="square">
            <a:spAutoFit/>
          </a:bodyPr>
          <a:lstStyle/>
          <a:p>
            <a:r>
              <a:rPr lang="zh-CN" altLang="en-US" sz="1600" b="1" dirty="0">
                <a:latin typeface="微软雅黑" pitchFamily="34" charset="-122"/>
                <a:ea typeface="微软雅黑" pitchFamily="34" charset="-122"/>
              </a:rPr>
              <a:t>准出条件</a:t>
            </a:r>
            <a:r>
              <a:rPr lang="zh-CN" altLang="en-US" sz="1600" b="1" dirty="0" smtClean="0">
                <a:latin typeface="微软雅黑" pitchFamily="34" charset="-122"/>
                <a:ea typeface="微软雅黑" pitchFamily="34" charset="-122"/>
              </a:rPr>
              <a:t>：</a:t>
            </a:r>
            <a:r>
              <a:rPr lang="zh-CN" altLang="zh-CN" sz="1600" b="1" dirty="0">
                <a:latin typeface="微软雅黑" pitchFamily="34" charset="-122"/>
                <a:ea typeface="微软雅黑" pitchFamily="34" charset="-122"/>
              </a:rPr>
              <a:t>测试工作结束，出具明确的测试结论且《系统测试报告》评审通过</a:t>
            </a:r>
            <a:endParaRPr lang="zh-CN" altLang="en-US" sz="1600" b="1" dirty="0">
              <a:latin typeface="微软雅黑" pitchFamily="34" charset="-122"/>
              <a:ea typeface="微软雅黑" pitchFamily="34" charset="-122"/>
            </a:endParaRPr>
          </a:p>
        </p:txBody>
      </p:sp>
      <p:pic>
        <p:nvPicPr>
          <p:cNvPr id="5" name="Picture 2" descr="C:\Program Files\Microsoft Office\MEDIA\CAGCAT10\j0293240.wmf">
            <a:hlinkClick r:id="" action="ppaction://noaction"/>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750463"/>
            <a:ext cx="477313" cy="352130"/>
          </a:xfrm>
          <a:prstGeom prst="rect">
            <a:avLst/>
          </a:prstGeom>
          <a:noFill/>
          <a:extLst>
            <a:ext uri="{909E8E84-426E-40DD-AFC4-6F175D3DCCD1}">
              <a14:hiddenFill xmlns:a14="http://schemas.microsoft.com/office/drawing/2010/main">
                <a:solidFill>
                  <a:srgbClr val="FFFFFF"/>
                </a:solidFill>
              </a14:hiddenFill>
            </a:ext>
          </a:extLst>
        </p:spPr>
      </p:pic>
      <p:pic>
        <p:nvPicPr>
          <p:cNvPr id="849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5" y="370666"/>
            <a:ext cx="8928992" cy="4320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120095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31"/>
          <p:cNvGrpSpPr/>
          <p:nvPr/>
        </p:nvGrpSpPr>
        <p:grpSpPr>
          <a:xfrm>
            <a:off x="4896544" y="3644715"/>
            <a:ext cx="702000" cy="799243"/>
            <a:chOff x="6084168" y="1981376"/>
            <a:chExt cx="990032" cy="1310454"/>
          </a:xfrm>
        </p:grpSpPr>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4168" y="1981376"/>
              <a:ext cx="990032" cy="1022422"/>
            </a:xfrm>
            <a:prstGeom prst="rect">
              <a:avLst/>
            </a:prstGeom>
          </p:spPr>
        </p:pic>
        <p:sp>
          <p:nvSpPr>
            <p:cNvPr id="45" name="矩形 44"/>
            <p:cNvSpPr/>
            <p:nvPr/>
          </p:nvSpPr>
          <p:spPr>
            <a:xfrm>
              <a:off x="6164318" y="3014831"/>
              <a:ext cx="825867" cy="276999"/>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测试</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代表</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47" name="组合 46"/>
          <p:cNvGrpSpPr/>
          <p:nvPr/>
        </p:nvGrpSpPr>
        <p:grpSpPr>
          <a:xfrm>
            <a:off x="179512" y="3795886"/>
            <a:ext cx="881365" cy="899039"/>
            <a:chOff x="1352889" y="3075806"/>
            <a:chExt cx="1353288" cy="1655098"/>
          </a:xfrm>
        </p:grpSpPr>
        <p:pic>
          <p:nvPicPr>
            <p:cNvPr id="48" name="图片 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2889" y="3075806"/>
              <a:ext cx="1353288" cy="1378099"/>
            </a:xfrm>
            <a:prstGeom prst="rect">
              <a:avLst/>
            </a:prstGeom>
          </p:spPr>
        </p:pic>
        <p:sp>
          <p:nvSpPr>
            <p:cNvPr id="49" name="矩形 48"/>
            <p:cNvSpPr/>
            <p:nvPr/>
          </p:nvSpPr>
          <p:spPr>
            <a:xfrm>
              <a:off x="1848815" y="4453905"/>
              <a:ext cx="478016" cy="276999"/>
            </a:xfrm>
            <a:prstGeom prst="rect">
              <a:avLst/>
            </a:prstGeom>
            <a:noFill/>
          </p:spPr>
          <p:txBody>
            <a:bodyPr wrap="none" lIns="91440" tIns="45720" rIns="91440" bIns="45720">
              <a:spAutoFit/>
            </a:bodyPr>
            <a:lstStyle/>
            <a:p>
              <a:pPr algn="ctr"/>
              <a:r>
                <a:rPr lang="en-US" altLang="zh-CN"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UED</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40" name="组合 39"/>
          <p:cNvGrpSpPr/>
          <p:nvPr/>
        </p:nvGrpSpPr>
        <p:grpSpPr>
          <a:xfrm>
            <a:off x="4680520" y="339502"/>
            <a:ext cx="1000593" cy="988417"/>
            <a:chOff x="181845" y="1716534"/>
            <a:chExt cx="1114691" cy="1288249"/>
          </a:xfrm>
        </p:grpSpPr>
        <p:pic>
          <p:nvPicPr>
            <p:cNvPr id="41" name="图片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845" y="1716534"/>
              <a:ext cx="1114691" cy="936411"/>
            </a:xfrm>
            <a:prstGeom prst="rect">
              <a:avLst/>
            </a:prstGeom>
          </p:spPr>
        </p:pic>
        <p:sp>
          <p:nvSpPr>
            <p:cNvPr id="42" name="矩形 41"/>
            <p:cNvSpPr/>
            <p:nvPr/>
          </p:nvSpPr>
          <p:spPr>
            <a:xfrm>
              <a:off x="263917" y="2643758"/>
              <a:ext cx="1017731" cy="361025"/>
            </a:xfrm>
            <a:prstGeom prst="rect">
              <a:avLst/>
            </a:prstGeom>
            <a:noFill/>
          </p:spPr>
          <p:txBody>
            <a:bodyPr wrap="none" lIns="91440" tIns="45720" rIns="91440" bIns="45720">
              <a:spAutoFit/>
            </a:bodyPr>
            <a:lstStyle/>
            <a:p>
              <a:pPr algn="ctr"/>
              <a:r>
                <a:rPr lang="zh-CN" altLang="en-US" sz="12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开发</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工程师</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36" name="组合 15"/>
          <p:cNvGrpSpPr/>
          <p:nvPr/>
        </p:nvGrpSpPr>
        <p:grpSpPr>
          <a:xfrm>
            <a:off x="88455" y="2599393"/>
            <a:ext cx="1152127" cy="856838"/>
            <a:chOff x="1230457" y="1093887"/>
            <a:chExt cx="1576391" cy="1460665"/>
          </a:xfrm>
        </p:grpSpPr>
        <p:pic>
          <p:nvPicPr>
            <p:cNvPr id="37" name="图片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30457" y="1093887"/>
              <a:ext cx="1576391" cy="1080120"/>
            </a:xfrm>
            <a:prstGeom prst="rect">
              <a:avLst/>
            </a:prstGeom>
          </p:spPr>
        </p:pic>
        <p:sp>
          <p:nvSpPr>
            <p:cNvPr id="38" name="矩形 37"/>
            <p:cNvSpPr/>
            <p:nvPr/>
          </p:nvSpPr>
          <p:spPr>
            <a:xfrm>
              <a:off x="1425317" y="2248584"/>
              <a:ext cx="825867" cy="30596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产品</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386767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测试阶段</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职责介绍</a:t>
            </a:r>
            <a:endParaRPr lang="en-US" altLang="zh-CN" sz="2000" dirty="0">
              <a:latin typeface="微软雅黑" pitchFamily="34" charset="-122"/>
              <a:ea typeface="微软雅黑" pitchFamily="34" charset="-122"/>
            </a:endParaRPr>
          </a:p>
        </p:txBody>
      </p:sp>
      <p:grpSp>
        <p:nvGrpSpPr>
          <p:cNvPr id="32" name="组合 19"/>
          <p:cNvGrpSpPr/>
          <p:nvPr/>
        </p:nvGrpSpPr>
        <p:grpSpPr>
          <a:xfrm>
            <a:off x="86128" y="847238"/>
            <a:ext cx="928905" cy="1214191"/>
            <a:chOff x="1161197" y="2854449"/>
            <a:chExt cx="1523051" cy="1709328"/>
          </a:xfrm>
        </p:grpSpPr>
        <p:pic>
          <p:nvPicPr>
            <p:cNvPr id="33" name="图片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53056" y="2854449"/>
              <a:ext cx="1331192" cy="1281216"/>
            </a:xfrm>
            <a:prstGeom prst="rect">
              <a:avLst/>
            </a:prstGeom>
          </p:spPr>
        </p:pic>
        <p:sp>
          <p:nvSpPr>
            <p:cNvPr id="34" name="矩形 33"/>
            <p:cNvSpPr/>
            <p:nvPr/>
          </p:nvSpPr>
          <p:spPr>
            <a:xfrm>
              <a:off x="1161197" y="4173820"/>
              <a:ext cx="1354108" cy="389957"/>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项目经理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52" name="组合 51"/>
          <p:cNvGrpSpPr/>
          <p:nvPr/>
        </p:nvGrpSpPr>
        <p:grpSpPr>
          <a:xfrm>
            <a:off x="4803480" y="1713389"/>
            <a:ext cx="871364" cy="911319"/>
            <a:chOff x="251520" y="1086822"/>
            <a:chExt cx="986167" cy="1063362"/>
          </a:xfrm>
        </p:grpSpPr>
        <p:pic>
          <p:nvPicPr>
            <p:cNvPr id="53" name="图片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1520" y="1086822"/>
              <a:ext cx="935867" cy="935867"/>
            </a:xfrm>
            <a:prstGeom prst="rect">
              <a:avLst/>
            </a:prstGeom>
          </p:spPr>
        </p:pic>
        <p:sp>
          <p:nvSpPr>
            <p:cNvPr id="54" name="矩形 53"/>
            <p:cNvSpPr/>
            <p:nvPr/>
          </p:nvSpPr>
          <p:spPr>
            <a:xfrm>
              <a:off x="337301" y="1949676"/>
              <a:ext cx="900386" cy="20050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测试负责人</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58" name="TextBox 57"/>
          <p:cNvSpPr txBox="1"/>
          <p:nvPr/>
        </p:nvSpPr>
        <p:spPr>
          <a:xfrm>
            <a:off x="952402" y="4336817"/>
            <a:ext cx="3115542" cy="369332"/>
          </a:xfrm>
          <a:prstGeom prst="rect">
            <a:avLst/>
          </a:prstGeom>
          <a:noFill/>
        </p:spPr>
        <p:txBody>
          <a:bodyPr wrap="square" rtlCol="0">
            <a:spAutoFit/>
          </a:bodyPr>
          <a:lstStyle/>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进行界面验证，</a:t>
            </a:r>
            <a:r>
              <a:rPr lang="zh-CN" altLang="zh-CN" sz="1200" b="1" dirty="0" smtClean="0">
                <a:solidFill>
                  <a:srgbClr val="993937"/>
                </a:solidFill>
                <a:latin typeface="微软雅黑" pitchFamily="34" charset="-122"/>
                <a:ea typeface="微软雅黑" pitchFamily="34" charset="-122"/>
              </a:rPr>
              <a:t>处理</a:t>
            </a:r>
            <a:r>
              <a:rPr lang="zh-CN" altLang="zh-CN" sz="1200" b="1" dirty="0">
                <a:solidFill>
                  <a:srgbClr val="993937"/>
                </a:solidFill>
                <a:latin typeface="微软雅黑" pitchFamily="34" charset="-122"/>
                <a:ea typeface="微软雅黑" pitchFamily="34" charset="-122"/>
              </a:rPr>
              <a:t>界面设计</a:t>
            </a:r>
            <a:r>
              <a:rPr lang="zh-CN" altLang="zh-CN" sz="1200" b="1" dirty="0" smtClean="0">
                <a:solidFill>
                  <a:srgbClr val="993937"/>
                </a:solidFill>
                <a:latin typeface="微软雅黑" pitchFamily="34" charset="-122"/>
                <a:ea typeface="微软雅黑" pitchFamily="34" charset="-122"/>
              </a:rPr>
              <a:t>相关缺陷</a:t>
            </a:r>
            <a:endParaRPr lang="en-US" altLang="zh-CN" sz="1200" b="1" dirty="0">
              <a:solidFill>
                <a:srgbClr val="993937"/>
              </a:solidFill>
              <a:latin typeface="微软雅黑" pitchFamily="34" charset="-122"/>
              <a:ea typeface="微软雅黑" pitchFamily="34" charset="-122"/>
            </a:endParaRPr>
          </a:p>
        </p:txBody>
      </p:sp>
      <p:sp>
        <p:nvSpPr>
          <p:cNvPr id="55" name="TextBox 54"/>
          <p:cNvSpPr txBox="1"/>
          <p:nvPr/>
        </p:nvSpPr>
        <p:spPr>
          <a:xfrm>
            <a:off x="947217" y="728117"/>
            <a:ext cx="3912815" cy="1477328"/>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确认轮次准出测试情况，提交</a:t>
            </a:r>
            <a:r>
              <a:rPr lang="zh-CN" altLang="en-US" sz="1200" b="1" dirty="0" smtClean="0">
                <a:solidFill>
                  <a:srgbClr val="993937"/>
                </a:solidFill>
                <a:latin typeface="微软雅黑" pitchFamily="34" charset="-122"/>
                <a:ea typeface="微软雅黑" pitchFamily="34" charset="-122"/>
              </a:rPr>
              <a:t>转</a:t>
            </a:r>
            <a:r>
              <a:rPr lang="zh-CN" altLang="en-US" sz="1200" b="1" dirty="0">
                <a:solidFill>
                  <a:srgbClr val="993937"/>
                </a:solidFill>
                <a:latin typeface="微软雅黑" pitchFamily="34" charset="-122"/>
                <a:ea typeface="微软雅黑" pitchFamily="34" charset="-122"/>
              </a:rPr>
              <a:t>测试申请</a:t>
            </a:r>
            <a:endParaRPr lang="en-US" altLang="zh-CN" sz="1200" b="1" dirty="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审查及分配缺陷；</a:t>
            </a:r>
            <a:r>
              <a:rPr lang="zh-CN" altLang="en-US" sz="1200" dirty="0" smtClean="0">
                <a:latin typeface="微软雅黑" pitchFamily="34" charset="-122"/>
                <a:ea typeface="微软雅黑" pitchFamily="34" charset="-122"/>
              </a:rPr>
              <a:t>组织项目团队定期</a:t>
            </a:r>
            <a:r>
              <a:rPr lang="zh-CN" altLang="en-US" sz="1200" b="1" dirty="0" smtClean="0">
                <a:solidFill>
                  <a:srgbClr val="993937"/>
                </a:solidFill>
                <a:latin typeface="微软雅黑" pitchFamily="34" charset="-122"/>
                <a:ea typeface="微软雅黑" pitchFamily="34" charset="-122"/>
              </a:rPr>
              <a:t>梳理及确认缺陷</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组织对运维手册、安装部署手册进行评审</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更新测试阶段</a:t>
            </a:r>
            <a:r>
              <a:rPr lang="zh-CN" altLang="en-US" sz="1200" b="1" dirty="0" smtClean="0">
                <a:solidFill>
                  <a:srgbClr val="993937"/>
                </a:solidFill>
                <a:latin typeface="微软雅黑" pitchFamily="34" charset="-122"/>
                <a:ea typeface="微软雅黑" pitchFamily="34" charset="-122"/>
              </a:rPr>
              <a:t>需求</a:t>
            </a:r>
            <a:r>
              <a:rPr lang="zh-CN" altLang="en-US" sz="1200" b="1" dirty="0">
                <a:solidFill>
                  <a:srgbClr val="993937"/>
                </a:solidFill>
                <a:latin typeface="微软雅黑" pitchFamily="34" charset="-122"/>
                <a:ea typeface="微软雅黑" pitchFamily="34" charset="-122"/>
              </a:rPr>
              <a:t>跟踪矩阵</a:t>
            </a:r>
            <a:r>
              <a:rPr lang="zh-CN" altLang="en-US" sz="1200" dirty="0">
                <a:latin typeface="微软雅黑" pitchFamily="34" charset="-122"/>
                <a:ea typeface="微软雅黑" pitchFamily="34" charset="-122"/>
              </a:rPr>
              <a:t>，进行</a:t>
            </a:r>
            <a:r>
              <a:rPr lang="zh-CN" altLang="en-US" sz="1200" b="1" dirty="0">
                <a:solidFill>
                  <a:srgbClr val="993937"/>
                </a:solidFill>
                <a:latin typeface="微软雅黑" pitchFamily="34" charset="-122"/>
                <a:ea typeface="微软雅黑" pitchFamily="34" charset="-122"/>
              </a:rPr>
              <a:t>需求跟踪及</a:t>
            </a:r>
            <a:r>
              <a:rPr lang="zh-CN" altLang="en-US" sz="1200" b="1" dirty="0" smtClean="0">
                <a:solidFill>
                  <a:srgbClr val="993937"/>
                </a:solidFill>
                <a:latin typeface="微软雅黑" pitchFamily="34" charset="-122"/>
                <a:ea typeface="微软雅黑" pitchFamily="34" charset="-122"/>
              </a:rPr>
              <a:t>确认</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参与测试报告评审及遗留缺陷沟通确认</a:t>
            </a:r>
            <a:endParaRPr lang="en-US" altLang="zh-CN" sz="1200" b="1" dirty="0" smtClean="0">
              <a:solidFill>
                <a:srgbClr val="993937"/>
              </a:solidFill>
              <a:latin typeface="微软雅黑" pitchFamily="34" charset="-122"/>
              <a:ea typeface="微软雅黑" pitchFamily="34" charset="-122"/>
            </a:endParaRPr>
          </a:p>
        </p:txBody>
      </p:sp>
      <p:sp>
        <p:nvSpPr>
          <p:cNvPr id="56" name="TextBox 55"/>
          <p:cNvSpPr txBox="1"/>
          <p:nvPr/>
        </p:nvSpPr>
        <p:spPr>
          <a:xfrm>
            <a:off x="947217" y="2562225"/>
            <a:ext cx="3536181" cy="1477328"/>
          </a:xfrm>
          <a:prstGeom prst="rect">
            <a:avLst/>
          </a:prstGeom>
          <a:noFill/>
        </p:spPr>
        <p:txBody>
          <a:bodyPr wrap="square" rtlCol="0">
            <a:spAutoFit/>
          </a:bodyPr>
          <a:lstStyle/>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确认及决策需求相关的缺陷</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编制</a:t>
            </a:r>
            <a:r>
              <a:rPr lang="zh-CN" altLang="en-US" sz="1200" b="1" dirty="0" smtClean="0">
                <a:solidFill>
                  <a:srgbClr val="993937"/>
                </a:solidFill>
                <a:latin typeface="微软雅黑" pitchFamily="34" charset="-122"/>
                <a:ea typeface="微软雅黑" pitchFamily="34" charset="-122"/>
              </a:rPr>
              <a:t>用户手册、客服手册并组织评审</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参与评审安装部署手册、运维手册</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参与测试报告及遗留缺陷沟通确认</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启动策划产品营销方案</a:t>
            </a:r>
          </a:p>
        </p:txBody>
      </p:sp>
      <p:sp>
        <p:nvSpPr>
          <p:cNvPr id="57" name="TextBox 56"/>
          <p:cNvSpPr txBox="1"/>
          <p:nvPr/>
        </p:nvSpPr>
        <p:spPr>
          <a:xfrm>
            <a:off x="5597574" y="267494"/>
            <a:ext cx="3584439" cy="923330"/>
          </a:xfrm>
          <a:prstGeom prst="rect">
            <a:avLst/>
          </a:prstGeom>
          <a:noFill/>
        </p:spPr>
        <p:txBody>
          <a:bodyPr wrap="square" rtlCol="0">
            <a:spAutoFit/>
          </a:bodyPr>
          <a:lstStyle/>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修复缺陷</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编制运维手册、安装部署手册；参与手册评审</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参与测试报告及遗留缺陷沟通确认</a:t>
            </a:r>
            <a:endParaRPr lang="en-US" altLang="zh-CN" sz="1200" b="1" dirty="0" smtClean="0">
              <a:solidFill>
                <a:srgbClr val="993937"/>
              </a:solidFill>
              <a:latin typeface="微软雅黑" pitchFamily="34" charset="-122"/>
              <a:ea typeface="微软雅黑" pitchFamily="34" charset="-122"/>
            </a:endParaRPr>
          </a:p>
        </p:txBody>
      </p:sp>
      <p:sp>
        <p:nvSpPr>
          <p:cNvPr id="64" name="TextBox 63"/>
          <p:cNvSpPr txBox="1"/>
          <p:nvPr/>
        </p:nvSpPr>
        <p:spPr>
          <a:xfrm>
            <a:off x="5597574" y="1400572"/>
            <a:ext cx="3654946" cy="1477328"/>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组织测试</a:t>
            </a:r>
            <a:r>
              <a:rPr lang="zh-CN" altLang="en-US" sz="1200" dirty="0">
                <a:latin typeface="微软雅黑" pitchFamily="34" charset="-122"/>
                <a:ea typeface="微软雅黑" pitchFamily="34" charset="-122"/>
              </a:rPr>
              <a:t>人员</a:t>
            </a:r>
            <a:r>
              <a:rPr lang="zh-CN" altLang="en-US" sz="1200" dirty="0" smtClean="0">
                <a:latin typeface="微软雅黑" pitchFamily="34" charset="-122"/>
                <a:ea typeface="微软雅黑" pitchFamily="34" charset="-122"/>
              </a:rPr>
              <a:t>搭建测试环境</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组织测试</a:t>
            </a:r>
            <a:r>
              <a:rPr lang="zh-CN" altLang="en-US" sz="1200" dirty="0">
                <a:latin typeface="微软雅黑" pitchFamily="34" charset="-122"/>
                <a:ea typeface="微软雅黑" pitchFamily="34" charset="-122"/>
              </a:rPr>
              <a:t>人员</a:t>
            </a:r>
            <a:r>
              <a:rPr lang="zh-CN" altLang="en-US" sz="1200" dirty="0" smtClean="0">
                <a:latin typeface="微软雅黑" pitchFamily="34" charset="-122"/>
                <a:ea typeface="微软雅黑" pitchFamily="34" charset="-122"/>
              </a:rPr>
              <a:t>进行准入测试</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组织测试</a:t>
            </a:r>
            <a:r>
              <a:rPr lang="zh-CN" altLang="en-US" sz="1200" dirty="0">
                <a:latin typeface="微软雅黑" pitchFamily="34" charset="-122"/>
                <a:ea typeface="微软雅黑" pitchFamily="34" charset="-122"/>
              </a:rPr>
              <a:t>人员</a:t>
            </a:r>
            <a:r>
              <a:rPr lang="zh-CN" altLang="en-US" sz="1200" dirty="0" smtClean="0">
                <a:latin typeface="微软雅黑" pitchFamily="34" charset="-122"/>
                <a:ea typeface="微软雅黑" pitchFamily="34" charset="-122"/>
              </a:rPr>
              <a:t>执行测试活动（系统、性能测试等）</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参与运维手册、安装部署手册、用户手册评审</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组织编制、评审测试报告及遗留缺陷沟通确认</a:t>
            </a:r>
            <a:endParaRPr lang="en-US" altLang="zh-CN" sz="1200" b="1" dirty="0" smtClean="0">
              <a:solidFill>
                <a:srgbClr val="993937"/>
              </a:solidFill>
              <a:latin typeface="微软雅黑" pitchFamily="34" charset="-122"/>
              <a:ea typeface="微软雅黑" pitchFamily="34" charset="-122"/>
            </a:endParaRPr>
          </a:p>
        </p:txBody>
      </p:sp>
      <p:sp>
        <p:nvSpPr>
          <p:cNvPr id="65" name="TextBox 64"/>
          <p:cNvSpPr txBox="1"/>
          <p:nvPr/>
        </p:nvSpPr>
        <p:spPr>
          <a:xfrm>
            <a:off x="5588673" y="3049672"/>
            <a:ext cx="3663847" cy="1754326"/>
          </a:xfrm>
          <a:prstGeom prst="rect">
            <a:avLst/>
          </a:prstGeom>
          <a:noFill/>
        </p:spPr>
        <p:txBody>
          <a:bodyPr wrap="square" rtlCol="0">
            <a:spAutoFit/>
          </a:bodyPr>
          <a:lstStyle/>
          <a:p>
            <a:pPr>
              <a:lnSpc>
                <a:spcPct val="150000"/>
              </a:lnSpc>
              <a:buFont typeface="Wingdings" pitchFamily="2" charset="2"/>
              <a:buChar char="u"/>
            </a:pPr>
            <a:r>
              <a:rPr lang="zh-CN" altLang="zh-CN" sz="1200" b="1" dirty="0" smtClean="0">
                <a:solidFill>
                  <a:srgbClr val="993937"/>
                </a:solidFill>
                <a:latin typeface="微软雅黑" pitchFamily="34" charset="-122"/>
                <a:ea typeface="微软雅黑" pitchFamily="34" charset="-122"/>
              </a:rPr>
              <a:t>搭建</a:t>
            </a:r>
            <a:r>
              <a:rPr lang="zh-CN" altLang="zh-CN" sz="1200" b="1" dirty="0">
                <a:solidFill>
                  <a:srgbClr val="993937"/>
                </a:solidFill>
                <a:latin typeface="微软雅黑" pitchFamily="34" charset="-122"/>
                <a:ea typeface="微软雅黑" pitchFamily="34" charset="-122"/>
              </a:rPr>
              <a:t>测试</a:t>
            </a:r>
            <a:r>
              <a:rPr lang="zh-CN" altLang="zh-CN" sz="1200" b="1" dirty="0" smtClean="0">
                <a:solidFill>
                  <a:srgbClr val="993937"/>
                </a:solidFill>
                <a:latin typeface="微软雅黑" pitchFamily="34" charset="-122"/>
                <a:ea typeface="微软雅黑" pitchFamily="34" charset="-122"/>
              </a:rPr>
              <a:t>环境</a:t>
            </a:r>
            <a:r>
              <a:rPr lang="zh-CN" altLang="en-US" sz="1200" b="1" dirty="0">
                <a:solidFill>
                  <a:srgbClr val="993937"/>
                </a:solidFill>
                <a:latin typeface="微软雅黑" pitchFamily="34" charset="-122"/>
                <a:ea typeface="微软雅黑" pitchFamily="34" charset="-122"/>
              </a:rPr>
              <a:t>，</a:t>
            </a:r>
            <a:r>
              <a:rPr lang="zh-CN" altLang="zh-CN" sz="1200" dirty="0" smtClean="0">
                <a:latin typeface="微软雅黑" pitchFamily="34" charset="-122"/>
                <a:ea typeface="微软雅黑" pitchFamily="34" charset="-122"/>
              </a:rPr>
              <a:t>准备</a:t>
            </a:r>
            <a:r>
              <a:rPr lang="zh-CN" altLang="zh-CN" sz="1200" dirty="0">
                <a:latin typeface="微软雅黑" pitchFamily="34" charset="-122"/>
                <a:ea typeface="微软雅黑" pitchFamily="34" charset="-122"/>
              </a:rPr>
              <a:t>必要的</a:t>
            </a:r>
            <a:r>
              <a:rPr lang="zh-CN" altLang="zh-CN" sz="1200" b="1" dirty="0">
                <a:solidFill>
                  <a:srgbClr val="993937"/>
                </a:solidFill>
                <a:latin typeface="微软雅黑" pitchFamily="34" charset="-122"/>
                <a:ea typeface="微软雅黑" pitchFamily="34" charset="-122"/>
              </a:rPr>
              <a:t>测试数据</a:t>
            </a:r>
            <a:endParaRPr lang="en-US" altLang="zh-CN" sz="1200" b="1" dirty="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zh-CN" sz="1200" dirty="0">
                <a:latin typeface="微软雅黑" pitchFamily="34" charset="-122"/>
                <a:ea typeface="微软雅黑" pitchFamily="34" charset="-122"/>
              </a:rPr>
              <a:t>根据准出</a:t>
            </a:r>
            <a:r>
              <a:rPr lang="en-US" altLang="zh-CN" sz="1200" dirty="0">
                <a:latin typeface="微软雅黑" pitchFamily="34" charset="-122"/>
                <a:ea typeface="微软雅黑" pitchFamily="34" charset="-122"/>
              </a:rPr>
              <a:t>/</a:t>
            </a:r>
            <a:r>
              <a:rPr lang="zh-CN" altLang="zh-CN" sz="1200" dirty="0">
                <a:latin typeface="微软雅黑" pitchFamily="34" charset="-122"/>
                <a:ea typeface="微软雅黑" pitchFamily="34" charset="-122"/>
              </a:rPr>
              <a:t>准入测试用例</a:t>
            </a:r>
            <a:r>
              <a:rPr lang="zh-CN" altLang="zh-CN" sz="1200" b="1" dirty="0">
                <a:solidFill>
                  <a:srgbClr val="993937"/>
                </a:solidFill>
                <a:latin typeface="微软雅黑" pitchFamily="34" charset="-122"/>
                <a:ea typeface="微软雅黑" pitchFamily="34" charset="-122"/>
              </a:rPr>
              <a:t>执行准入测试</a:t>
            </a:r>
            <a:endParaRPr lang="en-US" altLang="zh-CN" sz="1200" b="1" dirty="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执行测试活动</a:t>
            </a:r>
            <a:r>
              <a:rPr lang="zh-CN" altLang="en-US" sz="1200" dirty="0" smtClean="0">
                <a:latin typeface="微软雅黑" pitchFamily="34" charset="-122"/>
                <a:ea typeface="微软雅黑" pitchFamily="34" charset="-122"/>
              </a:rPr>
              <a:t>（系统、性能测试等）</a:t>
            </a:r>
            <a:r>
              <a:rPr lang="zh-CN" altLang="en-US" sz="1200" b="1" dirty="0" smtClean="0">
                <a:solidFill>
                  <a:srgbClr val="993937"/>
                </a:solidFill>
                <a:latin typeface="微软雅黑" pitchFamily="34" charset="-122"/>
                <a:ea typeface="微软雅黑" pitchFamily="34" charset="-122"/>
              </a:rPr>
              <a:t>，提交缺陷</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zh-CN" sz="1200" dirty="0" smtClean="0">
                <a:latin typeface="微软雅黑" pitchFamily="34" charset="-122"/>
                <a:ea typeface="微软雅黑" pitchFamily="34" charset="-122"/>
              </a:rPr>
              <a:t>对缺陷</a:t>
            </a:r>
            <a:r>
              <a:rPr lang="zh-CN" altLang="zh-CN" sz="1200" dirty="0">
                <a:latin typeface="微软雅黑" pitchFamily="34" charset="-122"/>
                <a:ea typeface="微软雅黑" pitchFamily="34" charset="-122"/>
              </a:rPr>
              <a:t>进行</a:t>
            </a:r>
            <a:r>
              <a:rPr lang="zh-CN" altLang="zh-CN" sz="1200" b="1" dirty="0">
                <a:solidFill>
                  <a:srgbClr val="993937"/>
                </a:solidFill>
                <a:latin typeface="微软雅黑" pitchFamily="34" charset="-122"/>
                <a:ea typeface="微软雅黑" pitchFamily="34" charset="-122"/>
              </a:rPr>
              <a:t>跟踪分析及回归</a:t>
            </a:r>
            <a:r>
              <a:rPr lang="zh-CN" altLang="zh-CN" sz="1200" b="1" dirty="0" smtClean="0">
                <a:solidFill>
                  <a:srgbClr val="993937"/>
                </a:solidFill>
                <a:latin typeface="微软雅黑" pitchFamily="34" charset="-122"/>
                <a:ea typeface="微软雅黑" pitchFamily="34" charset="-122"/>
              </a:rPr>
              <a:t>验证</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参与运维手册、安装部署手册、用户手册评审</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参与编制、评审测试报告及遗留缺陷沟通确认</a:t>
            </a:r>
            <a:endParaRPr lang="en-US" altLang="zh-CN" sz="1200" b="1" dirty="0" smtClean="0">
              <a:solidFill>
                <a:srgbClr val="993937"/>
              </a:solidFill>
              <a:latin typeface="微软雅黑" pitchFamily="34" charset="-122"/>
              <a:ea typeface="微软雅黑" pitchFamily="34" charset="-122"/>
            </a:endParaRPr>
          </a:p>
        </p:txBody>
      </p:sp>
    </p:spTree>
    <p:extLst>
      <p:ext uri="{BB962C8B-B14F-4D97-AF65-F5344CB8AC3E}">
        <p14:creationId xmlns:p14="http://schemas.microsoft.com/office/powerpoint/2010/main" val="3494257282"/>
      </p:ext>
    </p:extLst>
  </p:cSld>
  <p:clrMapOvr>
    <a:masterClrMapping/>
  </p:clrMapOvr>
  <p:transition spd="slow">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6724" y="0"/>
            <a:ext cx="8899203" cy="584775"/>
          </a:xfrm>
          <a:prstGeom prst="rect">
            <a:avLst/>
          </a:prstGeom>
          <a:noFill/>
          <a:ln w="9525">
            <a:noFill/>
            <a:miter lim="800000"/>
            <a:headEnd/>
            <a:tailEnd/>
          </a:ln>
        </p:spPr>
        <p:txBody>
          <a:bodyPr wrap="square">
            <a:spAutoFit/>
          </a:bodyPr>
          <a:lstStyle/>
          <a:p>
            <a:pPr lvl="0"/>
            <a:r>
              <a:rPr lang="zh-CN" altLang="en-US" sz="1600" b="1" dirty="0">
                <a:latin typeface="微软雅黑" pitchFamily="34" charset="-122"/>
                <a:ea typeface="微软雅黑" pitchFamily="34" charset="-122"/>
              </a:rPr>
              <a:t>准入条件</a:t>
            </a:r>
            <a:r>
              <a:rPr lang="zh-CN" altLang="en-US" sz="1600" b="1" dirty="0" smtClean="0">
                <a:latin typeface="微软雅黑" pitchFamily="34" charset="-122"/>
                <a:ea typeface="微软雅黑" pitchFamily="34" charset="-122"/>
              </a:rPr>
              <a:t>：</a:t>
            </a:r>
            <a:r>
              <a:rPr lang="zh-CN" altLang="zh-CN" sz="1600" b="1" dirty="0">
                <a:latin typeface="微软雅黑" pitchFamily="34" charset="-122"/>
                <a:ea typeface="微软雅黑" pitchFamily="34" charset="-122"/>
              </a:rPr>
              <a:t>测试工作结束，出具明确的测试</a:t>
            </a:r>
            <a:r>
              <a:rPr lang="zh-CN" altLang="zh-CN" sz="1600" b="1" dirty="0" smtClean="0">
                <a:latin typeface="微软雅黑" pitchFamily="34" charset="-122"/>
                <a:ea typeface="微软雅黑" pitchFamily="34" charset="-122"/>
              </a:rPr>
              <a:t>结论</a:t>
            </a:r>
            <a:r>
              <a:rPr lang="zh-CN" altLang="en-US" sz="1600" b="1" dirty="0" smtClean="0">
                <a:latin typeface="微软雅黑" pitchFamily="34" charset="-122"/>
                <a:ea typeface="微软雅黑" pitchFamily="34" charset="-122"/>
              </a:rPr>
              <a:t>，并且</a:t>
            </a:r>
            <a:r>
              <a:rPr lang="en-US" altLang="zh-CN" sz="1600" b="1" dirty="0" smtClean="0">
                <a:latin typeface="微软雅黑" pitchFamily="34" charset="-122"/>
                <a:ea typeface="微软雅黑" pitchFamily="34" charset="-122"/>
              </a:rPr>
              <a:t>《</a:t>
            </a:r>
            <a:r>
              <a:rPr lang="zh-CN" altLang="zh-CN" sz="1600" b="1" dirty="0" smtClean="0">
                <a:latin typeface="微软雅黑" pitchFamily="34" charset="-122"/>
                <a:ea typeface="微软雅黑" pitchFamily="34" charset="-122"/>
              </a:rPr>
              <a:t>系统测试报告》</a:t>
            </a:r>
            <a:r>
              <a:rPr lang="zh-CN" altLang="zh-CN" sz="1600" b="1" dirty="0">
                <a:latin typeface="微软雅黑" pitchFamily="34" charset="-122"/>
                <a:ea typeface="微软雅黑" pitchFamily="34" charset="-122"/>
              </a:rPr>
              <a:t>评审通过</a:t>
            </a:r>
          </a:p>
          <a:p>
            <a:endParaRPr lang="zh-CN" altLang="en-US" sz="1600" b="1" dirty="0">
              <a:latin typeface="微软雅黑" pitchFamily="34" charset="-122"/>
              <a:ea typeface="微软雅黑" pitchFamily="34" charset="-122"/>
            </a:endParaRPr>
          </a:p>
        </p:txBody>
      </p:sp>
      <p:sp>
        <p:nvSpPr>
          <p:cNvPr id="4" name="矩形 5"/>
          <p:cNvSpPr>
            <a:spLocks noChangeArrowheads="1"/>
          </p:cNvSpPr>
          <p:nvPr/>
        </p:nvSpPr>
        <p:spPr bwMode="auto">
          <a:xfrm>
            <a:off x="2987824" y="4753476"/>
            <a:ext cx="6156176" cy="338554"/>
          </a:xfrm>
          <a:prstGeom prst="rect">
            <a:avLst/>
          </a:prstGeom>
          <a:noFill/>
          <a:ln w="9525">
            <a:noFill/>
            <a:miter lim="800000"/>
            <a:headEnd/>
            <a:tailEnd/>
          </a:ln>
        </p:spPr>
        <p:txBody>
          <a:bodyPr wrap="square">
            <a:spAutoFit/>
          </a:bodyPr>
          <a:lstStyle/>
          <a:p>
            <a:r>
              <a:rPr lang="zh-CN" altLang="en-US" sz="1600" b="1" dirty="0">
                <a:latin typeface="微软雅黑" pitchFamily="34" charset="-122"/>
                <a:ea typeface="微软雅黑" pitchFamily="34" charset="-122"/>
              </a:rPr>
              <a:t>准出条件</a:t>
            </a:r>
            <a:r>
              <a:rPr lang="zh-CN" altLang="en-US" sz="1600" b="1" dirty="0" smtClean="0">
                <a:latin typeface="微软雅黑" pitchFamily="34" charset="-122"/>
                <a:ea typeface="微软雅黑" pitchFamily="34" charset="-122"/>
              </a:rPr>
              <a:t>：</a:t>
            </a:r>
            <a:r>
              <a:rPr lang="zh-CN" altLang="zh-CN" sz="1600" b="1" dirty="0">
                <a:latin typeface="微软雅黑" pitchFamily="34" charset="-122"/>
                <a:ea typeface="微软雅黑" pitchFamily="34" charset="-122"/>
              </a:rPr>
              <a:t>通过事业部产品验收且项目配置库已归档、资源已释放</a:t>
            </a:r>
            <a:endParaRPr lang="zh-CN" altLang="en-US" sz="1600" b="1" dirty="0">
              <a:latin typeface="微软雅黑" pitchFamily="34" charset="-122"/>
              <a:ea typeface="微软雅黑" pitchFamily="34" charset="-122"/>
            </a:endParaRPr>
          </a:p>
        </p:txBody>
      </p:sp>
      <p:pic>
        <p:nvPicPr>
          <p:cNvPr id="5" name="Picture 2" descr="C:\Program Files\Microsoft Office\MEDIA\CAGCAT10\j0293240.wmf">
            <a:hlinkClick r:id="" action="ppaction://noaction"/>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4750463"/>
            <a:ext cx="477313" cy="3521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p:cNvGraphicFramePr>
            <a:graphicFrameLocks noChangeAspect="1"/>
          </p:cNvGraphicFramePr>
          <p:nvPr>
            <p:extLst>
              <p:ext uri="{D42A27DB-BD31-4B8C-83A1-F6EECF244321}">
                <p14:modId xmlns:p14="http://schemas.microsoft.com/office/powerpoint/2010/main" val="2850907253"/>
              </p:ext>
            </p:extLst>
          </p:nvPr>
        </p:nvGraphicFramePr>
        <p:xfrm>
          <a:off x="0" y="292386"/>
          <a:ext cx="9144000" cy="4461089"/>
        </p:xfrm>
        <a:graphic>
          <a:graphicData uri="http://schemas.openxmlformats.org/presentationml/2006/ole">
            <mc:AlternateContent xmlns:mc="http://schemas.openxmlformats.org/markup-compatibility/2006">
              <mc:Choice xmlns:v="urn:schemas-microsoft-com:vml" Requires="v">
                <p:oleObj spid="_x0000_s255003" name="Visio" r:id="rId5" imgW="18574380" imgH="10207206" progId="Visio.Drawing.11">
                  <p:embed/>
                </p:oleObj>
              </mc:Choice>
              <mc:Fallback>
                <p:oleObj name="Visio" r:id="rId5" imgW="18574380" imgH="10207206"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92386"/>
                        <a:ext cx="9144000" cy="4461089"/>
                      </a:xfrm>
                      <a:prstGeom prst="rect">
                        <a:avLst/>
                      </a:prstGeom>
                      <a:noFill/>
                    </p:spPr>
                  </p:pic>
                </p:oleObj>
              </mc:Fallback>
            </mc:AlternateContent>
          </a:graphicData>
        </a:graphic>
      </p:graphicFrame>
    </p:spTree>
    <p:extLst>
      <p:ext uri="{BB962C8B-B14F-4D97-AF65-F5344CB8AC3E}">
        <p14:creationId xmlns:p14="http://schemas.microsoft.com/office/powerpoint/2010/main" val="25233993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15"/>
          <p:cNvGrpSpPr/>
          <p:nvPr/>
        </p:nvGrpSpPr>
        <p:grpSpPr>
          <a:xfrm>
            <a:off x="88455" y="3343822"/>
            <a:ext cx="1152127" cy="856838"/>
            <a:chOff x="1230457" y="1093887"/>
            <a:chExt cx="1576391" cy="1460665"/>
          </a:xfrm>
        </p:grpSpPr>
        <p:pic>
          <p:nvPicPr>
            <p:cNvPr id="37" name="图片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0457" y="1093887"/>
              <a:ext cx="1576391" cy="1080120"/>
            </a:xfrm>
            <a:prstGeom prst="rect">
              <a:avLst/>
            </a:prstGeom>
          </p:spPr>
        </p:pic>
        <p:sp>
          <p:nvSpPr>
            <p:cNvPr id="38" name="矩形 37"/>
            <p:cNvSpPr/>
            <p:nvPr/>
          </p:nvSpPr>
          <p:spPr>
            <a:xfrm>
              <a:off x="1425317" y="2248584"/>
              <a:ext cx="825867" cy="30596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产品</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386767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a:latin typeface="微软雅黑" pitchFamily="34" charset="-122"/>
                <a:ea typeface="微软雅黑" pitchFamily="34" charset="-122"/>
              </a:rPr>
              <a:t>验收</a:t>
            </a:r>
            <a:r>
              <a:rPr lang="zh-CN" altLang="en-US" sz="2000" dirty="0" smtClean="0">
                <a:latin typeface="微软雅黑" pitchFamily="34" charset="-122"/>
                <a:ea typeface="微软雅黑" pitchFamily="34" charset="-122"/>
              </a:rPr>
              <a:t>阶段</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职责介绍</a:t>
            </a:r>
            <a:endParaRPr lang="en-US" altLang="zh-CN" sz="2000" dirty="0">
              <a:latin typeface="微软雅黑" pitchFamily="34" charset="-122"/>
              <a:ea typeface="微软雅黑" pitchFamily="34" charset="-122"/>
            </a:endParaRPr>
          </a:p>
        </p:txBody>
      </p:sp>
      <p:grpSp>
        <p:nvGrpSpPr>
          <p:cNvPr id="32" name="组合 19"/>
          <p:cNvGrpSpPr/>
          <p:nvPr/>
        </p:nvGrpSpPr>
        <p:grpSpPr>
          <a:xfrm>
            <a:off x="42695" y="997519"/>
            <a:ext cx="928905" cy="1214191"/>
            <a:chOff x="1161197" y="2854449"/>
            <a:chExt cx="1523051" cy="1709328"/>
          </a:xfrm>
        </p:grpSpPr>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056" y="2854449"/>
              <a:ext cx="1331192" cy="1281216"/>
            </a:xfrm>
            <a:prstGeom prst="rect">
              <a:avLst/>
            </a:prstGeom>
          </p:spPr>
        </p:pic>
        <p:sp>
          <p:nvSpPr>
            <p:cNvPr id="34" name="矩形 33"/>
            <p:cNvSpPr/>
            <p:nvPr/>
          </p:nvSpPr>
          <p:spPr>
            <a:xfrm>
              <a:off x="1161197" y="4173820"/>
              <a:ext cx="1354108" cy="389957"/>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项目经理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52" name="组合 51"/>
          <p:cNvGrpSpPr/>
          <p:nvPr/>
        </p:nvGrpSpPr>
        <p:grpSpPr>
          <a:xfrm>
            <a:off x="5430233" y="771550"/>
            <a:ext cx="871364" cy="911319"/>
            <a:chOff x="251520" y="1086822"/>
            <a:chExt cx="986167" cy="1063362"/>
          </a:xfrm>
        </p:grpSpPr>
        <p:pic>
          <p:nvPicPr>
            <p:cNvPr id="53" name="图片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520" y="1086822"/>
              <a:ext cx="935867" cy="935867"/>
            </a:xfrm>
            <a:prstGeom prst="rect">
              <a:avLst/>
            </a:prstGeom>
          </p:spPr>
        </p:pic>
        <p:sp>
          <p:nvSpPr>
            <p:cNvPr id="54" name="矩形 53"/>
            <p:cNvSpPr/>
            <p:nvPr/>
          </p:nvSpPr>
          <p:spPr>
            <a:xfrm>
              <a:off x="337301" y="1949676"/>
              <a:ext cx="900386" cy="20050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测试负责人</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55" name="TextBox 54"/>
          <p:cNvSpPr txBox="1"/>
          <p:nvPr/>
        </p:nvSpPr>
        <p:spPr>
          <a:xfrm>
            <a:off x="943025" y="771550"/>
            <a:ext cx="3567311" cy="1477328"/>
          </a:xfrm>
          <a:prstGeom prst="rect">
            <a:avLst/>
          </a:prstGeom>
          <a:noFill/>
        </p:spPr>
        <p:txBody>
          <a:bodyPr wrap="square" rtlCol="0">
            <a:spAutoFit/>
          </a:bodyPr>
          <a:lstStyle/>
          <a:p>
            <a:pPr>
              <a:lnSpc>
                <a:spcPct val="150000"/>
              </a:lnSpc>
              <a:buFont typeface="Wingdings" pitchFamily="2" charset="2"/>
              <a:buChar char="u"/>
            </a:pPr>
            <a:r>
              <a:rPr lang="zh-CN" altLang="en-US" sz="1200" b="1" dirty="0">
                <a:solidFill>
                  <a:schemeClr val="accent2">
                    <a:lumMod val="75000"/>
                  </a:schemeClr>
                </a:solidFill>
                <a:latin typeface="微软雅黑" pitchFamily="34" charset="-122"/>
                <a:ea typeface="微软雅黑" pitchFamily="34" charset="-122"/>
              </a:rPr>
              <a:t>组织</a:t>
            </a:r>
            <a:r>
              <a:rPr lang="zh-CN" altLang="en-US" sz="1200" b="1" dirty="0" smtClean="0">
                <a:solidFill>
                  <a:schemeClr val="accent2">
                    <a:lumMod val="75000"/>
                  </a:schemeClr>
                </a:solidFill>
                <a:latin typeface="微软雅黑" pitchFamily="34" charset="-122"/>
                <a:ea typeface="微软雅黑" pitchFamily="34" charset="-122"/>
              </a:rPr>
              <a:t>处理验收阶段发现的缺陷</a:t>
            </a:r>
            <a:endParaRPr lang="en-US" altLang="zh-CN" sz="12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填写</a:t>
            </a:r>
            <a:r>
              <a:rPr lang="en-US" altLang="zh-CN" sz="1200" dirty="0" smtClean="0">
                <a:latin typeface="微软雅黑" pitchFamily="34" charset="-122"/>
                <a:ea typeface="微软雅黑" pitchFamily="34" charset="-122"/>
              </a:rPr>
              <a:t>《</a:t>
            </a:r>
            <a:r>
              <a:rPr lang="zh-CN" altLang="en-US" sz="1200" dirty="0">
                <a:latin typeface="微软雅黑" pitchFamily="34" charset="-122"/>
                <a:ea typeface="微软雅黑" pitchFamily="34" charset="-122"/>
              </a:rPr>
              <a:t>准生产环境上线申请表</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a:t>
            </a:r>
            <a:r>
              <a:rPr lang="zh-CN" altLang="zh-CN" sz="1200" dirty="0" smtClean="0">
                <a:latin typeface="微软雅黑" pitchFamily="34" charset="-122"/>
                <a:ea typeface="微软雅黑" pitchFamily="34" charset="-122"/>
              </a:rPr>
              <a:t>提交</a:t>
            </a:r>
            <a:r>
              <a:rPr lang="zh-CN" altLang="en-US" sz="1200" dirty="0" smtClean="0">
                <a:latin typeface="微软雅黑" pitchFamily="34" charset="-122"/>
                <a:ea typeface="微软雅黑" pitchFamily="34" charset="-122"/>
              </a:rPr>
              <a:t>申请</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组织项目总结，将项目成果归档到配置库</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发起项目结项申请</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关闭项目，释放项目资源</a:t>
            </a:r>
            <a:endParaRPr lang="en-US" altLang="zh-CN" sz="1200" dirty="0" smtClean="0">
              <a:latin typeface="微软雅黑" pitchFamily="34" charset="-122"/>
              <a:ea typeface="微软雅黑" pitchFamily="34" charset="-122"/>
            </a:endParaRPr>
          </a:p>
        </p:txBody>
      </p:sp>
      <p:sp>
        <p:nvSpPr>
          <p:cNvPr id="56" name="TextBox 55"/>
          <p:cNvSpPr txBox="1"/>
          <p:nvPr/>
        </p:nvSpPr>
        <p:spPr>
          <a:xfrm>
            <a:off x="937692" y="3110646"/>
            <a:ext cx="3922340" cy="1477328"/>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组织开展</a:t>
            </a:r>
            <a:r>
              <a:rPr lang="zh-CN" altLang="en-US" sz="1200" b="1" dirty="0" smtClean="0">
                <a:solidFill>
                  <a:srgbClr val="993937"/>
                </a:solidFill>
                <a:latin typeface="微软雅黑" pitchFamily="34" charset="-122"/>
                <a:ea typeface="微软雅黑" pitchFamily="34" charset="-122"/>
              </a:rPr>
              <a:t>产品验收（内外部验收），</a:t>
            </a:r>
            <a:r>
              <a:rPr lang="zh-CN" altLang="en-US" sz="1200" dirty="0" smtClean="0">
                <a:latin typeface="微软雅黑" pitchFamily="34" charset="-122"/>
                <a:ea typeface="微软雅黑" pitchFamily="34" charset="-122"/>
              </a:rPr>
              <a:t>确认验收结果</a:t>
            </a:r>
            <a:endParaRPr lang="en-US" altLang="zh-CN" sz="1200" dirty="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组织产品</a:t>
            </a:r>
            <a:r>
              <a:rPr lang="zh-CN" altLang="en-US" sz="1200" b="1" dirty="0" smtClean="0">
                <a:solidFill>
                  <a:srgbClr val="993937"/>
                </a:solidFill>
                <a:latin typeface="微软雅黑" pitchFamily="34" charset="-122"/>
                <a:ea typeface="微软雅黑" pitchFamily="34" charset="-122"/>
              </a:rPr>
              <a:t>演示及验收</a:t>
            </a:r>
            <a:r>
              <a:rPr lang="zh-CN" altLang="en-US" sz="1200" dirty="0" smtClean="0">
                <a:latin typeface="微软雅黑" pitchFamily="34" charset="-122"/>
                <a:ea typeface="微软雅黑" pitchFamily="34" charset="-122"/>
              </a:rPr>
              <a:t>会议</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zh-CN" sz="1200" dirty="0">
                <a:latin typeface="微软雅黑" pitchFamily="34" charset="-122"/>
                <a:ea typeface="微软雅黑" pitchFamily="34" charset="-122"/>
              </a:rPr>
              <a:t>组织开展</a:t>
            </a:r>
            <a:r>
              <a:rPr lang="zh-CN" altLang="zh-CN" sz="1200" b="1" dirty="0">
                <a:solidFill>
                  <a:srgbClr val="993937"/>
                </a:solidFill>
                <a:latin typeface="微软雅黑" pitchFamily="34" charset="-122"/>
                <a:ea typeface="微软雅黑" pitchFamily="34" charset="-122"/>
              </a:rPr>
              <a:t>产品</a:t>
            </a:r>
            <a:r>
              <a:rPr lang="zh-CN" altLang="zh-CN" sz="1200" b="1" dirty="0" smtClean="0">
                <a:solidFill>
                  <a:srgbClr val="993937"/>
                </a:solidFill>
                <a:latin typeface="微软雅黑" pitchFamily="34" charset="-122"/>
                <a:ea typeface="微软雅黑" pitchFamily="34" charset="-122"/>
              </a:rPr>
              <a:t>培训</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zh-CN" sz="1200" dirty="0" smtClean="0">
                <a:latin typeface="微软雅黑" pitchFamily="34" charset="-122"/>
                <a:ea typeface="微软雅黑" pitchFamily="34" charset="-122"/>
              </a:rPr>
              <a:t>组织</a:t>
            </a:r>
            <a:r>
              <a:rPr lang="zh-CN" altLang="en-US" sz="1200" dirty="0" smtClean="0">
                <a:latin typeface="微软雅黑" pitchFamily="34" charset="-122"/>
                <a:ea typeface="微软雅黑" pitchFamily="34" charset="-122"/>
              </a:rPr>
              <a:t>评审</a:t>
            </a:r>
            <a:r>
              <a:rPr lang="zh-CN" altLang="zh-CN" sz="1200" dirty="0" smtClean="0">
                <a:latin typeface="微软雅黑" pitchFamily="34" charset="-122"/>
                <a:ea typeface="微软雅黑" pitchFamily="34" charset="-122"/>
              </a:rPr>
              <a:t>进行</a:t>
            </a:r>
            <a:r>
              <a:rPr lang="zh-CN" altLang="zh-CN" sz="1200" dirty="0">
                <a:latin typeface="微软雅黑" pitchFamily="34" charset="-122"/>
                <a:ea typeface="微软雅黑" pitchFamily="34" charset="-122"/>
              </a:rPr>
              <a:t>产品营销</a:t>
            </a:r>
            <a:r>
              <a:rPr lang="zh-CN" altLang="zh-CN" sz="1200" dirty="0" smtClean="0">
                <a:latin typeface="微软雅黑" pitchFamily="34" charset="-122"/>
                <a:ea typeface="微软雅黑" pitchFamily="34" charset="-122"/>
              </a:rPr>
              <a:t>方案</a:t>
            </a:r>
            <a:endParaRPr lang="en-US" altLang="zh-CN" sz="1200" dirty="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参与项目总结</a:t>
            </a:r>
            <a:endParaRPr lang="en-US" altLang="zh-CN" sz="1200" dirty="0" smtClean="0">
              <a:latin typeface="微软雅黑" pitchFamily="34" charset="-122"/>
              <a:ea typeface="微软雅黑" pitchFamily="34" charset="-122"/>
            </a:endParaRPr>
          </a:p>
        </p:txBody>
      </p:sp>
      <p:sp>
        <p:nvSpPr>
          <p:cNvPr id="57" name="TextBox 56"/>
          <p:cNvSpPr txBox="1"/>
          <p:nvPr/>
        </p:nvSpPr>
        <p:spPr>
          <a:xfrm>
            <a:off x="6236297" y="483518"/>
            <a:ext cx="2524756" cy="1200329"/>
          </a:xfrm>
          <a:prstGeom prst="rect">
            <a:avLst/>
          </a:prstGeom>
          <a:noFill/>
        </p:spPr>
        <p:txBody>
          <a:bodyPr wrap="square" rtlCol="0">
            <a:spAutoFit/>
          </a:bodyPr>
          <a:lstStyle/>
          <a:p>
            <a:pPr>
              <a:lnSpc>
                <a:spcPct val="150000"/>
              </a:lnSpc>
              <a:buFont typeface="Wingdings" pitchFamily="2" charset="2"/>
              <a:buChar char="u"/>
            </a:pPr>
            <a:r>
              <a:rPr lang="zh-CN" altLang="en-US" sz="1200" b="1" dirty="0" smtClean="0">
                <a:solidFill>
                  <a:schemeClr val="accent2">
                    <a:lumMod val="75000"/>
                  </a:schemeClr>
                </a:solidFill>
                <a:latin typeface="微软雅黑" pitchFamily="34" charset="-122"/>
                <a:ea typeface="微软雅黑" pitchFamily="34" charset="-122"/>
              </a:rPr>
              <a:t>组织验收阶段缺陷回归及测试</a:t>
            </a:r>
            <a:endParaRPr lang="en-US" altLang="zh-CN" sz="12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b="1" dirty="0" smtClean="0">
                <a:solidFill>
                  <a:schemeClr val="accent2">
                    <a:lumMod val="75000"/>
                  </a:schemeClr>
                </a:solidFill>
                <a:latin typeface="微软雅黑" pitchFamily="34" charset="-122"/>
                <a:ea typeface="微软雅黑" pitchFamily="34" charset="-122"/>
              </a:rPr>
              <a:t>整理项目成果并归档到配置库</a:t>
            </a:r>
            <a:endParaRPr lang="en-US" altLang="zh-CN" sz="12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参与项目总结</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释放测试资源</a:t>
            </a:r>
            <a:endParaRPr lang="en-US" altLang="zh-CN" sz="1200" dirty="0" smtClean="0">
              <a:latin typeface="微软雅黑" pitchFamily="34" charset="-122"/>
              <a:ea typeface="微软雅黑" pitchFamily="34" charset="-122"/>
            </a:endParaRPr>
          </a:p>
        </p:txBody>
      </p:sp>
      <p:sp>
        <p:nvSpPr>
          <p:cNvPr id="63" name="TextBox 62"/>
          <p:cNvSpPr txBox="1"/>
          <p:nvPr/>
        </p:nvSpPr>
        <p:spPr>
          <a:xfrm>
            <a:off x="6233851" y="2440508"/>
            <a:ext cx="2527201" cy="646331"/>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处理验收阶段缺陷</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200" dirty="0" smtClean="0">
                <a:latin typeface="微软雅黑" pitchFamily="34" charset="-122"/>
                <a:ea typeface="微软雅黑" pitchFamily="34" charset="-122"/>
              </a:rPr>
              <a:t>参与</a:t>
            </a:r>
            <a:r>
              <a:rPr lang="zh-CN" altLang="en-US" sz="1200" b="1" dirty="0" smtClean="0">
                <a:solidFill>
                  <a:srgbClr val="993937"/>
                </a:solidFill>
                <a:latin typeface="微软雅黑" pitchFamily="34" charset="-122"/>
                <a:ea typeface="微软雅黑" pitchFamily="34" charset="-122"/>
              </a:rPr>
              <a:t>项目总结</a:t>
            </a:r>
            <a:endParaRPr lang="en-US" altLang="zh-CN" sz="1200" b="1" dirty="0" smtClean="0">
              <a:solidFill>
                <a:srgbClr val="993937"/>
              </a:solidFill>
              <a:latin typeface="微软雅黑" pitchFamily="34" charset="-122"/>
              <a:ea typeface="微软雅黑" pitchFamily="34" charset="-122"/>
            </a:endParaRPr>
          </a:p>
        </p:txBody>
      </p:sp>
      <p:grpSp>
        <p:nvGrpSpPr>
          <p:cNvPr id="64" name="组合 63"/>
          <p:cNvGrpSpPr/>
          <p:nvPr/>
        </p:nvGrpSpPr>
        <p:grpSpPr>
          <a:xfrm>
            <a:off x="5364088" y="2222743"/>
            <a:ext cx="985205" cy="1119665"/>
            <a:chOff x="-30569" y="3401319"/>
            <a:chExt cx="1539513" cy="1460784"/>
          </a:xfrm>
        </p:grpSpPr>
        <p:sp>
          <p:nvSpPr>
            <p:cNvPr id="65" name="矩形 64"/>
            <p:cNvSpPr/>
            <p:nvPr/>
          </p:nvSpPr>
          <p:spPr>
            <a:xfrm>
              <a:off x="-30569" y="4299941"/>
              <a:ext cx="1539513" cy="562162"/>
            </a:xfrm>
            <a:prstGeom prst="rect">
              <a:avLst/>
            </a:prstGeom>
            <a:noFill/>
          </p:spPr>
          <p:txBody>
            <a:bodyPr wrap="none" lIns="91440" tIns="45720" rIns="91440" bIns="45720">
              <a:spAutoFit/>
            </a:bodyPr>
            <a:lstStyle/>
            <a:p>
              <a:pPr algn="ctr"/>
              <a:r>
                <a:rPr lang="zh-CN" altLang="en-US" sz="11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开发、测试、</a:t>
              </a:r>
              <a:endParaRPr lang="en-US" altLang="zh-CN" sz="11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a:p>
              <a:pPr algn="ctr"/>
              <a:r>
                <a:rPr lang="en-US" altLang="zh-CN" sz="11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UED</a:t>
              </a:r>
              <a:r>
                <a:rPr lang="zh-CN" altLang="en-US" sz="11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人员</a:t>
              </a:r>
              <a:endParaRPr lang="en-US" altLang="zh-CN" sz="11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pic>
          <p:nvPicPr>
            <p:cNvPr id="66" name="Picture 2" descr="C:\Documents and Settings\lunzhuo.ye\桌面\培训PPT素材\20110514_2cbd5458a2492020ea1eX3I49qwuPe8A.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0803" y="3401319"/>
              <a:ext cx="1296771" cy="979249"/>
            </a:xfrm>
            <a:prstGeom prst="rect">
              <a:avLst/>
            </a:prstGeom>
            <a:noFill/>
            <a:extLst>
              <a:ext uri="{909E8E84-426E-40DD-AFC4-6F175D3DCCD1}">
                <a14:hiddenFill xmlns:a14="http://schemas.microsoft.com/office/drawing/2010/main">
                  <a:solidFill>
                    <a:srgbClr val="FFFFFF"/>
                  </a:solidFill>
                </a14:hiddenFill>
              </a:ext>
            </a:extLst>
          </p:spPr>
        </p:pic>
      </p:grpSp>
      <p:sp>
        <p:nvSpPr>
          <p:cNvPr id="67" name="TextBox 66"/>
          <p:cNvSpPr txBox="1"/>
          <p:nvPr/>
        </p:nvSpPr>
        <p:spPr>
          <a:xfrm>
            <a:off x="6239218" y="3326670"/>
            <a:ext cx="2941294" cy="1477328"/>
          </a:xfrm>
          <a:prstGeom prst="rect">
            <a:avLst/>
          </a:prstGeom>
          <a:noFill/>
        </p:spPr>
        <p:txBody>
          <a:bodyPr wrap="square" rtlCol="0">
            <a:spAutoFit/>
          </a:bodyPr>
          <a:lstStyle/>
          <a:p>
            <a:pPr>
              <a:lnSpc>
                <a:spcPct val="150000"/>
              </a:lnSpc>
              <a:buFont typeface="Wingdings" pitchFamily="2" charset="2"/>
              <a:buChar char="u"/>
            </a:pPr>
            <a:r>
              <a:rPr lang="zh-CN" altLang="zh-CN" sz="1200" dirty="0">
                <a:latin typeface="微软雅黑" pitchFamily="34" charset="-122"/>
                <a:ea typeface="微软雅黑" pitchFamily="34" charset="-122"/>
              </a:rPr>
              <a:t>根据</a:t>
            </a:r>
            <a:r>
              <a:rPr lang="zh-CN" altLang="zh-CN" sz="1200" dirty="0" smtClean="0">
                <a:latin typeface="微软雅黑" pitchFamily="34" charset="-122"/>
                <a:ea typeface="微软雅黑" pitchFamily="34" charset="-122"/>
              </a:rPr>
              <a:t>《</a:t>
            </a:r>
            <a:r>
              <a:rPr lang="zh-CN" altLang="en-US" sz="1200" dirty="0">
                <a:latin typeface="微软雅黑" pitchFamily="34" charset="-122"/>
                <a:ea typeface="微软雅黑" pitchFamily="34" charset="-122"/>
              </a:rPr>
              <a:t>准生产环境上线</a:t>
            </a:r>
            <a:r>
              <a:rPr lang="en-US" altLang="zh-CN" sz="1200" dirty="0">
                <a:latin typeface="微软雅黑" pitchFamily="34" charset="-122"/>
                <a:ea typeface="微软雅黑" pitchFamily="34" charset="-122"/>
              </a:rPr>
              <a:t>checklist</a:t>
            </a:r>
            <a:r>
              <a:rPr lang="zh-CN" altLang="en-US" sz="1200" dirty="0">
                <a:latin typeface="微软雅黑" pitchFamily="34" charset="-122"/>
                <a:ea typeface="微软雅黑" pitchFamily="34" charset="-122"/>
              </a:rPr>
              <a:t>表</a:t>
            </a:r>
            <a:r>
              <a:rPr lang="zh-CN" altLang="zh-CN" sz="1200" dirty="0" smtClean="0">
                <a:latin typeface="微软雅黑" pitchFamily="34" charset="-122"/>
                <a:ea typeface="微软雅黑" pitchFamily="34" charset="-122"/>
              </a:rPr>
              <a:t>》进行</a:t>
            </a:r>
            <a:r>
              <a:rPr lang="zh-CN" altLang="zh-CN" sz="1200" b="1" dirty="0">
                <a:solidFill>
                  <a:srgbClr val="993937"/>
                </a:solidFill>
                <a:latin typeface="微软雅黑" pitchFamily="34" charset="-122"/>
                <a:ea typeface="微软雅黑" pitchFamily="34" charset="-122"/>
              </a:rPr>
              <a:t>准入检查</a:t>
            </a:r>
            <a:endParaRPr lang="en-US" altLang="zh-CN" sz="1200" b="1" dirty="0">
              <a:solidFill>
                <a:srgbClr val="993937"/>
              </a:solidFill>
              <a:latin typeface="微软雅黑" pitchFamily="34" charset="-122"/>
              <a:ea typeface="微软雅黑" pitchFamily="34" charset="-122"/>
            </a:endParaRPr>
          </a:p>
          <a:p>
            <a:pPr indent="-171450">
              <a:lnSpc>
                <a:spcPct val="150000"/>
              </a:lnSpc>
              <a:buFont typeface="Wingdings" pitchFamily="2" charset="2"/>
              <a:buChar char="u"/>
            </a:pPr>
            <a:r>
              <a:rPr lang="zh-CN" altLang="zh-CN" sz="1200" b="1" dirty="0" smtClean="0">
                <a:solidFill>
                  <a:srgbClr val="993937"/>
                </a:solidFill>
                <a:latin typeface="微软雅黑" pitchFamily="34" charset="-122"/>
                <a:ea typeface="微软雅黑" pitchFamily="34" charset="-122"/>
              </a:rPr>
              <a:t>部署</a:t>
            </a:r>
            <a:r>
              <a:rPr lang="zh-CN" altLang="en-US" sz="1200" b="1" dirty="0" smtClean="0">
                <a:solidFill>
                  <a:srgbClr val="993937"/>
                </a:solidFill>
                <a:latin typeface="微软雅黑" pitchFamily="34" charset="-122"/>
                <a:ea typeface="微软雅黑" pitchFamily="34" charset="-122"/>
              </a:rPr>
              <a:t>准生产</a:t>
            </a:r>
            <a:r>
              <a:rPr lang="zh-CN" altLang="zh-CN" sz="1200" b="1" dirty="0" smtClean="0">
                <a:solidFill>
                  <a:srgbClr val="993937"/>
                </a:solidFill>
                <a:latin typeface="微软雅黑" pitchFamily="34" charset="-122"/>
                <a:ea typeface="微软雅黑" pitchFamily="34" charset="-122"/>
              </a:rPr>
              <a:t>环境</a:t>
            </a:r>
            <a:endParaRPr lang="en-US" altLang="zh-CN" sz="1200" b="1" dirty="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zh-CN" sz="1200" dirty="0" smtClean="0">
                <a:latin typeface="微软雅黑" pitchFamily="34" charset="-122"/>
                <a:ea typeface="微软雅黑" pitchFamily="34" charset="-122"/>
              </a:rPr>
              <a:t>进行</a:t>
            </a:r>
            <a:r>
              <a:rPr lang="zh-CN" altLang="en-US" sz="1200" b="1" dirty="0">
                <a:solidFill>
                  <a:srgbClr val="993937"/>
                </a:solidFill>
                <a:latin typeface="微软雅黑" pitchFamily="34" charset="-122"/>
                <a:ea typeface="微软雅黑" pitchFamily="34" charset="-122"/>
              </a:rPr>
              <a:t>准生产环境的在线</a:t>
            </a:r>
            <a:r>
              <a:rPr lang="zh-CN" altLang="zh-CN" sz="1200" b="1" dirty="0">
                <a:solidFill>
                  <a:srgbClr val="993937"/>
                </a:solidFill>
                <a:latin typeface="微软雅黑" pitchFamily="34" charset="-122"/>
                <a:ea typeface="微软雅黑" pitchFamily="34" charset="-122"/>
              </a:rPr>
              <a:t>监控</a:t>
            </a:r>
            <a:r>
              <a:rPr lang="zh-CN"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根据产品经理要求输出监控报告</a:t>
            </a:r>
            <a:endParaRPr lang="en-US" altLang="zh-CN" sz="1200" dirty="0">
              <a:latin typeface="微软雅黑" pitchFamily="34" charset="-122"/>
              <a:ea typeface="微软雅黑" pitchFamily="34" charset="-122"/>
            </a:endParaRPr>
          </a:p>
        </p:txBody>
      </p:sp>
      <p:grpSp>
        <p:nvGrpSpPr>
          <p:cNvPr id="69" name="组合 68"/>
          <p:cNvGrpSpPr/>
          <p:nvPr/>
        </p:nvGrpSpPr>
        <p:grpSpPr>
          <a:xfrm>
            <a:off x="5401654" y="3621358"/>
            <a:ext cx="731615" cy="1021064"/>
            <a:chOff x="654527" y="3028345"/>
            <a:chExt cx="1048688" cy="1614077"/>
          </a:xfrm>
        </p:grpSpPr>
        <p:sp>
          <p:nvSpPr>
            <p:cNvPr id="70" name="矩形 69"/>
            <p:cNvSpPr/>
            <p:nvPr/>
          </p:nvSpPr>
          <p:spPr>
            <a:xfrm>
              <a:off x="672317" y="4365423"/>
              <a:ext cx="825867" cy="276999"/>
            </a:xfrm>
            <a:prstGeom prst="rect">
              <a:avLst/>
            </a:prstGeom>
            <a:noFill/>
          </p:spPr>
          <p:txBody>
            <a:bodyPr wrap="none" lIns="91440" tIns="45720" rIns="91440" bIns="45720">
              <a:spAutoFit/>
            </a:bodyPr>
            <a:lstStyle/>
            <a:p>
              <a:pPr algn="ct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运</a:t>
              </a:r>
              <a:r>
                <a:rPr lang="zh-CN" altLang="en-US" sz="12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维人员</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pic>
          <p:nvPicPr>
            <p:cNvPr id="71" name="图片 7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4527" y="3028345"/>
              <a:ext cx="1048688" cy="1337078"/>
            </a:xfrm>
            <a:prstGeom prst="rect">
              <a:avLst/>
            </a:prstGeom>
          </p:spPr>
        </p:pic>
      </p:grpSp>
    </p:spTree>
    <p:extLst>
      <p:ext uri="{BB962C8B-B14F-4D97-AF65-F5344CB8AC3E}">
        <p14:creationId xmlns:p14="http://schemas.microsoft.com/office/powerpoint/2010/main" val="3712597689"/>
      </p:ext>
    </p:extLst>
  </p:cSld>
  <p:clrMapOvr>
    <a:masterClrMapping/>
  </p:clrMapOvr>
  <p:transition spd="slow">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496" y="51470"/>
            <a:ext cx="9108504" cy="307777"/>
          </a:xfrm>
          <a:prstGeom prst="rect">
            <a:avLst/>
          </a:prstGeom>
          <a:noFill/>
          <a:ln w="9525">
            <a:noFill/>
            <a:miter lim="800000"/>
            <a:headEnd/>
            <a:tailEnd/>
          </a:ln>
        </p:spPr>
        <p:txBody>
          <a:bodyPr wrap="square">
            <a:spAutoFit/>
          </a:bodyPr>
          <a:lstStyle>
            <a:defPPr>
              <a:defRPr lang="zh-CN"/>
            </a:defPPr>
            <a:lvl1pPr>
              <a:defRPr sz="1600" b="1">
                <a:latin typeface="微软雅黑" pitchFamily="34" charset="-122"/>
                <a:ea typeface="微软雅黑" pitchFamily="34" charset="-122"/>
              </a:defRPr>
            </a:lvl1pPr>
          </a:lstStyle>
          <a:p>
            <a:r>
              <a:rPr lang="zh-CN" altLang="en-US" sz="1400" dirty="0" smtClean="0"/>
              <a:t>准入条件：测</a:t>
            </a:r>
            <a:r>
              <a:rPr lang="zh-CN" altLang="zh-CN" sz="1400" dirty="0" smtClean="0"/>
              <a:t>试工作结束出具明确的测试结论</a:t>
            </a:r>
            <a:r>
              <a:rPr lang="zh-CN" altLang="en-US" sz="1400" dirty="0" smtClean="0"/>
              <a:t>，</a:t>
            </a:r>
            <a:r>
              <a:rPr lang="zh-CN" altLang="zh-CN" sz="1400" dirty="0" smtClean="0"/>
              <a:t>《系统测试报告》评审通过</a:t>
            </a:r>
            <a:r>
              <a:rPr lang="zh-CN" altLang="en-US" sz="1400" dirty="0" smtClean="0"/>
              <a:t>，</a:t>
            </a:r>
            <a:r>
              <a:rPr lang="zh-CN" altLang="zh-CN" sz="1400" dirty="0"/>
              <a:t>过事业部验收，输出《产品验收报告》</a:t>
            </a:r>
            <a:endParaRPr lang="zh-CN" altLang="en-US" sz="1400" dirty="0"/>
          </a:p>
        </p:txBody>
      </p:sp>
      <p:sp>
        <p:nvSpPr>
          <p:cNvPr id="4" name="矩形 3"/>
          <p:cNvSpPr>
            <a:spLocks noChangeArrowheads="1"/>
          </p:cNvSpPr>
          <p:nvPr/>
        </p:nvSpPr>
        <p:spPr bwMode="auto">
          <a:xfrm>
            <a:off x="899592" y="4784253"/>
            <a:ext cx="8244408" cy="307777"/>
          </a:xfrm>
          <a:prstGeom prst="rect">
            <a:avLst/>
          </a:prstGeom>
          <a:noFill/>
          <a:ln w="9525">
            <a:noFill/>
            <a:miter lim="800000"/>
            <a:headEnd/>
            <a:tailEnd/>
          </a:ln>
        </p:spPr>
        <p:txBody>
          <a:bodyPr wrap="square">
            <a:spAutoFit/>
          </a:bodyPr>
          <a:lstStyle/>
          <a:p>
            <a:r>
              <a:rPr lang="zh-CN" altLang="en-US" sz="1400" b="1" dirty="0">
                <a:latin typeface="微软雅黑" pitchFamily="34" charset="-122"/>
                <a:ea typeface="微软雅黑" pitchFamily="34" charset="-122"/>
              </a:rPr>
              <a:t>准出条件 </a:t>
            </a:r>
            <a:r>
              <a:rPr lang="zh-CN" altLang="en-US" sz="1400" b="1" dirty="0" smtClean="0">
                <a:latin typeface="微软雅黑" pitchFamily="34" charset="-122"/>
                <a:ea typeface="微软雅黑" pitchFamily="34" charset="-122"/>
              </a:rPr>
              <a:t>：</a:t>
            </a:r>
            <a:r>
              <a:rPr lang="zh-CN" altLang="zh-CN" sz="1400" b="1" dirty="0">
                <a:latin typeface="微软雅黑" pitchFamily="34" charset="-122"/>
                <a:ea typeface="微软雅黑" pitchFamily="34" charset="-122"/>
              </a:rPr>
              <a:t>市场营销代表及用户代表完成产品体验，并输出产品体验报告</a:t>
            </a:r>
            <a:r>
              <a:rPr lang="zh-CN" altLang="en-US" sz="1400" b="1" dirty="0">
                <a:latin typeface="微软雅黑" pitchFamily="34" charset="-122"/>
                <a:ea typeface="微软雅黑" pitchFamily="34" charset="-122"/>
              </a:rPr>
              <a:t>，</a:t>
            </a:r>
            <a:r>
              <a:rPr lang="zh-CN" altLang="zh-CN" sz="1400" b="1" dirty="0">
                <a:latin typeface="微软雅黑" pitchFamily="34" charset="-122"/>
                <a:ea typeface="微软雅黑" pitchFamily="34" charset="-122"/>
              </a:rPr>
              <a:t>产品发布申请审批</a:t>
            </a:r>
            <a:r>
              <a:rPr lang="zh-CN" altLang="zh-CN" sz="1400" b="1" dirty="0" smtClean="0">
                <a:latin typeface="微软雅黑" pitchFamily="34" charset="-122"/>
                <a:ea typeface="微软雅黑" pitchFamily="34" charset="-122"/>
              </a:rPr>
              <a:t>通过</a:t>
            </a:r>
            <a:endParaRPr lang="zh-CN" altLang="zh-CN" sz="1400" b="1" dirty="0">
              <a:latin typeface="微软雅黑" pitchFamily="34" charset="-122"/>
              <a:ea typeface="微软雅黑" pitchFamily="34" charset="-122"/>
            </a:endParaRPr>
          </a:p>
        </p:txBody>
      </p:sp>
      <p:pic>
        <p:nvPicPr>
          <p:cNvPr id="5" name="Picture 2" descr="C:\Program Files\Microsoft Office\MEDIA\CAGCAT10\j0293240.wmf">
            <a:hlinkClick r:id="" action="ppaction://noaction"/>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750463"/>
            <a:ext cx="477313" cy="352130"/>
          </a:xfrm>
          <a:prstGeom prst="rect">
            <a:avLst/>
          </a:prstGeom>
          <a:noFill/>
          <a:extLst>
            <a:ext uri="{909E8E84-426E-40DD-AFC4-6F175D3DCCD1}">
              <a14:hiddenFill xmlns:a14="http://schemas.microsoft.com/office/drawing/2010/main">
                <a:solidFill>
                  <a:srgbClr val="FFFFFF"/>
                </a:solidFill>
              </a14:hiddenFill>
            </a:ext>
          </a:extLst>
        </p:spPr>
      </p:pic>
      <p:pic>
        <p:nvPicPr>
          <p:cNvPr id="839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330034"/>
            <a:ext cx="8856983" cy="4297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76982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15"/>
          <p:cNvGrpSpPr/>
          <p:nvPr/>
        </p:nvGrpSpPr>
        <p:grpSpPr>
          <a:xfrm>
            <a:off x="160463" y="1347614"/>
            <a:ext cx="1152127" cy="856838"/>
            <a:chOff x="1230457" y="1093887"/>
            <a:chExt cx="1576391" cy="1460665"/>
          </a:xfrm>
        </p:grpSpPr>
        <p:pic>
          <p:nvPicPr>
            <p:cNvPr id="37" name="图片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0457" y="1093887"/>
              <a:ext cx="1576391" cy="1080120"/>
            </a:xfrm>
            <a:prstGeom prst="rect">
              <a:avLst/>
            </a:prstGeom>
          </p:spPr>
        </p:pic>
        <p:sp>
          <p:nvSpPr>
            <p:cNvPr id="38" name="矩形 37"/>
            <p:cNvSpPr/>
            <p:nvPr/>
          </p:nvSpPr>
          <p:spPr>
            <a:xfrm>
              <a:off x="1425317" y="2248584"/>
              <a:ext cx="825867" cy="30596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产品</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3867670" cy="403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a:latin typeface="微软雅黑" pitchFamily="34" charset="-122"/>
                <a:ea typeface="微软雅黑" pitchFamily="34" charset="-122"/>
              </a:rPr>
              <a:t>体验</a:t>
            </a:r>
            <a:r>
              <a:rPr lang="zh-CN" altLang="en-US" sz="2000" dirty="0" smtClean="0">
                <a:latin typeface="微软雅黑" pitchFamily="34" charset="-122"/>
                <a:ea typeface="微软雅黑" pitchFamily="34" charset="-122"/>
              </a:rPr>
              <a:t>阶段</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职责介绍</a:t>
            </a:r>
            <a:endParaRPr lang="en-US" altLang="zh-CN" sz="2000" dirty="0">
              <a:latin typeface="微软雅黑" pitchFamily="34" charset="-122"/>
              <a:ea typeface="微软雅黑" pitchFamily="34" charset="-122"/>
            </a:endParaRPr>
          </a:p>
        </p:txBody>
      </p:sp>
      <p:sp>
        <p:nvSpPr>
          <p:cNvPr id="27" name="TextBox 26"/>
          <p:cNvSpPr txBox="1"/>
          <p:nvPr/>
        </p:nvSpPr>
        <p:spPr>
          <a:xfrm>
            <a:off x="1008271" y="1059582"/>
            <a:ext cx="5507945" cy="1477328"/>
          </a:xfrm>
          <a:prstGeom prst="rect">
            <a:avLst/>
          </a:prstGeom>
          <a:noFill/>
        </p:spPr>
        <p:txBody>
          <a:bodyPr wrap="square" rtlCol="0">
            <a:spAutoFit/>
          </a:bodyPr>
          <a:lstStyle/>
          <a:p>
            <a:pPr>
              <a:lnSpc>
                <a:spcPct val="150000"/>
              </a:lnSpc>
              <a:buFont typeface="Wingdings" pitchFamily="2" charset="2"/>
              <a:buChar char="u"/>
            </a:pPr>
            <a:r>
              <a:rPr lang="zh-CN" altLang="en-US" sz="1200" b="1" dirty="0" smtClean="0">
                <a:solidFill>
                  <a:srgbClr val="993937"/>
                </a:solidFill>
                <a:latin typeface="微软雅黑" pitchFamily="34" charset="-122"/>
                <a:ea typeface="微软雅黑" pitchFamily="34" charset="-122"/>
              </a:rPr>
              <a:t>组织外部用户代表进行产品体验</a:t>
            </a:r>
            <a:endParaRPr lang="en-US" altLang="zh-CN" sz="12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zh-CN" sz="1200" b="1" dirty="0">
                <a:solidFill>
                  <a:srgbClr val="993937"/>
                </a:solidFill>
                <a:latin typeface="微软雅黑" pitchFamily="34" charset="-122"/>
                <a:ea typeface="微软雅黑" pitchFamily="34" charset="-122"/>
              </a:rPr>
              <a:t>整理产品体验提出的问题</a:t>
            </a:r>
            <a:r>
              <a:rPr lang="zh-CN" altLang="en-US" sz="1200" b="1" dirty="0">
                <a:solidFill>
                  <a:srgbClr val="993937"/>
                </a:solidFill>
                <a:latin typeface="微软雅黑" pitchFamily="34" charset="-122"/>
                <a:ea typeface="微软雅黑" pitchFamily="34" charset="-122"/>
              </a:rPr>
              <a:t>及</a:t>
            </a:r>
            <a:r>
              <a:rPr lang="zh-CN" altLang="zh-CN" sz="1200" b="1" dirty="0">
                <a:solidFill>
                  <a:srgbClr val="993937"/>
                </a:solidFill>
                <a:latin typeface="微软雅黑" pitchFamily="34" charset="-122"/>
                <a:ea typeface="微软雅黑" pitchFamily="34" charset="-122"/>
              </a:rPr>
              <a:t>建议</a:t>
            </a:r>
            <a:r>
              <a:rPr lang="zh-CN" altLang="en-US" sz="1200" dirty="0">
                <a:latin typeface="微软雅黑" pitchFamily="34" charset="-122"/>
                <a:ea typeface="微软雅黑" pitchFamily="34" charset="-122"/>
              </a:rPr>
              <a:t>，输出</a:t>
            </a:r>
            <a:r>
              <a:rPr lang="zh-CN" altLang="zh-CN" sz="1200" dirty="0" smtClean="0">
                <a:latin typeface="微软雅黑" pitchFamily="34" charset="-122"/>
                <a:ea typeface="微软雅黑" pitchFamily="34" charset="-122"/>
              </a:rPr>
              <a:t>《产品问题建议表》</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en-US" sz="1200" dirty="0">
                <a:latin typeface="微软雅黑" pitchFamily="34" charset="-122"/>
                <a:ea typeface="微软雅黑" pitchFamily="34" charset="-122"/>
              </a:rPr>
              <a:t>组织</a:t>
            </a:r>
            <a:r>
              <a:rPr lang="zh-CN" altLang="zh-CN" sz="1200" dirty="0">
                <a:latin typeface="微软雅黑" pitchFamily="34" charset="-122"/>
                <a:ea typeface="微软雅黑" pitchFamily="34" charset="-122"/>
              </a:rPr>
              <a:t>研讨并确认产品定价，输出</a:t>
            </a:r>
            <a:r>
              <a:rPr lang="zh-CN" altLang="zh-CN" sz="1200" dirty="0" smtClean="0">
                <a:latin typeface="微软雅黑" pitchFamily="34" charset="-122"/>
                <a:ea typeface="微软雅黑" pitchFamily="34" charset="-122"/>
              </a:rPr>
              <a:t>《产品定价方案》</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zh-CN" sz="1200" b="1" dirty="0" smtClean="0">
                <a:solidFill>
                  <a:srgbClr val="993937"/>
                </a:solidFill>
                <a:latin typeface="微软雅黑" pitchFamily="34" charset="-122"/>
                <a:ea typeface="微软雅黑" pitchFamily="34" charset="-122"/>
              </a:rPr>
              <a:t>召开</a:t>
            </a:r>
            <a:r>
              <a:rPr lang="zh-CN" altLang="zh-CN" sz="1200" b="1" dirty="0">
                <a:solidFill>
                  <a:srgbClr val="993937"/>
                </a:solidFill>
                <a:latin typeface="微软雅黑" pitchFamily="34" charset="-122"/>
                <a:ea typeface="微软雅黑" pitchFamily="34" charset="-122"/>
              </a:rPr>
              <a:t>产品发布演示会</a:t>
            </a:r>
            <a:r>
              <a:rPr lang="zh-CN" altLang="en-US" sz="1200" dirty="0">
                <a:latin typeface="微软雅黑" pitchFamily="34" charset="-122"/>
                <a:ea typeface="微软雅黑" pitchFamily="34" charset="-122"/>
              </a:rPr>
              <a:t>，</a:t>
            </a:r>
            <a:r>
              <a:rPr lang="zh-CN" altLang="zh-CN" sz="1200" dirty="0">
                <a:latin typeface="微软雅黑" pitchFamily="34" charset="-122"/>
                <a:ea typeface="微软雅黑" pitchFamily="34" charset="-122"/>
              </a:rPr>
              <a:t>介绍产品的功能、亮点等</a:t>
            </a:r>
            <a:r>
              <a:rPr lang="zh-CN" altLang="zh-CN" sz="1200" dirty="0" smtClean="0">
                <a:latin typeface="微软雅黑" pitchFamily="34" charset="-122"/>
                <a:ea typeface="微软雅黑" pitchFamily="34" charset="-122"/>
              </a:rPr>
              <a:t>内容</a:t>
            </a:r>
            <a:endParaRPr lang="en-US" altLang="zh-CN" sz="1200" dirty="0" smtClean="0">
              <a:latin typeface="微软雅黑" pitchFamily="34" charset="-122"/>
              <a:ea typeface="微软雅黑" pitchFamily="34" charset="-122"/>
            </a:endParaRPr>
          </a:p>
          <a:p>
            <a:pPr>
              <a:lnSpc>
                <a:spcPct val="150000"/>
              </a:lnSpc>
              <a:buFont typeface="Wingdings" pitchFamily="2" charset="2"/>
              <a:buChar char="u"/>
            </a:pPr>
            <a:r>
              <a:rPr lang="zh-CN" altLang="zh-CN" sz="1200" b="1" dirty="0">
                <a:solidFill>
                  <a:srgbClr val="993937"/>
                </a:solidFill>
                <a:latin typeface="微软雅黑" pitchFamily="34" charset="-122"/>
                <a:ea typeface="微软雅黑" pitchFamily="34" charset="-122"/>
              </a:rPr>
              <a:t>申请产品发布</a:t>
            </a:r>
            <a:r>
              <a:rPr lang="zh-CN" altLang="zh-CN" sz="1200" dirty="0">
                <a:latin typeface="微软雅黑" pitchFamily="34" charset="-122"/>
                <a:ea typeface="微软雅黑" pitchFamily="34" charset="-122"/>
              </a:rPr>
              <a:t>，跟进产品发布签批</a:t>
            </a:r>
            <a:r>
              <a:rPr lang="zh-CN" altLang="zh-CN" sz="1200" dirty="0" smtClean="0">
                <a:latin typeface="微软雅黑" pitchFamily="34" charset="-122"/>
                <a:ea typeface="微软雅黑" pitchFamily="34" charset="-122"/>
              </a:rPr>
              <a:t>状态</a:t>
            </a:r>
            <a:r>
              <a:rPr lang="zh-CN" altLang="en-US" sz="1200" b="1" dirty="0" smtClean="0">
                <a:solidFill>
                  <a:srgbClr val="00B0F0"/>
                </a:solidFill>
                <a:latin typeface="微软雅黑" pitchFamily="34" charset="-122"/>
                <a:ea typeface="微软雅黑" pitchFamily="34" charset="-122"/>
              </a:rPr>
              <a:t>（所有类型的产品</a:t>
            </a:r>
            <a:r>
              <a:rPr lang="en-US" altLang="zh-CN" sz="1200" b="1" dirty="0" smtClean="0">
                <a:solidFill>
                  <a:srgbClr val="00B0F0"/>
                </a:solidFill>
                <a:latin typeface="微软雅黑" pitchFamily="34" charset="-122"/>
                <a:ea typeface="微软雅黑" pitchFamily="34" charset="-122"/>
              </a:rPr>
              <a:t>/</a:t>
            </a:r>
            <a:r>
              <a:rPr lang="zh-CN" altLang="en-US" sz="1200" b="1" dirty="0" smtClean="0">
                <a:solidFill>
                  <a:srgbClr val="00B0F0"/>
                </a:solidFill>
                <a:latin typeface="微软雅黑" pitchFamily="34" charset="-122"/>
                <a:ea typeface="微软雅黑" pitchFamily="34" charset="-122"/>
              </a:rPr>
              <a:t>项目都必须）</a:t>
            </a:r>
            <a:endParaRPr lang="en-US" altLang="zh-CN" sz="1200" b="1" dirty="0">
              <a:solidFill>
                <a:srgbClr val="00B0F0"/>
              </a:solidFill>
              <a:latin typeface="微软雅黑" pitchFamily="34" charset="-122"/>
              <a:ea typeface="微软雅黑" pitchFamily="34" charset="-122"/>
            </a:endParaRPr>
          </a:p>
        </p:txBody>
      </p:sp>
      <p:sp>
        <p:nvSpPr>
          <p:cNvPr id="58" name="TextBox 57"/>
          <p:cNvSpPr txBox="1"/>
          <p:nvPr/>
        </p:nvSpPr>
        <p:spPr>
          <a:xfrm>
            <a:off x="5742463" y="2935942"/>
            <a:ext cx="3401537" cy="1200329"/>
          </a:xfrm>
          <a:prstGeom prst="rect">
            <a:avLst/>
          </a:prstGeom>
          <a:noFill/>
        </p:spPr>
        <p:txBody>
          <a:bodyPr wrap="square" rtlCol="0">
            <a:spAutoFit/>
          </a:bodyPr>
          <a:lstStyle/>
          <a:p>
            <a:pPr>
              <a:lnSpc>
                <a:spcPct val="150000"/>
              </a:lnSpc>
              <a:buFont typeface="Wingdings" pitchFamily="2" charset="2"/>
              <a:buChar char="u"/>
            </a:pPr>
            <a:r>
              <a:rPr lang="zh-CN" altLang="en-US" sz="1200" dirty="0" smtClean="0">
                <a:latin typeface="微软雅黑" pitchFamily="34" charset="-122"/>
                <a:ea typeface="微软雅黑" pitchFamily="34" charset="-122"/>
              </a:rPr>
              <a:t>参与</a:t>
            </a:r>
            <a:r>
              <a:rPr lang="zh-CN" altLang="zh-CN" sz="1200" dirty="0">
                <a:latin typeface="微软雅黑" pitchFamily="34" charset="-122"/>
                <a:ea typeface="微软雅黑" pitchFamily="34" charset="-122"/>
              </a:rPr>
              <a:t>研讨并确认产品</a:t>
            </a:r>
            <a:r>
              <a:rPr lang="zh-CN" altLang="zh-CN" sz="1200" dirty="0" smtClean="0">
                <a:latin typeface="微软雅黑" pitchFamily="34" charset="-122"/>
                <a:ea typeface="微软雅黑" pitchFamily="34" charset="-122"/>
              </a:rPr>
              <a:t>定价</a:t>
            </a:r>
            <a:endParaRPr lang="en-US" altLang="zh-CN" sz="1200" dirty="0" smtClean="0">
              <a:latin typeface="微软雅黑" pitchFamily="34" charset="-122"/>
              <a:ea typeface="微软雅黑" pitchFamily="34" charset="-122"/>
            </a:endParaRPr>
          </a:p>
          <a:p>
            <a:pPr indent="-171450">
              <a:lnSpc>
                <a:spcPct val="150000"/>
              </a:lnSpc>
              <a:buFont typeface="Wingdings" pitchFamily="2" charset="2"/>
              <a:buChar char="u"/>
            </a:pPr>
            <a:r>
              <a:rPr lang="zh-CN" altLang="zh-CN" sz="1200" dirty="0">
                <a:latin typeface="微软雅黑" pitchFamily="34" charset="-122"/>
                <a:ea typeface="微软雅黑" pitchFamily="34" charset="-122"/>
              </a:rPr>
              <a:t>确认用户代表，组织</a:t>
            </a:r>
            <a:r>
              <a:rPr lang="zh-CN" altLang="zh-CN" sz="1200" dirty="0" smtClean="0">
                <a:latin typeface="微软雅黑" pitchFamily="34" charset="-122"/>
                <a:ea typeface="微软雅黑" pitchFamily="34" charset="-122"/>
              </a:rPr>
              <a:t>用户代表进行产品体验</a:t>
            </a:r>
            <a:endParaRPr lang="en-US" altLang="zh-CN" sz="1200" dirty="0" smtClean="0">
              <a:latin typeface="微软雅黑" pitchFamily="34" charset="-122"/>
              <a:ea typeface="微软雅黑" pitchFamily="34" charset="-122"/>
            </a:endParaRPr>
          </a:p>
          <a:p>
            <a:pPr indent="-171450">
              <a:lnSpc>
                <a:spcPct val="150000"/>
              </a:lnSpc>
              <a:buFont typeface="Wingdings" pitchFamily="2" charset="2"/>
              <a:buChar char="u"/>
            </a:pPr>
            <a:r>
              <a:rPr lang="zh-CN" altLang="zh-CN" sz="1200" dirty="0">
                <a:latin typeface="微软雅黑" pitchFamily="34" charset="-122"/>
                <a:ea typeface="微软雅黑" pitchFamily="34" charset="-122"/>
              </a:rPr>
              <a:t>进行产品体验</a:t>
            </a:r>
            <a:r>
              <a:rPr lang="zh-CN"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产品体验报告</a:t>
            </a:r>
            <a:endParaRPr lang="en-US" altLang="zh-CN" sz="1200" dirty="0">
              <a:latin typeface="微软雅黑" pitchFamily="34" charset="-122"/>
              <a:ea typeface="微软雅黑" pitchFamily="34" charset="-122"/>
            </a:endParaRPr>
          </a:p>
          <a:p>
            <a:pPr indent="-171450">
              <a:lnSpc>
                <a:spcPct val="150000"/>
              </a:lnSpc>
              <a:buFont typeface="Wingdings" pitchFamily="2" charset="2"/>
              <a:buChar char="u"/>
            </a:pPr>
            <a:r>
              <a:rPr lang="zh-CN" altLang="zh-CN" sz="1200" dirty="0" smtClean="0">
                <a:latin typeface="微软雅黑" pitchFamily="34" charset="-122"/>
                <a:ea typeface="微软雅黑" pitchFamily="34" charset="-122"/>
              </a:rPr>
              <a:t>跟进</a:t>
            </a:r>
            <a:r>
              <a:rPr lang="zh-CN" altLang="zh-CN" sz="1200" dirty="0">
                <a:latin typeface="微软雅黑" pitchFamily="34" charset="-122"/>
                <a:ea typeface="微软雅黑" pitchFamily="34" charset="-122"/>
              </a:rPr>
              <a:t>用户代表产品体验进度和</a:t>
            </a:r>
            <a:r>
              <a:rPr lang="zh-CN" altLang="zh-CN" sz="1200" dirty="0" smtClean="0">
                <a:latin typeface="微软雅黑" pitchFamily="34" charset="-122"/>
                <a:ea typeface="微软雅黑" pitchFamily="34" charset="-122"/>
              </a:rPr>
              <a:t>状态</a:t>
            </a:r>
            <a:endParaRPr lang="zh-CN" altLang="en-US" sz="1200" dirty="0">
              <a:latin typeface="微软雅黑" pitchFamily="34" charset="-122"/>
              <a:ea typeface="微软雅黑" pitchFamily="34" charset="-122"/>
            </a:endParaRPr>
          </a:p>
        </p:txBody>
      </p:sp>
      <p:grpSp>
        <p:nvGrpSpPr>
          <p:cNvPr id="2" name="组合 1"/>
          <p:cNvGrpSpPr/>
          <p:nvPr/>
        </p:nvGrpSpPr>
        <p:grpSpPr>
          <a:xfrm>
            <a:off x="4560401" y="2896950"/>
            <a:ext cx="1182062" cy="1228479"/>
            <a:chOff x="7068943" y="619433"/>
            <a:chExt cx="1538256" cy="1750732"/>
          </a:xfrm>
        </p:grpSpPr>
        <p:pic>
          <p:nvPicPr>
            <p:cNvPr id="59" name="图片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8943" y="619433"/>
              <a:ext cx="1538256" cy="1479072"/>
            </a:xfrm>
            <a:prstGeom prst="rect">
              <a:avLst/>
            </a:prstGeom>
          </p:spPr>
        </p:pic>
        <p:sp>
          <p:nvSpPr>
            <p:cNvPr id="60" name="矩形 59"/>
            <p:cNvSpPr/>
            <p:nvPr/>
          </p:nvSpPr>
          <p:spPr>
            <a:xfrm>
              <a:off x="7425137" y="2093166"/>
              <a:ext cx="825867" cy="276999"/>
            </a:xfrm>
            <a:prstGeom prst="rect">
              <a:avLst/>
            </a:prstGeom>
            <a:noFill/>
          </p:spPr>
          <p:txBody>
            <a:bodyPr wrap="none" lIns="91440" tIns="45720" rIns="91440" bIns="45720">
              <a:spAutoFit/>
            </a:bodyPr>
            <a:lstStyle/>
            <a:p>
              <a:pPr algn="ctr"/>
              <a:r>
                <a:rPr lang="zh-CN" altLang="en-US" sz="12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市场营销</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1707420886"/>
      </p:ext>
    </p:extLst>
  </p:cSld>
  <p:clrMapOvr>
    <a:masterClrMapping/>
  </p:clrMapOvr>
  <p:transition spd="slow">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4371726"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贯穿项目生命周期的项目管理活动</a:t>
            </a:r>
            <a:endParaRPr lang="en-US" altLang="zh-CN" sz="2000" dirty="0">
              <a:latin typeface="微软雅黑" pitchFamily="34" charset="-122"/>
              <a:ea typeface="微软雅黑" pitchFamily="34" charset="-122"/>
            </a:endParaRPr>
          </a:p>
        </p:txBody>
      </p:sp>
      <p:grpSp>
        <p:nvGrpSpPr>
          <p:cNvPr id="15" name="组合 19"/>
          <p:cNvGrpSpPr/>
          <p:nvPr/>
        </p:nvGrpSpPr>
        <p:grpSpPr>
          <a:xfrm>
            <a:off x="86128" y="1213543"/>
            <a:ext cx="928905" cy="1214191"/>
            <a:chOff x="1161197" y="2854449"/>
            <a:chExt cx="1523051" cy="1709328"/>
          </a:xfrm>
        </p:grpSpPr>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3056" y="2854449"/>
              <a:ext cx="1331192" cy="1281216"/>
            </a:xfrm>
            <a:prstGeom prst="rect">
              <a:avLst/>
            </a:prstGeom>
          </p:spPr>
        </p:pic>
        <p:sp>
          <p:nvSpPr>
            <p:cNvPr id="17" name="矩形 16"/>
            <p:cNvSpPr/>
            <p:nvPr/>
          </p:nvSpPr>
          <p:spPr>
            <a:xfrm>
              <a:off x="1161197" y="4173820"/>
              <a:ext cx="1354108" cy="389957"/>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项目经理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aphicFrame>
        <p:nvGraphicFramePr>
          <p:cNvPr id="4" name="表格 3"/>
          <p:cNvGraphicFramePr>
            <a:graphicFrameLocks noGrp="1"/>
          </p:cNvGraphicFramePr>
          <p:nvPr>
            <p:extLst>
              <p:ext uri="{D42A27DB-BD31-4B8C-83A1-F6EECF244321}">
                <p14:modId xmlns:p14="http://schemas.microsoft.com/office/powerpoint/2010/main" val="1915870489"/>
              </p:ext>
            </p:extLst>
          </p:nvPr>
        </p:nvGraphicFramePr>
        <p:xfrm>
          <a:off x="1115616" y="678206"/>
          <a:ext cx="7848872" cy="4053783"/>
        </p:xfrm>
        <a:graphic>
          <a:graphicData uri="http://schemas.openxmlformats.org/drawingml/2006/table">
            <a:tbl>
              <a:tblPr firstRow="1" bandRow="1">
                <a:tableStyleId>{BDBED569-4797-4DF1-A0F4-6AAB3CD982D8}</a:tableStyleId>
              </a:tblPr>
              <a:tblGrid>
                <a:gridCol w="1312349"/>
                <a:gridCol w="5017805"/>
                <a:gridCol w="1518718"/>
              </a:tblGrid>
              <a:tr h="450203">
                <a:tc>
                  <a:txBody>
                    <a:bodyPr/>
                    <a:lstStyle/>
                    <a:p>
                      <a:pPr algn="ctr"/>
                      <a:r>
                        <a:rPr lang="zh-CN" altLang="en-US" sz="1600" dirty="0" smtClean="0"/>
                        <a:t>活动名称</a:t>
                      </a:r>
                      <a:endParaRPr lang="zh-CN" altLang="en-US" sz="1600" dirty="0">
                        <a:latin typeface="微软雅黑" pitchFamily="34" charset="-122"/>
                        <a:ea typeface="微软雅黑" pitchFamily="34" charset="-122"/>
                      </a:endParaRPr>
                    </a:p>
                  </a:txBody>
                  <a:tcPr anchor="ctr"/>
                </a:tc>
                <a:tc>
                  <a:txBody>
                    <a:bodyPr/>
                    <a:lstStyle/>
                    <a:p>
                      <a:pPr algn="ctr"/>
                      <a:r>
                        <a:rPr lang="zh-CN" altLang="en-US" sz="1600" dirty="0" smtClean="0"/>
                        <a:t>活动描述</a:t>
                      </a:r>
                      <a:endParaRPr lang="zh-CN" altLang="en-US" sz="1600" dirty="0">
                        <a:latin typeface="微软雅黑" pitchFamily="34" charset="-122"/>
                        <a:ea typeface="微软雅黑" pitchFamily="34" charset="-122"/>
                      </a:endParaRPr>
                    </a:p>
                  </a:txBody>
                  <a:tcPr anchor="ctr"/>
                </a:tc>
                <a:tc>
                  <a:txBody>
                    <a:bodyPr/>
                    <a:lstStyle/>
                    <a:p>
                      <a:pPr algn="ctr"/>
                      <a:r>
                        <a:rPr lang="zh-CN" altLang="en-US" sz="1600" dirty="0" smtClean="0"/>
                        <a:t>输出</a:t>
                      </a:r>
                      <a:endParaRPr lang="zh-CN" altLang="en-US" sz="1600" dirty="0">
                        <a:latin typeface="微软雅黑" pitchFamily="34" charset="-122"/>
                        <a:ea typeface="微软雅黑" pitchFamily="34" charset="-122"/>
                      </a:endParaRPr>
                    </a:p>
                  </a:txBody>
                  <a:tcPr anchor="ctr"/>
                </a:tc>
              </a:tr>
              <a:tr h="557394">
                <a:tc>
                  <a:txBody>
                    <a:bodyPr/>
                    <a:lstStyle/>
                    <a:p>
                      <a:pPr algn="ctr"/>
                      <a:r>
                        <a:rPr lang="zh-CN" altLang="en-US" sz="1200" dirty="0" smtClean="0"/>
                        <a:t>计划监控</a:t>
                      </a:r>
                      <a:endParaRPr lang="zh-CN" altLang="en-US" sz="1200" dirty="0">
                        <a:latin typeface="微软雅黑" pitchFamily="34" charset="-122"/>
                        <a:ea typeface="微软雅黑" pitchFamily="34" charset="-122"/>
                      </a:endParaRPr>
                    </a:p>
                  </a:txBody>
                  <a:tcPr anchor="ctr"/>
                </a:tc>
                <a:tc>
                  <a:txBody>
                    <a:bodyPr/>
                    <a:lstStyle/>
                    <a:p>
                      <a:pPr algn="l"/>
                      <a:r>
                        <a:rPr lang="zh-CN" altLang="en-US" sz="1200" dirty="0" smtClean="0"/>
                        <a:t>根据评审通过的项目计划实时监控项目进展情况，每周定期以项目进展周报的方式进行项目汇报。</a:t>
                      </a:r>
                      <a:endParaRPr lang="zh-CN" altLang="en-US" sz="1200" dirty="0">
                        <a:latin typeface="微软雅黑" pitchFamily="34" charset="-122"/>
                        <a:ea typeface="微软雅黑" pitchFamily="34"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dirty="0" smtClean="0"/>
                        <a:t>项目进展周报</a:t>
                      </a:r>
                      <a:endParaRPr lang="zh-CN" altLang="en-US" sz="1200" dirty="0" smtClean="0">
                        <a:latin typeface="微软雅黑" pitchFamily="34" charset="-122"/>
                        <a:ea typeface="微软雅黑" pitchFamily="34" charset="-122"/>
                      </a:endParaRPr>
                    </a:p>
                  </a:txBody>
                  <a:tcPr anchor="ctr"/>
                </a:tc>
              </a:tr>
              <a:tr h="857541">
                <a:tc>
                  <a:txBody>
                    <a:bodyPr/>
                    <a:lstStyle/>
                    <a:p>
                      <a:pPr algn="ctr"/>
                      <a:r>
                        <a:rPr lang="zh-CN" altLang="en-US" sz="1200" dirty="0" smtClean="0"/>
                        <a:t>风险管理</a:t>
                      </a:r>
                      <a:endParaRPr lang="zh-CN" altLang="en-US" sz="1200" dirty="0">
                        <a:latin typeface="微软雅黑" pitchFamily="34" charset="-122"/>
                        <a:ea typeface="微软雅黑" pitchFamily="34" charset="-122"/>
                      </a:endParaRPr>
                    </a:p>
                  </a:txBody>
                  <a:tcPr anchor="ctr"/>
                </a:tc>
                <a:tc>
                  <a:txBody>
                    <a:bodyPr/>
                    <a:lstStyle/>
                    <a:p>
                      <a:pPr algn="l"/>
                      <a:r>
                        <a:rPr lang="zh-CN" altLang="en-US" sz="1200" dirty="0" smtClean="0"/>
                        <a:t>组织项目团队识别项目风险，分析、评估风险对项目的影响，并策划出风险应对方案。</a:t>
                      </a:r>
                    </a:p>
                    <a:p>
                      <a:pPr algn="l"/>
                      <a:r>
                        <a:rPr lang="zh-CN" altLang="en-US" sz="1200" dirty="0" smtClean="0"/>
                        <a:t>在整个项目过程中，项目经理把识别出的风险记录在项目风险问题表中进行跟踪管理。</a:t>
                      </a:r>
                      <a:endParaRPr lang="zh-CN" altLang="en-US" sz="1200" dirty="0">
                        <a:latin typeface="微软雅黑" pitchFamily="34" charset="-122"/>
                        <a:ea typeface="微软雅黑" pitchFamily="34" charset="-122"/>
                      </a:endParaRPr>
                    </a:p>
                  </a:txBody>
                  <a:tcPr anchor="ctr"/>
                </a:tc>
                <a:tc>
                  <a:txBody>
                    <a:bodyPr/>
                    <a:lstStyle/>
                    <a:p>
                      <a:pPr algn="ctr"/>
                      <a:r>
                        <a:rPr lang="en-US" altLang="zh-CN" sz="1200" dirty="0" smtClean="0"/>
                        <a:t>《</a:t>
                      </a:r>
                      <a:r>
                        <a:rPr lang="zh-CN" altLang="en-US" sz="1200" dirty="0" smtClean="0"/>
                        <a:t>项目进展周报</a:t>
                      </a:r>
                      <a:r>
                        <a:rPr lang="en-US" altLang="zh-CN" sz="1200" dirty="0" smtClean="0"/>
                        <a:t>》-</a:t>
                      </a:r>
                      <a:r>
                        <a:rPr lang="zh-CN" altLang="en-US" sz="1200" dirty="0" smtClean="0"/>
                        <a:t>风险问题管理跟踪表</a:t>
                      </a:r>
                      <a:endParaRPr lang="zh-CN" altLang="en-US" sz="1200" dirty="0">
                        <a:latin typeface="微软雅黑" pitchFamily="34" charset="-122"/>
                        <a:ea typeface="微软雅黑" pitchFamily="34" charset="-122"/>
                      </a:endParaRPr>
                    </a:p>
                  </a:txBody>
                  <a:tcPr anchor="ctr"/>
                </a:tc>
              </a:tr>
              <a:tr h="709035">
                <a:tc>
                  <a:txBody>
                    <a:bodyPr/>
                    <a:lstStyle/>
                    <a:p>
                      <a:pPr algn="ctr"/>
                      <a:r>
                        <a:rPr lang="zh-CN" altLang="en-US" sz="1200" dirty="0" smtClean="0"/>
                        <a:t>问题管理</a:t>
                      </a:r>
                      <a:endParaRPr lang="zh-CN" altLang="en-US" sz="1200" dirty="0">
                        <a:latin typeface="微软雅黑" pitchFamily="34" charset="-122"/>
                        <a:ea typeface="微软雅黑" pitchFamily="34" charset="-122"/>
                      </a:endParaRPr>
                    </a:p>
                  </a:txBody>
                  <a:tcPr anchor="ctr"/>
                </a:tc>
                <a:tc>
                  <a:txBody>
                    <a:bodyPr/>
                    <a:lstStyle/>
                    <a:p>
                      <a:pPr algn="l"/>
                      <a:r>
                        <a:rPr lang="zh-CN" altLang="en-US" sz="1200" dirty="0" smtClean="0"/>
                        <a:t>跟进从“风险”转换过来的问题，并协调处理。</a:t>
                      </a:r>
                    </a:p>
                    <a:p>
                      <a:pPr algn="l"/>
                      <a:r>
                        <a:rPr lang="zh-CN" altLang="en-US" sz="1200" dirty="0" smtClean="0"/>
                        <a:t>在项目过程中，跟进及管理项目相关的所有问题，并协调处理。</a:t>
                      </a:r>
                      <a:endParaRPr lang="zh-CN" altLang="en-US" sz="1200" dirty="0">
                        <a:latin typeface="微软雅黑" pitchFamily="34" charset="-122"/>
                        <a:ea typeface="微软雅黑" pitchFamily="34" charset="-122"/>
                      </a:endParaRPr>
                    </a:p>
                  </a:txBody>
                  <a:tcPr anchor="ctr"/>
                </a:tc>
                <a:tc>
                  <a:txBody>
                    <a:bodyPr/>
                    <a:lstStyle/>
                    <a:p>
                      <a:pPr algn="ctr"/>
                      <a:r>
                        <a:rPr lang="en-US" altLang="zh-CN" sz="1200" dirty="0" smtClean="0"/>
                        <a:t>《</a:t>
                      </a:r>
                      <a:r>
                        <a:rPr lang="zh-CN" altLang="en-US" sz="1200" dirty="0" smtClean="0"/>
                        <a:t>项目进展周报</a:t>
                      </a:r>
                      <a:r>
                        <a:rPr lang="en-US" altLang="zh-CN" sz="1200" dirty="0" smtClean="0"/>
                        <a:t>》-</a:t>
                      </a:r>
                      <a:r>
                        <a:rPr lang="zh-CN" altLang="en-US" sz="1200" dirty="0" smtClean="0"/>
                        <a:t>风险问题管理跟踪表</a:t>
                      </a:r>
                      <a:endParaRPr lang="zh-CN" altLang="en-US" sz="1200" dirty="0">
                        <a:latin typeface="微软雅黑" pitchFamily="34" charset="-122"/>
                        <a:ea typeface="微软雅黑" pitchFamily="34" charset="-122"/>
                      </a:endParaRPr>
                    </a:p>
                  </a:txBody>
                  <a:tcPr anchor="ctr"/>
                </a:tc>
              </a:tr>
              <a:tr h="364822">
                <a:tc>
                  <a:txBody>
                    <a:bodyPr/>
                    <a:lstStyle/>
                    <a:p>
                      <a:pPr algn="ctr"/>
                      <a:r>
                        <a:rPr lang="zh-CN" altLang="en-US" sz="1200" dirty="0" smtClean="0"/>
                        <a:t>项目例会</a:t>
                      </a:r>
                      <a:endParaRPr lang="zh-CN" altLang="en-US" sz="1200" dirty="0">
                        <a:latin typeface="微软雅黑" pitchFamily="34" charset="-122"/>
                        <a:ea typeface="微软雅黑" pitchFamily="34" charset="-122"/>
                      </a:endParaRPr>
                    </a:p>
                  </a:txBody>
                  <a:tcPr anchor="ctr"/>
                </a:tc>
                <a:tc>
                  <a:txBody>
                    <a:bodyPr/>
                    <a:lstStyle/>
                    <a:p>
                      <a:pPr algn="l"/>
                      <a:r>
                        <a:rPr lang="zh-CN" altLang="en-US" sz="1200" dirty="0" smtClean="0"/>
                        <a:t>每周组织召开项目例会，发出会议纪要并跟进风险问题。</a:t>
                      </a:r>
                      <a:endParaRPr lang="en-US" altLang="zh-CN" sz="1200" dirty="0" smtClean="0">
                        <a:latin typeface="微软雅黑" pitchFamily="34" charset="-122"/>
                        <a:ea typeface="微软雅黑" pitchFamily="34" charset="-122"/>
                      </a:endParaRPr>
                    </a:p>
                  </a:txBody>
                  <a:tcPr anchor="ctr"/>
                </a:tc>
                <a:tc>
                  <a:txBody>
                    <a:bodyPr/>
                    <a:lstStyle/>
                    <a:p>
                      <a:pPr algn="ctr"/>
                      <a:r>
                        <a:rPr lang="zh-CN" altLang="en-US" sz="1200" dirty="0" smtClean="0"/>
                        <a:t>项目会议纪要</a:t>
                      </a:r>
                      <a:endParaRPr lang="zh-CN" altLang="en-US" sz="1200" dirty="0">
                        <a:latin typeface="微软雅黑" pitchFamily="34" charset="-122"/>
                        <a:ea typeface="微软雅黑" pitchFamily="34" charset="-122"/>
                      </a:endParaRPr>
                    </a:p>
                  </a:txBody>
                  <a:tcPr anchor="ctr"/>
                </a:tc>
              </a:tr>
              <a:tr h="557394">
                <a:tc>
                  <a:txBody>
                    <a:bodyPr/>
                    <a:lstStyle/>
                    <a:p>
                      <a:pPr algn="ctr"/>
                      <a:r>
                        <a:rPr lang="zh-CN" altLang="en-US" sz="1200" dirty="0" smtClean="0"/>
                        <a:t>项目度量与分析</a:t>
                      </a:r>
                      <a:endParaRPr lang="zh-CN" altLang="en-US" sz="1200" dirty="0">
                        <a:latin typeface="微软雅黑" pitchFamily="34" charset="-122"/>
                        <a:ea typeface="微软雅黑" pitchFamily="34" charset="-122"/>
                      </a:endParaRPr>
                    </a:p>
                  </a:txBody>
                  <a:tcPr anchor="ctr"/>
                </a:tc>
                <a:tc>
                  <a:txBody>
                    <a:bodyPr/>
                    <a:lstStyle/>
                    <a:p>
                      <a:pPr algn="l"/>
                      <a:r>
                        <a:rPr lang="zh-CN" altLang="en-US" sz="1200" dirty="0" smtClean="0"/>
                        <a:t>每周或每阶段结束后，项目经理收集并分析项目度量数据，根据偏差采取相应的纠正措施或预防措施。</a:t>
                      </a:r>
                      <a:endParaRPr lang="zh-CN" altLang="en-US" sz="1200" dirty="0">
                        <a:latin typeface="微软雅黑" pitchFamily="34" charset="-122"/>
                        <a:ea typeface="微软雅黑" pitchFamily="34" charset="-122"/>
                      </a:endParaRPr>
                    </a:p>
                  </a:txBody>
                  <a:tcPr anchor="ctr"/>
                </a:tc>
                <a:tc>
                  <a:txBody>
                    <a:bodyPr/>
                    <a:lstStyle/>
                    <a:p>
                      <a:pPr algn="ctr"/>
                      <a:r>
                        <a:rPr lang="zh-CN" altLang="en-US" sz="1200" dirty="0" smtClean="0"/>
                        <a:t>项目度量表</a:t>
                      </a:r>
                      <a:endParaRPr lang="zh-CN" altLang="en-US" sz="1200" dirty="0">
                        <a:latin typeface="微软雅黑" pitchFamily="34" charset="-122"/>
                        <a:ea typeface="微软雅黑" pitchFamily="34" charset="-122"/>
                      </a:endParaRPr>
                    </a:p>
                  </a:txBody>
                  <a:tcPr anchor="ctr"/>
                </a:tc>
              </a:tr>
              <a:tr h="557394">
                <a:tc>
                  <a:txBody>
                    <a:bodyPr/>
                    <a:lstStyle/>
                    <a:p>
                      <a:pPr algn="ctr"/>
                      <a:r>
                        <a:rPr lang="zh-CN" altLang="en-US" sz="1200" dirty="0" smtClean="0"/>
                        <a:t>阶段总结与里程碑审查</a:t>
                      </a:r>
                      <a:endParaRPr lang="zh-CN" altLang="en-US" sz="1200" dirty="0">
                        <a:latin typeface="微软雅黑" pitchFamily="34" charset="-122"/>
                        <a:ea typeface="微软雅黑" pitchFamily="34" charset="-122"/>
                      </a:endParaRPr>
                    </a:p>
                  </a:txBody>
                  <a:tcPr anchor="ctr"/>
                </a:tc>
                <a:tc>
                  <a:txBody>
                    <a:bodyPr/>
                    <a:lstStyle/>
                    <a:p>
                      <a:pPr algn="l"/>
                      <a:r>
                        <a:rPr lang="zh-CN" altLang="en-US" sz="1200" dirty="0" smtClean="0"/>
                        <a:t>阶段工作结束后组织项目团队进行阶段总结，里程碑审查并提交里程碑基线申请。</a:t>
                      </a:r>
                      <a:endParaRPr lang="zh-CN" altLang="en-US" sz="1200" dirty="0">
                        <a:latin typeface="微软雅黑" pitchFamily="34" charset="-122"/>
                        <a:ea typeface="微软雅黑" pitchFamily="34" charset="-122"/>
                      </a:endParaRPr>
                    </a:p>
                  </a:txBody>
                  <a:tcPr anchor="ctr"/>
                </a:tc>
                <a:tc>
                  <a:txBody>
                    <a:bodyPr/>
                    <a:lstStyle/>
                    <a:p>
                      <a:pPr algn="ctr"/>
                      <a:r>
                        <a:rPr lang="zh-CN" altLang="en-US" sz="1200" dirty="0" smtClean="0"/>
                        <a:t>阶段总结报告</a:t>
                      </a:r>
                      <a:endParaRPr lang="en-US" altLang="zh-CN" sz="1200" dirty="0" smtClean="0"/>
                    </a:p>
                    <a:p>
                      <a:pPr algn="ctr"/>
                      <a:r>
                        <a:rPr lang="zh-CN" altLang="en-US" sz="1200" dirty="0" smtClean="0"/>
                        <a:t>里程碑申请单</a:t>
                      </a:r>
                      <a:endParaRPr lang="zh-CN" altLang="en-US" sz="1200" dirty="0">
                        <a:latin typeface="微软雅黑" pitchFamily="34" charset="-122"/>
                        <a:ea typeface="微软雅黑" pitchFamily="34" charset="-122"/>
                      </a:endParaRPr>
                    </a:p>
                  </a:txBody>
                  <a:tcPr anchor="ctr"/>
                </a:tc>
              </a:tr>
            </a:tbl>
          </a:graphicData>
        </a:graphic>
      </p:graphicFrame>
      <p:grpSp>
        <p:nvGrpSpPr>
          <p:cNvPr id="12" name="组合 11"/>
          <p:cNvGrpSpPr/>
          <p:nvPr/>
        </p:nvGrpSpPr>
        <p:grpSpPr>
          <a:xfrm>
            <a:off x="86128" y="2643758"/>
            <a:ext cx="1020813" cy="818302"/>
            <a:chOff x="90803" y="3401319"/>
            <a:chExt cx="1296771" cy="1320917"/>
          </a:xfrm>
        </p:grpSpPr>
        <p:sp>
          <p:nvSpPr>
            <p:cNvPr id="13" name="矩形 12"/>
            <p:cNvSpPr/>
            <p:nvPr/>
          </p:nvSpPr>
          <p:spPr>
            <a:xfrm>
              <a:off x="247207" y="4299941"/>
              <a:ext cx="983963" cy="422295"/>
            </a:xfrm>
            <a:prstGeom prst="rect">
              <a:avLst/>
            </a:prstGeom>
            <a:noFill/>
          </p:spPr>
          <p:txBody>
            <a:bodyPr wrap="none" lIns="91440" tIns="45720" rIns="91440" bIns="45720">
              <a:spAutoFit/>
            </a:bodyPr>
            <a:lstStyle/>
            <a:p>
              <a:pPr algn="ctr"/>
              <a:r>
                <a:rPr lang="zh-CN" altLang="en-US" sz="11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项目团队</a:t>
              </a:r>
              <a:endParaRPr lang="zh-CN" altLang="en-US" sz="11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pic>
          <p:nvPicPr>
            <p:cNvPr id="14" name="Picture 2" descr="C:\Documents and Settings\lunzhuo.ye\桌面\培训PPT素材\20110514_2cbd5458a2492020ea1eX3I49qwuPe8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90803" y="3401319"/>
              <a:ext cx="1296771" cy="97924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08683662"/>
      </p:ext>
    </p:extLst>
  </p:cSld>
  <p:clrMapOvr>
    <a:masterClrMapping/>
  </p:clrMapOvr>
  <p:transition spd="slow">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lunzhuo.ye\桌面\培训PPT素材\20110514_2cbd5458a2492020ea1eX3I49qwuPe8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268743" y="2427734"/>
            <a:ext cx="2579094" cy="15087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2559" y="771550"/>
            <a:ext cx="5112568" cy="338554"/>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defPPr>
              <a:defRPr lang="zh-CN"/>
            </a:defPPr>
            <a:lvl1pPr algn="ctr">
              <a:defRPr sz="1600" b="1" spc="5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t>Part </a:t>
            </a:r>
            <a:r>
              <a:rPr lang="en-US" altLang="zh-CN" dirty="0" smtClean="0"/>
              <a:t>1  </a:t>
            </a:r>
            <a:r>
              <a:rPr lang="zh-CN" altLang="en-US" dirty="0" smtClean="0"/>
              <a:t>流程简介</a:t>
            </a:r>
            <a:endParaRPr lang="zh-CN" altLang="en-US" dirty="0"/>
          </a:p>
        </p:txBody>
      </p:sp>
      <p:sp>
        <p:nvSpPr>
          <p:cNvPr id="4" name="矩形 3"/>
          <p:cNvSpPr/>
          <p:nvPr/>
        </p:nvSpPr>
        <p:spPr>
          <a:xfrm>
            <a:off x="6301191" y="1260430"/>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3</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 name="矩形 4"/>
          <p:cNvSpPr/>
          <p:nvPr/>
        </p:nvSpPr>
        <p:spPr>
          <a:xfrm>
            <a:off x="7001421" y="1275267"/>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瀑布</a:t>
            </a:r>
            <a:r>
              <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&amp;</a:t>
            </a: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迭代框架</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7" name="矩形 6"/>
          <p:cNvSpPr/>
          <p:nvPr/>
        </p:nvSpPr>
        <p:spPr>
          <a:xfrm>
            <a:off x="6301191" y="701527"/>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2</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 name="矩形 7"/>
          <p:cNvSpPr/>
          <p:nvPr/>
        </p:nvSpPr>
        <p:spPr>
          <a:xfrm>
            <a:off x="6983181" y="709885"/>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CMMI</a:t>
            </a: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简介</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0" name="矩形 9"/>
          <p:cNvSpPr/>
          <p:nvPr/>
        </p:nvSpPr>
        <p:spPr>
          <a:xfrm>
            <a:off x="6308120" y="1836494"/>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4</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1" name="矩形 10"/>
          <p:cNvSpPr/>
          <p:nvPr/>
        </p:nvSpPr>
        <p:spPr>
          <a:xfrm>
            <a:off x="7008350" y="1851331"/>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公司研发流程</a:t>
            </a:r>
            <a:endPar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框架</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2" name="矩形 11"/>
          <p:cNvSpPr/>
          <p:nvPr/>
        </p:nvSpPr>
        <p:spPr>
          <a:xfrm>
            <a:off x="6320241" y="2403033"/>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5</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3" name="矩形 12"/>
          <p:cNvSpPr/>
          <p:nvPr/>
        </p:nvSpPr>
        <p:spPr>
          <a:xfrm>
            <a:off x="7020471" y="2417870"/>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流程模板存放</a:t>
            </a:r>
            <a:endPar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位置</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4" name="矩形 13"/>
          <p:cNvSpPr/>
          <p:nvPr/>
        </p:nvSpPr>
        <p:spPr>
          <a:xfrm>
            <a:off x="6324674" y="2988622"/>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6</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5" name="矩形 14"/>
          <p:cNvSpPr/>
          <p:nvPr/>
        </p:nvSpPr>
        <p:spPr>
          <a:xfrm>
            <a:off x="7015379" y="3003459"/>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过程改进建议反馈渠道</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6" name="矩形 15"/>
          <p:cNvSpPr/>
          <p:nvPr/>
        </p:nvSpPr>
        <p:spPr>
          <a:xfrm>
            <a:off x="6319911" y="3564686"/>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7" name="矩形 16"/>
          <p:cNvSpPr/>
          <p:nvPr/>
        </p:nvSpPr>
        <p:spPr>
          <a:xfrm>
            <a:off x="7020141" y="3579523"/>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8" name="矩形 17"/>
          <p:cNvSpPr/>
          <p:nvPr/>
        </p:nvSpPr>
        <p:spPr>
          <a:xfrm>
            <a:off x="6301191" y="4157062"/>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9" name="矩形 18"/>
          <p:cNvSpPr/>
          <p:nvPr/>
        </p:nvSpPr>
        <p:spPr>
          <a:xfrm>
            <a:off x="7022068" y="4156744"/>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0" name="矩形 19"/>
          <p:cNvSpPr/>
          <p:nvPr/>
        </p:nvSpPr>
        <p:spPr>
          <a:xfrm>
            <a:off x="6300192" y="123478"/>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1</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1" name="矩形 20"/>
          <p:cNvSpPr/>
          <p:nvPr/>
        </p:nvSpPr>
        <p:spPr>
          <a:xfrm>
            <a:off x="6998824" y="132685"/>
            <a:ext cx="1622877"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什么是流程</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7114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lunzhuo.ye\桌面\培训PPT素材\20110514_2cbd5458a2492020ea1eX3I49qwuPe8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268743" y="2427734"/>
            <a:ext cx="2579094" cy="15087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2559" y="771550"/>
            <a:ext cx="5112568" cy="338554"/>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defPPr>
              <a:defRPr lang="zh-CN"/>
            </a:defPPr>
            <a:lvl1pPr algn="ctr">
              <a:defRPr sz="1600" b="1" spc="5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t>Part </a:t>
            </a:r>
            <a:r>
              <a:rPr lang="en-US" altLang="zh-CN" dirty="0" smtClean="0"/>
              <a:t>3  </a:t>
            </a:r>
            <a:r>
              <a:rPr lang="zh-CN" altLang="en-US" dirty="0" smtClean="0"/>
              <a:t>关键子流程及主要角色职责介绍</a:t>
            </a:r>
            <a:endParaRPr lang="zh-CN" altLang="en-US" dirty="0"/>
          </a:p>
        </p:txBody>
      </p:sp>
      <p:sp>
        <p:nvSpPr>
          <p:cNvPr id="4" name="矩形 3"/>
          <p:cNvSpPr/>
          <p:nvPr/>
        </p:nvSpPr>
        <p:spPr>
          <a:xfrm>
            <a:off x="6301191" y="1260430"/>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3</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 name="矩形 4"/>
          <p:cNvSpPr/>
          <p:nvPr/>
        </p:nvSpPr>
        <p:spPr>
          <a:xfrm>
            <a:off x="7001421" y="1275267"/>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任务型项目流程</a:t>
            </a:r>
          </a:p>
        </p:txBody>
      </p:sp>
      <p:sp>
        <p:nvSpPr>
          <p:cNvPr id="7" name="矩形 6"/>
          <p:cNvSpPr/>
          <p:nvPr/>
        </p:nvSpPr>
        <p:spPr>
          <a:xfrm>
            <a:off x="6301191" y="701527"/>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2</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 name="矩形 7"/>
          <p:cNvSpPr/>
          <p:nvPr/>
        </p:nvSpPr>
        <p:spPr>
          <a:xfrm>
            <a:off x="6983181" y="709885"/>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变更流程</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0" name="矩形 9"/>
          <p:cNvSpPr/>
          <p:nvPr/>
        </p:nvSpPr>
        <p:spPr>
          <a:xfrm>
            <a:off x="6308120" y="1836494"/>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1" name="矩形 10"/>
          <p:cNvSpPr/>
          <p:nvPr/>
        </p:nvSpPr>
        <p:spPr>
          <a:xfrm>
            <a:off x="7008350" y="1851331"/>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2" name="矩形 11"/>
          <p:cNvSpPr/>
          <p:nvPr/>
        </p:nvSpPr>
        <p:spPr>
          <a:xfrm>
            <a:off x="6320241" y="2403033"/>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3" name="矩形 12"/>
          <p:cNvSpPr/>
          <p:nvPr/>
        </p:nvSpPr>
        <p:spPr>
          <a:xfrm>
            <a:off x="7020471" y="2417870"/>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4" name="矩形 13"/>
          <p:cNvSpPr/>
          <p:nvPr/>
        </p:nvSpPr>
        <p:spPr>
          <a:xfrm>
            <a:off x="6324674" y="2988622"/>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5" name="矩形 14"/>
          <p:cNvSpPr/>
          <p:nvPr/>
        </p:nvSpPr>
        <p:spPr>
          <a:xfrm>
            <a:off x="7015379" y="3003459"/>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6" name="矩形 15"/>
          <p:cNvSpPr/>
          <p:nvPr/>
        </p:nvSpPr>
        <p:spPr>
          <a:xfrm>
            <a:off x="6319911" y="3564686"/>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7" name="矩形 16"/>
          <p:cNvSpPr/>
          <p:nvPr/>
        </p:nvSpPr>
        <p:spPr>
          <a:xfrm>
            <a:off x="7020141" y="3579523"/>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8" name="矩形 17"/>
          <p:cNvSpPr/>
          <p:nvPr/>
        </p:nvSpPr>
        <p:spPr>
          <a:xfrm>
            <a:off x="6301191" y="4157062"/>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9" name="矩形 18"/>
          <p:cNvSpPr/>
          <p:nvPr/>
        </p:nvSpPr>
        <p:spPr>
          <a:xfrm>
            <a:off x="7022068" y="4156744"/>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0" name="矩形 19"/>
          <p:cNvSpPr/>
          <p:nvPr/>
        </p:nvSpPr>
        <p:spPr>
          <a:xfrm>
            <a:off x="6300192" y="123478"/>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1</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1" name="矩形 20"/>
          <p:cNvSpPr/>
          <p:nvPr/>
        </p:nvSpPr>
        <p:spPr>
          <a:xfrm>
            <a:off x="6998824" y="132685"/>
            <a:ext cx="1622877"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评审流程</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226057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4371726"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评审活动</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对象</a:t>
            </a:r>
            <a:endParaRPr lang="en-US" altLang="zh-CN" sz="2000" dirty="0">
              <a:latin typeface="微软雅黑" pitchFamily="34" charset="-122"/>
              <a:ea typeface="微软雅黑" pitchFamily="34" charset="-122"/>
            </a:endParaRPr>
          </a:p>
        </p:txBody>
      </p:sp>
      <p:sp>
        <p:nvSpPr>
          <p:cNvPr id="13" name="矩形 6"/>
          <p:cNvSpPr>
            <a:spLocks noChangeArrowheads="1"/>
          </p:cNvSpPr>
          <p:nvPr/>
        </p:nvSpPr>
        <p:spPr bwMode="auto">
          <a:xfrm>
            <a:off x="1576388" y="627534"/>
            <a:ext cx="6249987"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6000" bIns="36000">
            <a:spAutoFit/>
          </a:bodyPr>
          <a:lstStyle/>
          <a:p>
            <a:r>
              <a:rPr lang="en-US" altLang="zh-CN" dirty="0">
                <a:solidFill>
                  <a:schemeClr val="bg1"/>
                </a:solidFill>
                <a:latin typeface="微软雅黑" pitchFamily="34" charset="-122"/>
                <a:ea typeface="微软雅黑" pitchFamily="34" charset="-122"/>
                <a:sym typeface="微软雅黑" pitchFamily="34" charset="-122"/>
              </a:rPr>
              <a:t>1</a:t>
            </a:r>
            <a:r>
              <a:rPr lang="zh-CN" altLang="en-US" dirty="0">
                <a:solidFill>
                  <a:schemeClr val="bg1"/>
                </a:solidFill>
                <a:latin typeface="微软雅黑" pitchFamily="34" charset="-122"/>
                <a:ea typeface="微软雅黑" pitchFamily="34" charset="-122"/>
                <a:sym typeface="微软雅黑" pitchFamily="34" charset="-122"/>
              </a:rPr>
              <a:t>、企业根据评审对象的不同</a:t>
            </a:r>
            <a:endParaRPr lang="en-US" altLang="zh-CN" dirty="0"/>
          </a:p>
        </p:txBody>
      </p:sp>
      <p:sp>
        <p:nvSpPr>
          <p:cNvPr id="14" name="Text Box 44"/>
          <p:cNvSpPr>
            <a:spLocks noChangeArrowheads="1"/>
          </p:cNvSpPr>
          <p:nvPr/>
        </p:nvSpPr>
        <p:spPr bwMode="auto">
          <a:xfrm>
            <a:off x="107504" y="1491630"/>
            <a:ext cx="435597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smtClean="0">
                <a:latin typeface="微软雅黑" pitchFamily="34" charset="-122"/>
                <a:ea typeface="微软雅黑" pitchFamily="34" charset="-122"/>
                <a:sym typeface="宋体" pitchFamily="2" charset="-122"/>
              </a:rPr>
              <a:t>管理评审的对象，如</a:t>
            </a:r>
            <a:r>
              <a:rPr lang="en-US" altLang="zh-CN" sz="1600" dirty="0" smtClean="0">
                <a:latin typeface="微软雅黑" pitchFamily="34" charset="-122"/>
                <a:ea typeface="微软雅黑" pitchFamily="34" charset="-122"/>
                <a:sym typeface="宋体" pitchFamily="2" charset="-122"/>
              </a:rPr>
              <a:t>《</a:t>
            </a:r>
            <a:r>
              <a:rPr lang="zh-CN" altLang="en-US" sz="1600" dirty="0" smtClean="0">
                <a:latin typeface="微软雅黑" pitchFamily="34" charset="-122"/>
                <a:ea typeface="微软雅黑" pitchFamily="34" charset="-122"/>
                <a:sym typeface="宋体" pitchFamily="2" charset="-122"/>
              </a:rPr>
              <a:t>可行性分析报告</a:t>
            </a:r>
            <a:r>
              <a:rPr lang="en-US" altLang="zh-CN" sz="1600" dirty="0" smtClean="0">
                <a:latin typeface="微软雅黑" pitchFamily="34" charset="-122"/>
                <a:ea typeface="微软雅黑" pitchFamily="34" charset="-122"/>
                <a:sym typeface="宋体" pitchFamily="2" charset="-122"/>
              </a:rPr>
              <a:t>》</a:t>
            </a:r>
            <a:r>
              <a:rPr lang="zh-CN" altLang="en-US" sz="1600" dirty="0">
                <a:latin typeface="微软雅黑" pitchFamily="34" charset="-122"/>
                <a:ea typeface="微软雅黑" pitchFamily="34" charset="-122"/>
                <a:sym typeface="宋体" pitchFamily="2" charset="-122"/>
              </a:rPr>
              <a:t>、</a:t>
            </a:r>
            <a:r>
              <a:rPr lang="en-US" altLang="zh-CN" sz="1600" dirty="0">
                <a:latin typeface="微软雅黑" pitchFamily="34" charset="-122"/>
                <a:ea typeface="微软雅黑" pitchFamily="34" charset="-122"/>
                <a:sym typeface="宋体" pitchFamily="2" charset="-122"/>
              </a:rPr>
              <a:t>《</a:t>
            </a:r>
            <a:r>
              <a:rPr lang="zh-CN" altLang="en-US" sz="1600" dirty="0">
                <a:latin typeface="微软雅黑" pitchFamily="34" charset="-122"/>
                <a:ea typeface="微软雅黑" pitchFamily="34" charset="-122"/>
                <a:sym typeface="宋体" pitchFamily="2" charset="-122"/>
              </a:rPr>
              <a:t>项目计划书</a:t>
            </a:r>
            <a:r>
              <a:rPr lang="en-US" altLang="zh-CN" sz="1600" dirty="0">
                <a:latin typeface="微软雅黑" pitchFamily="34" charset="-122"/>
                <a:ea typeface="微软雅黑" pitchFamily="34" charset="-122"/>
                <a:sym typeface="宋体" pitchFamily="2" charset="-122"/>
              </a:rPr>
              <a:t>》</a:t>
            </a:r>
            <a:r>
              <a:rPr lang="zh-CN" altLang="en-US" sz="1600" dirty="0">
                <a:latin typeface="微软雅黑" pitchFamily="34" charset="-122"/>
                <a:ea typeface="微软雅黑" pitchFamily="34" charset="-122"/>
                <a:sym typeface="宋体" pitchFamily="2" charset="-122"/>
              </a:rPr>
              <a:t>、</a:t>
            </a:r>
            <a:r>
              <a:rPr lang="en-US" altLang="zh-CN" sz="1600" dirty="0">
                <a:latin typeface="微软雅黑" pitchFamily="34" charset="-122"/>
                <a:ea typeface="微软雅黑" pitchFamily="34" charset="-122"/>
                <a:sym typeface="宋体" pitchFamily="2" charset="-122"/>
              </a:rPr>
              <a:t>《</a:t>
            </a:r>
            <a:r>
              <a:rPr lang="zh-CN" altLang="en-US" sz="1600" dirty="0">
                <a:latin typeface="微软雅黑" pitchFamily="34" charset="-122"/>
                <a:ea typeface="微软雅黑" pitchFamily="34" charset="-122"/>
                <a:sym typeface="宋体" pitchFamily="2" charset="-122"/>
              </a:rPr>
              <a:t>估算表</a:t>
            </a:r>
            <a:r>
              <a:rPr lang="en-US" altLang="zh-CN" sz="1600" dirty="0">
                <a:latin typeface="微软雅黑" pitchFamily="34" charset="-122"/>
                <a:ea typeface="微软雅黑" pitchFamily="34" charset="-122"/>
                <a:sym typeface="宋体" pitchFamily="2" charset="-122"/>
              </a:rPr>
              <a:t>》</a:t>
            </a:r>
            <a:r>
              <a:rPr lang="zh-CN" altLang="en-US" sz="1600" dirty="0">
                <a:latin typeface="微软雅黑" pitchFamily="34" charset="-122"/>
                <a:ea typeface="微软雅黑" pitchFamily="34" charset="-122"/>
                <a:sym typeface="宋体" pitchFamily="2" charset="-122"/>
              </a:rPr>
              <a:t>、</a:t>
            </a:r>
            <a:r>
              <a:rPr lang="zh-CN" altLang="en-US" sz="1600" dirty="0" smtClean="0">
                <a:latin typeface="微软雅黑" pitchFamily="34" charset="-122"/>
                <a:ea typeface="微软雅黑" pitchFamily="34" charset="-122"/>
                <a:sym typeface="宋体" pitchFamily="2" charset="-122"/>
              </a:rPr>
              <a:t>里程碑审批等</a:t>
            </a:r>
            <a:endParaRPr lang="en-US" altLang="zh-CN" sz="1600" dirty="0">
              <a:latin typeface="微软雅黑" pitchFamily="34" charset="-122"/>
              <a:ea typeface="微软雅黑" pitchFamily="34" charset="-122"/>
            </a:endParaRPr>
          </a:p>
        </p:txBody>
      </p:sp>
      <p:sp>
        <p:nvSpPr>
          <p:cNvPr id="18" name="Text Box 44"/>
          <p:cNvSpPr>
            <a:spLocks noChangeArrowheads="1"/>
          </p:cNvSpPr>
          <p:nvPr/>
        </p:nvSpPr>
        <p:spPr bwMode="auto">
          <a:xfrm>
            <a:off x="122476" y="3003798"/>
            <a:ext cx="408948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latin typeface="微软雅黑" pitchFamily="34" charset="-122"/>
                <a:ea typeface="微软雅黑" pitchFamily="34" charset="-122"/>
                <a:sym typeface="宋体" pitchFamily="2" charset="-122"/>
              </a:rPr>
              <a:t>管理评审是为了保证项目制定出切实可行的计划，避免做出超出能力范围的约定或承诺，同时把控上一里程碑阶段项目完成的状态，决定是否可以进入下一个里程碑阶段。</a:t>
            </a:r>
            <a:endParaRPr lang="en-US" altLang="zh-CN" sz="1600" dirty="0">
              <a:latin typeface="微软雅黑" pitchFamily="34" charset="-122"/>
              <a:ea typeface="微软雅黑" pitchFamily="34" charset="-122"/>
            </a:endParaRPr>
          </a:p>
        </p:txBody>
      </p:sp>
      <p:sp>
        <p:nvSpPr>
          <p:cNvPr id="19" name="矩形 60"/>
          <p:cNvSpPr>
            <a:spLocks noChangeArrowheads="1"/>
          </p:cNvSpPr>
          <p:nvPr/>
        </p:nvSpPr>
        <p:spPr bwMode="auto">
          <a:xfrm>
            <a:off x="107504" y="843558"/>
            <a:ext cx="2520280" cy="31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36000" bIns="36000">
            <a:spAutoFit/>
          </a:bodyPr>
          <a:lstStyle/>
          <a:p>
            <a:r>
              <a:rPr lang="zh-CN" altLang="en-US" sz="1600" b="1" dirty="0">
                <a:latin typeface="微软雅黑" pitchFamily="34" charset="-122"/>
                <a:ea typeface="微软雅黑" pitchFamily="34" charset="-122"/>
                <a:sym typeface="微软雅黑" pitchFamily="34" charset="-122"/>
              </a:rPr>
              <a:t>管理评审</a:t>
            </a:r>
            <a:endParaRPr lang="en-US" altLang="zh-CN" sz="1600" dirty="0"/>
          </a:p>
        </p:txBody>
      </p:sp>
      <p:sp>
        <p:nvSpPr>
          <p:cNvPr id="21" name="Text Box 44"/>
          <p:cNvSpPr>
            <a:spLocks noChangeArrowheads="1"/>
          </p:cNvSpPr>
          <p:nvPr/>
        </p:nvSpPr>
        <p:spPr bwMode="auto">
          <a:xfrm>
            <a:off x="4860032" y="1923678"/>
            <a:ext cx="4213225" cy="115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600" dirty="0">
                <a:latin typeface="微软雅黑" pitchFamily="34" charset="-122"/>
                <a:ea typeface="微软雅黑" pitchFamily="34" charset="-122"/>
                <a:sym typeface="宋体" pitchFamily="2" charset="-122"/>
              </a:rPr>
              <a:t>技术评审又叫同行评审（</a:t>
            </a:r>
            <a:r>
              <a:rPr lang="en-US" altLang="zh-CN" sz="1600" dirty="0">
                <a:latin typeface="微软雅黑" pitchFamily="34" charset="-122"/>
                <a:ea typeface="微软雅黑" pitchFamily="34" charset="-122"/>
                <a:sym typeface="宋体" pitchFamily="2" charset="-122"/>
              </a:rPr>
              <a:t>Peer Review </a:t>
            </a:r>
            <a:r>
              <a:rPr lang="zh-CN" altLang="en-US" sz="1600" dirty="0">
                <a:latin typeface="微软雅黑" pitchFamily="34" charset="-122"/>
                <a:ea typeface="微软雅黑" pitchFamily="34" charset="-122"/>
                <a:sym typeface="宋体" pitchFamily="2" charset="-122"/>
              </a:rPr>
              <a:t>），是指项目组成员邀请同行技术专家对工程过程技术类工作产品的评审。</a:t>
            </a:r>
            <a:endParaRPr lang="en-US" altLang="zh-CN" sz="1600" dirty="0">
              <a:latin typeface="微软雅黑" pitchFamily="34" charset="-122"/>
              <a:ea typeface="微软雅黑" pitchFamily="34" charset="-122"/>
            </a:endParaRPr>
          </a:p>
        </p:txBody>
      </p:sp>
      <p:sp>
        <p:nvSpPr>
          <p:cNvPr id="22" name="矩形 60"/>
          <p:cNvSpPr>
            <a:spLocks noChangeArrowheads="1"/>
          </p:cNvSpPr>
          <p:nvPr/>
        </p:nvSpPr>
        <p:spPr bwMode="auto">
          <a:xfrm>
            <a:off x="4860032" y="1203598"/>
            <a:ext cx="2304133" cy="31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36000" bIns="36000">
            <a:spAutoFit/>
          </a:bodyPr>
          <a:lstStyle/>
          <a:p>
            <a:r>
              <a:rPr lang="zh-CN" altLang="en-US" sz="1600" b="1" dirty="0">
                <a:latin typeface="微软雅黑" pitchFamily="34" charset="-122"/>
                <a:ea typeface="微软雅黑" pitchFamily="34" charset="-122"/>
                <a:sym typeface="微软雅黑" pitchFamily="34" charset="-122"/>
              </a:rPr>
              <a:t>技术评审</a:t>
            </a:r>
            <a:endParaRPr lang="en-US" altLang="zh-CN" sz="1600" dirty="0"/>
          </a:p>
        </p:txBody>
      </p:sp>
      <p:sp>
        <p:nvSpPr>
          <p:cNvPr id="23" name="Text Box 44"/>
          <p:cNvSpPr>
            <a:spLocks noChangeArrowheads="1"/>
          </p:cNvSpPr>
          <p:nvPr/>
        </p:nvSpPr>
        <p:spPr bwMode="auto">
          <a:xfrm>
            <a:off x="4884589" y="3507854"/>
            <a:ext cx="4224337" cy="115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600" dirty="0">
                <a:latin typeface="微软雅黑" pitchFamily="34" charset="-122"/>
                <a:ea typeface="微软雅黑" pitchFamily="34" charset="-122"/>
                <a:sym typeface="宋体" pitchFamily="2" charset="-122"/>
              </a:rPr>
              <a:t>技术评审是为了尽早发现工作产品中的缺陷，并帮助项目成员及时消除问题和缺陷，从而有效地提高产品质量。</a:t>
            </a:r>
            <a:endParaRPr lang="en-US" altLang="zh-CN" sz="1600" dirty="0">
              <a:latin typeface="微软雅黑" pitchFamily="34" charset="-122"/>
              <a:ea typeface="微软雅黑" pitchFamily="34" charset="-122"/>
            </a:endParaRPr>
          </a:p>
        </p:txBody>
      </p:sp>
      <p:pic>
        <p:nvPicPr>
          <p:cNvPr id="2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80312" y="20692"/>
            <a:ext cx="1620937" cy="1902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直接箭头连接符 25"/>
          <p:cNvCxnSpPr/>
          <p:nvPr/>
        </p:nvCxnSpPr>
        <p:spPr>
          <a:xfrm flipV="1">
            <a:off x="4572000" y="646584"/>
            <a:ext cx="0" cy="4030107"/>
          </a:xfrm>
          <a:prstGeom prst="straightConnector1">
            <a:avLst/>
          </a:prstGeom>
          <a:ln>
            <a:prstDash val="dash"/>
            <a:headEnd type="oval"/>
            <a:tailEnd type="triangle"/>
          </a:ln>
        </p:spPr>
        <p:style>
          <a:lnRef idx="1">
            <a:schemeClr val="accent1"/>
          </a:lnRef>
          <a:fillRef idx="0">
            <a:schemeClr val="accent1"/>
          </a:fillRef>
          <a:effectRef idx="0">
            <a:schemeClr val="accent1"/>
          </a:effectRef>
          <a:fontRef idx="minor">
            <a:schemeClr val="tx1"/>
          </a:fontRef>
        </p:style>
      </p:cxnSp>
      <p:pic>
        <p:nvPicPr>
          <p:cNvPr id="27" name="Picture 2" descr="D:\Teliss_Tong\Copy\定期备份\工作备份\！PPT图片及版面资源\06-PPT精选插图\04-图标\3708331B35EF5F3074DE0B095EEC30D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41233" y="2296180"/>
            <a:ext cx="707618" cy="70761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D:\Teliss_Tong\Copy\定期备份\工作备份\！PPT图片及版面资源\06-PPT精选插图\04-图标\3708331B35EF5F3074DE0B095EEC30D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64165" y="2879124"/>
            <a:ext cx="707618" cy="707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712182"/>
      </p:ext>
    </p:extLst>
  </p:cSld>
  <p:clrMapOvr>
    <a:masterClrMapping/>
  </p:clrMapOvr>
  <p:transition spd="slow">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descr="E:\仝德志文件，勿删！\03-参考文档\！PPT图片及版面资源\06-PPT精选插图\02-商务\2304-1203310TG69.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187624" y="3291830"/>
            <a:ext cx="1656184" cy="713115"/>
          </a:xfrm>
          <a:prstGeom prst="rect">
            <a:avLst/>
          </a:prstGeom>
          <a:noFill/>
          <a:extLst>
            <a:ext uri="{909E8E84-426E-40DD-AFC4-6F175D3DCCD1}">
              <a14:hiddenFill xmlns:a14="http://schemas.microsoft.com/office/drawing/2010/main">
                <a:solidFill>
                  <a:srgbClr val="FFFFFF"/>
                </a:solidFill>
              </a14:hiddenFill>
            </a:ext>
          </a:extLst>
        </p:spPr>
      </p:pic>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4371726"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评审活动</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要求程度</a:t>
            </a:r>
            <a:endParaRPr lang="en-US" altLang="zh-CN" sz="2000" dirty="0">
              <a:latin typeface="微软雅黑" pitchFamily="34" charset="-122"/>
              <a:ea typeface="微软雅黑" pitchFamily="34" charset="-122"/>
            </a:endParaRPr>
          </a:p>
        </p:txBody>
      </p:sp>
      <p:sp>
        <p:nvSpPr>
          <p:cNvPr id="13" name="矩形 6"/>
          <p:cNvSpPr>
            <a:spLocks noChangeArrowheads="1"/>
          </p:cNvSpPr>
          <p:nvPr/>
        </p:nvSpPr>
        <p:spPr bwMode="auto">
          <a:xfrm>
            <a:off x="1576388" y="627534"/>
            <a:ext cx="6249987"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6000" bIns="36000">
            <a:spAutoFit/>
          </a:bodyPr>
          <a:lstStyle/>
          <a:p>
            <a:r>
              <a:rPr lang="en-US" altLang="zh-CN" dirty="0">
                <a:solidFill>
                  <a:schemeClr val="bg1"/>
                </a:solidFill>
                <a:latin typeface="微软雅黑" pitchFamily="34" charset="-122"/>
                <a:ea typeface="微软雅黑" pitchFamily="34" charset="-122"/>
                <a:sym typeface="微软雅黑" pitchFamily="34" charset="-122"/>
              </a:rPr>
              <a:t>1</a:t>
            </a:r>
            <a:r>
              <a:rPr lang="zh-CN" altLang="en-US" dirty="0">
                <a:solidFill>
                  <a:schemeClr val="bg1"/>
                </a:solidFill>
                <a:latin typeface="微软雅黑" pitchFamily="34" charset="-122"/>
                <a:ea typeface="微软雅黑" pitchFamily="34" charset="-122"/>
                <a:sym typeface="微软雅黑" pitchFamily="34" charset="-122"/>
              </a:rPr>
              <a:t>、企业根据评审对象的不同</a:t>
            </a:r>
            <a:endParaRPr lang="en-US" altLang="zh-CN" dirty="0"/>
          </a:p>
        </p:txBody>
      </p:sp>
      <p:sp>
        <p:nvSpPr>
          <p:cNvPr id="14" name="Text Box 44"/>
          <p:cNvSpPr>
            <a:spLocks noChangeArrowheads="1"/>
          </p:cNvSpPr>
          <p:nvPr/>
        </p:nvSpPr>
        <p:spPr bwMode="auto">
          <a:xfrm>
            <a:off x="71438" y="1424846"/>
            <a:ext cx="320441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latin typeface="微软雅黑" pitchFamily="34" charset="-122"/>
                <a:ea typeface="微软雅黑" pitchFamily="34" charset="-122"/>
                <a:sym typeface="宋体" pitchFamily="2" charset="-122"/>
              </a:rPr>
              <a:t>正式评审强调评审的开展形式必须是会议式的，关键角色一定要能够参与到评审过程中，并提出相应的意见和建议。并且评审一定要有一个明确的结论。</a:t>
            </a:r>
          </a:p>
        </p:txBody>
      </p:sp>
      <p:sp>
        <p:nvSpPr>
          <p:cNvPr id="18" name="Text Box 44"/>
          <p:cNvSpPr>
            <a:spLocks noChangeArrowheads="1"/>
          </p:cNvSpPr>
          <p:nvPr/>
        </p:nvSpPr>
        <p:spPr bwMode="auto">
          <a:xfrm>
            <a:off x="86410" y="3862084"/>
            <a:ext cx="300837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latin typeface="微软雅黑" pitchFamily="34" charset="-122"/>
                <a:ea typeface="微软雅黑" pitchFamily="34" charset="-122"/>
                <a:sym typeface="宋体" pitchFamily="2" charset="-122"/>
              </a:rPr>
              <a:t>越是关系重大的产出，越应该采用正式评审的方式。</a:t>
            </a:r>
          </a:p>
        </p:txBody>
      </p:sp>
      <p:sp>
        <p:nvSpPr>
          <p:cNvPr id="19" name="矩形 60"/>
          <p:cNvSpPr>
            <a:spLocks noChangeArrowheads="1"/>
          </p:cNvSpPr>
          <p:nvPr/>
        </p:nvSpPr>
        <p:spPr bwMode="auto">
          <a:xfrm>
            <a:off x="107504" y="843558"/>
            <a:ext cx="2520280" cy="31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36000" bIns="36000">
            <a:spAutoFit/>
          </a:bodyPr>
          <a:lstStyle/>
          <a:p>
            <a:r>
              <a:rPr lang="zh-CN" altLang="en-US" sz="1600" b="1" dirty="0" smtClean="0">
                <a:latin typeface="微软雅黑" pitchFamily="34" charset="-122"/>
                <a:ea typeface="微软雅黑" pitchFamily="34" charset="-122"/>
                <a:sym typeface="微软雅黑" pitchFamily="34" charset="-122"/>
              </a:rPr>
              <a:t>正式评审</a:t>
            </a:r>
            <a:endParaRPr lang="en-US" altLang="zh-CN" sz="1600" dirty="0"/>
          </a:p>
        </p:txBody>
      </p:sp>
      <p:sp>
        <p:nvSpPr>
          <p:cNvPr id="21" name="Text Box 44"/>
          <p:cNvSpPr>
            <a:spLocks noChangeArrowheads="1"/>
          </p:cNvSpPr>
          <p:nvPr/>
        </p:nvSpPr>
        <p:spPr bwMode="auto">
          <a:xfrm>
            <a:off x="3266331" y="1419622"/>
            <a:ext cx="295232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latin typeface="微软雅黑" pitchFamily="34" charset="-122"/>
                <a:ea typeface="微软雅黑" pitchFamily="34" charset="-122"/>
                <a:sym typeface="宋体" pitchFamily="2" charset="-122"/>
              </a:rPr>
              <a:t>非正式评审虽然对评审的开展形式没有严格的要求，但是同样强调关键角色一定要能够参与到评审过程中，并提出相应的意见和建议。并且评审同样需要给出明确的</a:t>
            </a:r>
            <a:r>
              <a:rPr lang="zh-CN" altLang="en-US" sz="1600" dirty="0" smtClean="0">
                <a:latin typeface="微软雅黑" pitchFamily="34" charset="-122"/>
                <a:ea typeface="微软雅黑" pitchFamily="34" charset="-122"/>
                <a:sym typeface="宋体" pitchFamily="2" charset="-122"/>
              </a:rPr>
              <a:t>结论。</a:t>
            </a:r>
            <a:endParaRPr lang="en-US" altLang="zh-CN" sz="1600" dirty="0">
              <a:latin typeface="微软雅黑" pitchFamily="34" charset="-122"/>
              <a:ea typeface="微软雅黑" pitchFamily="34" charset="-122"/>
            </a:endParaRPr>
          </a:p>
        </p:txBody>
      </p:sp>
      <p:sp>
        <p:nvSpPr>
          <p:cNvPr id="22" name="矩形 60"/>
          <p:cNvSpPr>
            <a:spLocks noChangeArrowheads="1"/>
          </p:cNvSpPr>
          <p:nvPr/>
        </p:nvSpPr>
        <p:spPr bwMode="auto">
          <a:xfrm>
            <a:off x="3203971" y="865624"/>
            <a:ext cx="2304133" cy="31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36000" bIns="36000">
            <a:spAutoFit/>
          </a:bodyPr>
          <a:lstStyle/>
          <a:p>
            <a:r>
              <a:rPr lang="zh-CN" altLang="en-US" sz="1600" b="1" dirty="0" smtClean="0">
                <a:latin typeface="微软雅黑" pitchFamily="34" charset="-122"/>
                <a:ea typeface="微软雅黑" pitchFamily="34" charset="-122"/>
                <a:sym typeface="微软雅黑" pitchFamily="34" charset="-122"/>
              </a:rPr>
              <a:t>非正式评审</a:t>
            </a:r>
            <a:endParaRPr lang="en-US" altLang="zh-CN" sz="1600" dirty="0"/>
          </a:p>
        </p:txBody>
      </p:sp>
      <p:sp>
        <p:nvSpPr>
          <p:cNvPr id="23" name="Text Box 44"/>
          <p:cNvSpPr>
            <a:spLocks noChangeArrowheads="1"/>
          </p:cNvSpPr>
          <p:nvPr/>
        </p:nvSpPr>
        <p:spPr bwMode="auto">
          <a:xfrm>
            <a:off x="3273973" y="3900993"/>
            <a:ext cx="274352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latin typeface="微软雅黑" pitchFamily="34" charset="-122"/>
                <a:ea typeface="微软雅黑" pitchFamily="34" charset="-122"/>
                <a:sym typeface="宋体" pitchFamily="2" charset="-122"/>
              </a:rPr>
              <a:t>非正式评审的采用根据项目实际情况来灵活</a:t>
            </a:r>
            <a:r>
              <a:rPr lang="zh-CN" altLang="en-US" sz="1600" dirty="0" smtClean="0">
                <a:latin typeface="微软雅黑" pitchFamily="34" charset="-122"/>
                <a:ea typeface="微软雅黑" pitchFamily="34" charset="-122"/>
                <a:sym typeface="宋体" pitchFamily="2" charset="-122"/>
              </a:rPr>
              <a:t>选择。</a:t>
            </a:r>
            <a:endParaRPr lang="zh-CN" altLang="en-US" sz="1600" dirty="0">
              <a:latin typeface="微软雅黑" pitchFamily="34" charset="-122"/>
              <a:ea typeface="微软雅黑" pitchFamily="34" charset="-122"/>
              <a:sym typeface="宋体" pitchFamily="2" charset="-122"/>
            </a:endParaRPr>
          </a:p>
        </p:txBody>
      </p:sp>
      <p:cxnSp>
        <p:nvCxnSpPr>
          <p:cNvPr id="26" name="直接箭头连接符 25"/>
          <p:cNvCxnSpPr/>
          <p:nvPr/>
        </p:nvCxnSpPr>
        <p:spPr>
          <a:xfrm flipV="1">
            <a:off x="3131840" y="646584"/>
            <a:ext cx="0" cy="4030107"/>
          </a:xfrm>
          <a:prstGeom prst="straightConnector1">
            <a:avLst/>
          </a:prstGeom>
          <a:ln>
            <a:prstDash val="dash"/>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6156176" y="648925"/>
            <a:ext cx="0" cy="4030107"/>
          </a:xfrm>
          <a:prstGeom prst="straightConnector1">
            <a:avLst/>
          </a:prstGeom>
          <a:ln>
            <a:prstDash val="dash"/>
            <a:headEnd type="oval"/>
            <a:tailEnd type="triangle"/>
          </a:ln>
        </p:spPr>
        <p:style>
          <a:lnRef idx="1">
            <a:schemeClr val="accent1"/>
          </a:lnRef>
          <a:fillRef idx="0">
            <a:schemeClr val="accent1"/>
          </a:fillRef>
          <a:effectRef idx="0">
            <a:schemeClr val="accent1"/>
          </a:effectRef>
          <a:fontRef idx="minor">
            <a:schemeClr val="tx1"/>
          </a:fontRef>
        </p:style>
      </p:cxnSp>
      <p:sp>
        <p:nvSpPr>
          <p:cNvPr id="16" name="Text Box 44"/>
          <p:cNvSpPr>
            <a:spLocks noChangeArrowheads="1"/>
          </p:cNvSpPr>
          <p:nvPr/>
        </p:nvSpPr>
        <p:spPr bwMode="auto">
          <a:xfrm>
            <a:off x="6300192" y="1419622"/>
            <a:ext cx="2952328" cy="1156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latin typeface="微软雅黑" pitchFamily="34" charset="-122"/>
                <a:ea typeface="微软雅黑" pitchFamily="34" charset="-122"/>
                <a:sym typeface="宋体" pitchFamily="2" charset="-122"/>
              </a:rPr>
              <a:t>走查是非正式评审的一种表现形式，常用于项目组内部对代码的评审</a:t>
            </a:r>
            <a:endParaRPr lang="en-US" altLang="zh-CN" sz="1600" dirty="0">
              <a:latin typeface="微软雅黑" pitchFamily="34" charset="-122"/>
              <a:ea typeface="微软雅黑" pitchFamily="34" charset="-122"/>
            </a:endParaRPr>
          </a:p>
        </p:txBody>
      </p:sp>
      <p:sp>
        <p:nvSpPr>
          <p:cNvPr id="17" name="矩形 60"/>
          <p:cNvSpPr>
            <a:spLocks noChangeArrowheads="1"/>
          </p:cNvSpPr>
          <p:nvPr/>
        </p:nvSpPr>
        <p:spPr bwMode="auto">
          <a:xfrm>
            <a:off x="6315173" y="865624"/>
            <a:ext cx="2304133" cy="31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36000" bIns="36000">
            <a:spAutoFit/>
          </a:bodyPr>
          <a:lstStyle/>
          <a:p>
            <a:r>
              <a:rPr lang="zh-CN" altLang="en-US" sz="1600" b="1" dirty="0">
                <a:latin typeface="微软雅黑" pitchFamily="34" charset="-122"/>
                <a:ea typeface="微软雅黑" pitchFamily="34" charset="-122"/>
                <a:sym typeface="微软雅黑" pitchFamily="34" charset="-122"/>
              </a:rPr>
              <a:t>走查（</a:t>
            </a:r>
            <a:r>
              <a:rPr lang="en-US" altLang="zh-CN" sz="1600" b="1" dirty="0">
                <a:latin typeface="微软雅黑" pitchFamily="34" charset="-122"/>
                <a:ea typeface="微软雅黑" pitchFamily="34" charset="-122"/>
                <a:sym typeface="微软雅黑" pitchFamily="34" charset="-122"/>
              </a:rPr>
              <a:t>Walk Through</a:t>
            </a:r>
            <a:r>
              <a:rPr lang="zh-CN" altLang="en-US" sz="1600" b="1" dirty="0">
                <a:latin typeface="微软雅黑" pitchFamily="34" charset="-122"/>
                <a:ea typeface="微软雅黑" pitchFamily="34" charset="-122"/>
                <a:sym typeface="微软雅黑" pitchFamily="34" charset="-122"/>
              </a:rPr>
              <a:t>）</a:t>
            </a:r>
          </a:p>
        </p:txBody>
      </p:sp>
      <p:sp>
        <p:nvSpPr>
          <p:cNvPr id="20" name="Text Box 44"/>
          <p:cNvSpPr>
            <a:spLocks noChangeArrowheads="1"/>
          </p:cNvSpPr>
          <p:nvPr/>
        </p:nvSpPr>
        <p:spPr bwMode="auto">
          <a:xfrm>
            <a:off x="6307834" y="2931790"/>
            <a:ext cx="274352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latin typeface="微软雅黑" pitchFamily="34" charset="-122"/>
                <a:ea typeface="微软雅黑" pitchFamily="34" charset="-122"/>
                <a:sym typeface="宋体" pitchFamily="2" charset="-122"/>
              </a:rPr>
              <a:t>走查的召开时间随机性更大，频率更高，更强调现场修复问题和缺陷</a:t>
            </a:r>
            <a:r>
              <a:rPr lang="zh-CN" altLang="en-US" sz="1600" dirty="0" smtClean="0">
                <a:latin typeface="微软雅黑" pitchFamily="34" charset="-122"/>
                <a:ea typeface="微软雅黑" pitchFamily="34" charset="-122"/>
                <a:sym typeface="宋体" pitchFamily="2" charset="-122"/>
              </a:rPr>
              <a:t>。</a:t>
            </a:r>
            <a:endParaRPr lang="zh-CN" altLang="en-US" sz="1600" dirty="0">
              <a:latin typeface="微软雅黑" pitchFamily="34" charset="-122"/>
              <a:ea typeface="微软雅黑" pitchFamily="34" charset="-122"/>
              <a:sym typeface="宋体" pitchFamily="2" charset="-122"/>
            </a:endParaRPr>
          </a:p>
        </p:txBody>
      </p:sp>
      <p:pic>
        <p:nvPicPr>
          <p:cNvPr id="29" name="Picture 2" descr="C:\Documents and Settings\tdz\Local Settings\Temp\SoEasy\E0777C6F43397E9EE5EC73D29F6DF04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9595" y="3696627"/>
            <a:ext cx="1464406" cy="103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267477"/>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4371726"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评审活动</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sym typeface="微软雅黑" pitchFamily="34" charset="-122"/>
              </a:rPr>
              <a:t>评审的原则</a:t>
            </a:r>
            <a:endParaRPr lang="en-US" altLang="zh-CN" sz="2000" dirty="0"/>
          </a:p>
        </p:txBody>
      </p:sp>
      <p:sp>
        <p:nvSpPr>
          <p:cNvPr id="13" name="矩形 6"/>
          <p:cNvSpPr>
            <a:spLocks noChangeArrowheads="1"/>
          </p:cNvSpPr>
          <p:nvPr/>
        </p:nvSpPr>
        <p:spPr bwMode="auto">
          <a:xfrm>
            <a:off x="1576388" y="627534"/>
            <a:ext cx="6249987"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6000" bIns="36000">
            <a:spAutoFit/>
          </a:bodyPr>
          <a:lstStyle/>
          <a:p>
            <a:r>
              <a:rPr lang="en-US" altLang="zh-CN" dirty="0">
                <a:solidFill>
                  <a:schemeClr val="bg1"/>
                </a:solidFill>
                <a:latin typeface="微软雅黑" pitchFamily="34" charset="-122"/>
                <a:ea typeface="微软雅黑" pitchFamily="34" charset="-122"/>
                <a:sym typeface="微软雅黑" pitchFamily="34" charset="-122"/>
              </a:rPr>
              <a:t>1</a:t>
            </a:r>
            <a:r>
              <a:rPr lang="zh-CN" altLang="en-US" dirty="0">
                <a:solidFill>
                  <a:schemeClr val="bg1"/>
                </a:solidFill>
                <a:latin typeface="微软雅黑" pitchFamily="34" charset="-122"/>
                <a:ea typeface="微软雅黑" pitchFamily="34" charset="-122"/>
                <a:sym typeface="微软雅黑" pitchFamily="34" charset="-122"/>
              </a:rPr>
              <a:t>、企业根据评审对象的不同</a:t>
            </a:r>
            <a:endParaRPr lang="en-US" altLang="zh-CN" dirty="0"/>
          </a:p>
        </p:txBody>
      </p:sp>
      <p:graphicFrame>
        <p:nvGraphicFramePr>
          <p:cNvPr id="41" name="图示 40"/>
          <p:cNvGraphicFramePr/>
          <p:nvPr>
            <p:extLst>
              <p:ext uri="{D42A27DB-BD31-4B8C-83A1-F6EECF244321}">
                <p14:modId xmlns:p14="http://schemas.microsoft.com/office/powerpoint/2010/main" val="2254498019"/>
              </p:ext>
            </p:extLst>
          </p:nvPr>
        </p:nvGraphicFramePr>
        <p:xfrm>
          <a:off x="755576" y="802952"/>
          <a:ext cx="7632848" cy="38760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5175106"/>
      </p:ext>
    </p:extLst>
  </p:cSld>
  <p:clrMapOvr>
    <a:masterClrMapping/>
  </p:clrMapOvr>
  <p:transition spd="slow">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496" y="51470"/>
            <a:ext cx="9108504" cy="307777"/>
          </a:xfrm>
          <a:prstGeom prst="rect">
            <a:avLst/>
          </a:prstGeom>
          <a:noFill/>
          <a:ln w="9525">
            <a:noFill/>
            <a:miter lim="800000"/>
            <a:headEnd/>
            <a:tailEnd/>
          </a:ln>
        </p:spPr>
        <p:txBody>
          <a:bodyPr wrap="square">
            <a:spAutoFit/>
          </a:bodyPr>
          <a:lstStyle>
            <a:defPPr>
              <a:defRPr lang="zh-CN"/>
            </a:defPPr>
            <a:lvl1pPr>
              <a:defRPr sz="1600" b="1">
                <a:latin typeface="微软雅黑" pitchFamily="34" charset="-122"/>
                <a:ea typeface="微软雅黑" pitchFamily="34" charset="-122"/>
              </a:defRPr>
            </a:lvl1pPr>
          </a:lstStyle>
          <a:p>
            <a:r>
              <a:rPr lang="zh-CN" altLang="en-US" sz="1400" dirty="0"/>
              <a:t>准入条件：</a:t>
            </a:r>
            <a:r>
              <a:rPr lang="zh-CN" altLang="zh-CN" sz="1400" dirty="0"/>
              <a:t>待评审的工作产品已经编制完成并进行了自查</a:t>
            </a:r>
            <a:endParaRPr lang="zh-CN" altLang="en-US" sz="1400" dirty="0"/>
          </a:p>
        </p:txBody>
      </p:sp>
      <p:sp>
        <p:nvSpPr>
          <p:cNvPr id="4" name="矩形 3"/>
          <p:cNvSpPr>
            <a:spLocks noChangeArrowheads="1"/>
          </p:cNvSpPr>
          <p:nvPr/>
        </p:nvSpPr>
        <p:spPr bwMode="auto">
          <a:xfrm>
            <a:off x="899592" y="4784253"/>
            <a:ext cx="8244408" cy="307777"/>
          </a:xfrm>
          <a:prstGeom prst="rect">
            <a:avLst/>
          </a:prstGeom>
          <a:noFill/>
          <a:ln w="9525">
            <a:noFill/>
            <a:miter lim="800000"/>
            <a:headEnd/>
            <a:tailEnd/>
          </a:ln>
        </p:spPr>
        <p:txBody>
          <a:bodyPr wrap="square">
            <a:spAutoFit/>
          </a:bodyPr>
          <a:lstStyle/>
          <a:p>
            <a:r>
              <a:rPr lang="zh-CN" altLang="en-US" sz="1400" b="1" dirty="0">
                <a:latin typeface="微软雅黑" pitchFamily="34" charset="-122"/>
                <a:ea typeface="微软雅黑" pitchFamily="34" charset="-122"/>
              </a:rPr>
              <a:t>准出条件：</a:t>
            </a:r>
            <a:r>
              <a:rPr lang="zh-CN" altLang="zh-CN" sz="1400" b="1" dirty="0">
                <a:latin typeface="微软雅黑" pitchFamily="34" charset="-122"/>
                <a:ea typeface="微软雅黑" pitchFamily="34" charset="-122"/>
              </a:rPr>
              <a:t>工作产品达到评审目标</a:t>
            </a:r>
            <a:r>
              <a:rPr lang="zh-CN" altLang="en-US" sz="1400" b="1" dirty="0">
                <a:latin typeface="微软雅黑" pitchFamily="34" charset="-122"/>
                <a:ea typeface="微软雅黑" pitchFamily="34" charset="-122"/>
              </a:rPr>
              <a:t>且</a:t>
            </a:r>
            <a:r>
              <a:rPr lang="zh-CN" altLang="zh-CN" sz="1400" b="1" dirty="0">
                <a:latin typeface="微软雅黑" pitchFamily="34" charset="-122"/>
                <a:ea typeface="微软雅黑" pitchFamily="34" charset="-122"/>
              </a:rPr>
              <a:t>所有缺陷都已关闭，评审报告及相关工作产品已纳入配置库。</a:t>
            </a:r>
          </a:p>
        </p:txBody>
      </p:sp>
      <p:pic>
        <p:nvPicPr>
          <p:cNvPr id="5" name="Picture 2" descr="C:\Program Files\Microsoft Office\MEDIA\CAGCAT10\j0293240.wmf">
            <a:hlinkClick r:id="" action="ppaction://noaction"/>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750463"/>
            <a:ext cx="477313" cy="3521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92" y="339502"/>
            <a:ext cx="7776863" cy="4355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12292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496" y="51470"/>
            <a:ext cx="9108504" cy="307777"/>
          </a:xfrm>
          <a:prstGeom prst="rect">
            <a:avLst/>
          </a:prstGeom>
          <a:noFill/>
          <a:ln w="9525">
            <a:noFill/>
            <a:miter lim="800000"/>
            <a:headEnd/>
            <a:tailEnd/>
          </a:ln>
        </p:spPr>
        <p:txBody>
          <a:bodyPr wrap="square">
            <a:spAutoFit/>
          </a:bodyPr>
          <a:lstStyle>
            <a:defPPr>
              <a:defRPr lang="zh-CN"/>
            </a:defPPr>
            <a:lvl1pPr>
              <a:defRPr sz="1600" b="1">
                <a:latin typeface="微软雅黑" pitchFamily="34" charset="-122"/>
                <a:ea typeface="微软雅黑" pitchFamily="34" charset="-122"/>
              </a:defRPr>
            </a:lvl1pPr>
          </a:lstStyle>
          <a:p>
            <a:r>
              <a:rPr lang="zh-CN" altLang="en-US" sz="1400" dirty="0"/>
              <a:t>准入条件：</a:t>
            </a:r>
            <a:r>
              <a:rPr lang="zh-CN" altLang="zh-CN" sz="1400" dirty="0"/>
              <a:t>待评审的工作产品已经编制完成并进行了自查</a:t>
            </a:r>
            <a:endParaRPr lang="zh-CN" altLang="en-US" sz="1400" dirty="0"/>
          </a:p>
        </p:txBody>
      </p:sp>
      <p:sp>
        <p:nvSpPr>
          <p:cNvPr id="4" name="矩形 3"/>
          <p:cNvSpPr>
            <a:spLocks noChangeArrowheads="1"/>
          </p:cNvSpPr>
          <p:nvPr/>
        </p:nvSpPr>
        <p:spPr bwMode="auto">
          <a:xfrm>
            <a:off x="899592" y="4784253"/>
            <a:ext cx="8244408" cy="307777"/>
          </a:xfrm>
          <a:prstGeom prst="rect">
            <a:avLst/>
          </a:prstGeom>
          <a:noFill/>
          <a:ln w="9525">
            <a:noFill/>
            <a:miter lim="800000"/>
            <a:headEnd/>
            <a:tailEnd/>
          </a:ln>
        </p:spPr>
        <p:txBody>
          <a:bodyPr wrap="square">
            <a:spAutoFit/>
          </a:bodyPr>
          <a:lstStyle/>
          <a:p>
            <a:r>
              <a:rPr lang="zh-CN" altLang="en-US" sz="1400" b="1" dirty="0">
                <a:latin typeface="微软雅黑" pitchFamily="34" charset="-122"/>
                <a:ea typeface="微软雅黑" pitchFamily="34" charset="-122"/>
              </a:rPr>
              <a:t>准出条件：</a:t>
            </a:r>
            <a:r>
              <a:rPr lang="zh-CN" altLang="zh-CN" sz="1400" b="1" dirty="0">
                <a:latin typeface="微软雅黑" pitchFamily="34" charset="-122"/>
                <a:ea typeface="微软雅黑" pitchFamily="34" charset="-122"/>
              </a:rPr>
              <a:t>工作产品达到评审目标</a:t>
            </a:r>
            <a:r>
              <a:rPr lang="zh-CN" altLang="en-US" sz="1400" b="1" dirty="0">
                <a:latin typeface="微软雅黑" pitchFamily="34" charset="-122"/>
                <a:ea typeface="微软雅黑" pitchFamily="34" charset="-122"/>
              </a:rPr>
              <a:t>且</a:t>
            </a:r>
            <a:r>
              <a:rPr lang="zh-CN" altLang="zh-CN" sz="1400" b="1" dirty="0">
                <a:latin typeface="微软雅黑" pitchFamily="34" charset="-122"/>
                <a:ea typeface="微软雅黑" pitchFamily="34" charset="-122"/>
              </a:rPr>
              <a:t>所有缺陷都已关闭，评审报告及相关工作产品已纳入配置库。</a:t>
            </a:r>
          </a:p>
        </p:txBody>
      </p:sp>
      <p:pic>
        <p:nvPicPr>
          <p:cNvPr id="5" name="Picture 2" descr="C:\Program Files\Microsoft Office\MEDIA\CAGCAT10\j0293240.wmf">
            <a:hlinkClick r:id="" action="ppaction://noaction"/>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750463"/>
            <a:ext cx="477313" cy="35213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825" y="465045"/>
            <a:ext cx="7908594" cy="426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97595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496" y="51470"/>
            <a:ext cx="9108504" cy="307777"/>
          </a:xfrm>
          <a:prstGeom prst="rect">
            <a:avLst/>
          </a:prstGeom>
          <a:noFill/>
          <a:ln w="9525">
            <a:noFill/>
            <a:miter lim="800000"/>
            <a:headEnd/>
            <a:tailEnd/>
          </a:ln>
        </p:spPr>
        <p:txBody>
          <a:bodyPr wrap="square">
            <a:spAutoFit/>
          </a:bodyPr>
          <a:lstStyle>
            <a:defPPr>
              <a:defRPr lang="zh-CN"/>
            </a:defPPr>
            <a:lvl1pPr>
              <a:defRPr sz="1600" b="1">
                <a:latin typeface="微软雅黑" pitchFamily="34" charset="-122"/>
                <a:ea typeface="微软雅黑" pitchFamily="34" charset="-122"/>
              </a:defRPr>
            </a:lvl1pPr>
          </a:lstStyle>
          <a:p>
            <a:r>
              <a:rPr lang="zh-CN" altLang="en-US" sz="1400" dirty="0"/>
              <a:t>准入条件：</a:t>
            </a:r>
            <a:r>
              <a:rPr lang="zh-CN" altLang="zh-CN" sz="1400" dirty="0"/>
              <a:t>待评审的工作产品已经编制完成并进行了自查</a:t>
            </a:r>
            <a:endParaRPr lang="zh-CN" altLang="en-US" sz="1400" dirty="0"/>
          </a:p>
        </p:txBody>
      </p:sp>
      <p:sp>
        <p:nvSpPr>
          <p:cNvPr id="4" name="矩形 3"/>
          <p:cNvSpPr>
            <a:spLocks noChangeArrowheads="1"/>
          </p:cNvSpPr>
          <p:nvPr/>
        </p:nvSpPr>
        <p:spPr bwMode="auto">
          <a:xfrm>
            <a:off x="899592" y="4784253"/>
            <a:ext cx="8244408" cy="307777"/>
          </a:xfrm>
          <a:prstGeom prst="rect">
            <a:avLst/>
          </a:prstGeom>
          <a:noFill/>
          <a:ln w="9525">
            <a:noFill/>
            <a:miter lim="800000"/>
            <a:headEnd/>
            <a:tailEnd/>
          </a:ln>
        </p:spPr>
        <p:txBody>
          <a:bodyPr wrap="square">
            <a:spAutoFit/>
          </a:bodyPr>
          <a:lstStyle/>
          <a:p>
            <a:r>
              <a:rPr lang="zh-CN" altLang="en-US" sz="1400" b="1" dirty="0">
                <a:latin typeface="微软雅黑" pitchFamily="34" charset="-122"/>
                <a:ea typeface="微软雅黑" pitchFamily="34" charset="-122"/>
              </a:rPr>
              <a:t>准出条件：</a:t>
            </a:r>
            <a:r>
              <a:rPr lang="zh-CN" altLang="zh-CN" sz="1400" b="1" dirty="0">
                <a:latin typeface="微软雅黑" pitchFamily="34" charset="-122"/>
                <a:ea typeface="微软雅黑" pitchFamily="34" charset="-122"/>
              </a:rPr>
              <a:t>工作产品达到评审目标</a:t>
            </a:r>
            <a:r>
              <a:rPr lang="zh-CN" altLang="en-US" sz="1400" b="1" dirty="0">
                <a:latin typeface="微软雅黑" pitchFamily="34" charset="-122"/>
                <a:ea typeface="微软雅黑" pitchFamily="34" charset="-122"/>
              </a:rPr>
              <a:t>且</a:t>
            </a:r>
            <a:r>
              <a:rPr lang="zh-CN" altLang="zh-CN" sz="1400" b="1" dirty="0">
                <a:latin typeface="微软雅黑" pitchFamily="34" charset="-122"/>
                <a:ea typeface="微软雅黑" pitchFamily="34" charset="-122"/>
              </a:rPr>
              <a:t>所有缺陷都已关闭，评审报告及相关工作产品已纳入配置库。</a:t>
            </a:r>
          </a:p>
        </p:txBody>
      </p:sp>
      <p:pic>
        <p:nvPicPr>
          <p:cNvPr id="5" name="Picture 2" descr="C:\Program Files\Microsoft Office\MEDIA\CAGCAT10\j0293240.wmf">
            <a:hlinkClick r:id="" action="ppaction://noaction"/>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4750463"/>
            <a:ext cx="477313" cy="3521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8362" y="348209"/>
            <a:ext cx="5299865" cy="4402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44448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3 CuadroTexto"/>
          <p:cNvSpPr txBox="1"/>
          <p:nvPr/>
        </p:nvSpPr>
        <p:spPr>
          <a:xfrm>
            <a:off x="5414030" y="3032184"/>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4371726" cy="408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变更活动</a:t>
            </a:r>
            <a:endParaRPr lang="en-US" altLang="zh-CN" sz="2000" dirty="0"/>
          </a:p>
        </p:txBody>
      </p:sp>
      <p:sp>
        <p:nvSpPr>
          <p:cNvPr id="23" name="深色1"/>
          <p:cNvSpPr txBox="1"/>
          <p:nvPr/>
        </p:nvSpPr>
        <p:spPr>
          <a:xfrm>
            <a:off x="3914299" y="843558"/>
            <a:ext cx="492443"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smtClean="0">
                <a:ln>
                  <a:noFill/>
                </a:ln>
                <a:solidFill>
                  <a:srgbClr val="2676FF">
                    <a:lumMod val="75000"/>
                  </a:srgbClr>
                </a:solidFill>
                <a:effectLst/>
                <a:uLnTx/>
                <a:uFillTx/>
                <a:latin typeface="Arial Black" pitchFamily="34" charset="0"/>
              </a:rPr>
              <a:t>1</a:t>
            </a:r>
            <a:endParaRPr kumimoji="0" lang="zh-CN" altLang="en-US" sz="3600" b="0" i="0" u="none" strike="noStrike" kern="0" cap="none" spc="0" normalizeH="0" baseline="0" noProof="0" dirty="0">
              <a:ln>
                <a:noFill/>
              </a:ln>
              <a:solidFill>
                <a:srgbClr val="2676FF">
                  <a:lumMod val="75000"/>
                </a:srgbClr>
              </a:solidFill>
              <a:effectLst/>
              <a:uLnTx/>
              <a:uFillTx/>
              <a:latin typeface="Arial Black" pitchFamily="34" charset="0"/>
            </a:endParaRPr>
          </a:p>
        </p:txBody>
      </p:sp>
      <p:sp>
        <p:nvSpPr>
          <p:cNvPr id="24" name="深色2"/>
          <p:cNvSpPr txBox="1"/>
          <p:nvPr/>
        </p:nvSpPr>
        <p:spPr>
          <a:xfrm>
            <a:off x="5858515" y="843558"/>
            <a:ext cx="492443"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smtClean="0">
                <a:ln>
                  <a:noFill/>
                </a:ln>
                <a:solidFill>
                  <a:srgbClr val="2676FF">
                    <a:lumMod val="75000"/>
                  </a:srgbClr>
                </a:solidFill>
                <a:effectLst/>
                <a:uLnTx/>
                <a:uFillTx/>
                <a:latin typeface="Arial Black" pitchFamily="34" charset="0"/>
              </a:rPr>
              <a:t>2</a:t>
            </a:r>
            <a:endParaRPr kumimoji="0" lang="zh-CN" altLang="en-US" sz="3600" b="0" i="0" u="none" strike="noStrike" kern="0" cap="none" spc="0" normalizeH="0" baseline="0" noProof="0" dirty="0">
              <a:ln>
                <a:noFill/>
              </a:ln>
              <a:solidFill>
                <a:srgbClr val="2676FF">
                  <a:lumMod val="75000"/>
                </a:srgbClr>
              </a:solidFill>
              <a:effectLst/>
              <a:uLnTx/>
              <a:uFillTx/>
              <a:latin typeface="Arial Black" pitchFamily="34" charset="0"/>
            </a:endParaRPr>
          </a:p>
        </p:txBody>
      </p:sp>
      <p:sp>
        <p:nvSpPr>
          <p:cNvPr id="31" name="深色3"/>
          <p:cNvSpPr txBox="1"/>
          <p:nvPr/>
        </p:nvSpPr>
        <p:spPr>
          <a:xfrm>
            <a:off x="7803081" y="843558"/>
            <a:ext cx="492443" cy="64633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3600" b="0" i="0" u="none" strike="noStrike" kern="0" cap="none" spc="0" normalizeH="0" baseline="0" noProof="0" dirty="0" smtClean="0">
                <a:ln>
                  <a:noFill/>
                </a:ln>
                <a:solidFill>
                  <a:srgbClr val="2676FF">
                    <a:lumMod val="75000"/>
                  </a:srgbClr>
                </a:solidFill>
                <a:effectLst/>
                <a:uLnTx/>
                <a:uFillTx/>
                <a:latin typeface="Arial Black" pitchFamily="34" charset="0"/>
              </a:rPr>
              <a:t>3</a:t>
            </a:r>
            <a:endParaRPr kumimoji="0" lang="zh-CN" altLang="en-US" sz="3600" b="0" i="0" u="none" strike="noStrike" kern="0" cap="none" spc="0" normalizeH="0" baseline="0" noProof="0" dirty="0">
              <a:ln>
                <a:noFill/>
              </a:ln>
              <a:solidFill>
                <a:srgbClr val="2676FF">
                  <a:lumMod val="75000"/>
                </a:srgbClr>
              </a:solidFill>
              <a:effectLst/>
              <a:uLnTx/>
              <a:uFillTx/>
              <a:latin typeface="Arial Black" pitchFamily="34" charset="0"/>
            </a:endParaRPr>
          </a:p>
        </p:txBody>
      </p:sp>
      <p:grpSp>
        <p:nvGrpSpPr>
          <p:cNvPr id="32" name="文本1"/>
          <p:cNvGrpSpPr/>
          <p:nvPr/>
        </p:nvGrpSpPr>
        <p:grpSpPr>
          <a:xfrm>
            <a:off x="3266181" y="1166724"/>
            <a:ext cx="1800000" cy="2629162"/>
            <a:chOff x="1649869" y="1988839"/>
            <a:chExt cx="1800000" cy="2991690"/>
          </a:xfrm>
        </p:grpSpPr>
        <p:sp>
          <p:nvSpPr>
            <p:cNvPr id="33" name="矩形 2"/>
            <p:cNvSpPr/>
            <p:nvPr/>
          </p:nvSpPr>
          <p:spPr>
            <a:xfrm>
              <a:off x="1649869" y="1988839"/>
              <a:ext cx="1800000" cy="2991690"/>
            </a:xfrm>
            <a:custGeom>
              <a:avLst/>
              <a:gdLst/>
              <a:ahLst/>
              <a:cxnLst/>
              <a:rect l="l" t="t" r="r" b="b"/>
              <a:pathLst>
                <a:path w="1584176" h="2991690">
                  <a:moveTo>
                    <a:pt x="0" y="0"/>
                  </a:moveTo>
                  <a:lnTo>
                    <a:pt x="533923" y="0"/>
                  </a:lnTo>
                  <a:lnTo>
                    <a:pt x="533923" y="96493"/>
                  </a:lnTo>
                  <a:lnTo>
                    <a:pt x="209147" y="96493"/>
                  </a:lnTo>
                  <a:lnTo>
                    <a:pt x="796178" y="464695"/>
                  </a:lnTo>
                  <a:lnTo>
                    <a:pt x="1383209" y="96493"/>
                  </a:lnTo>
                  <a:lnTo>
                    <a:pt x="1058433" y="96493"/>
                  </a:lnTo>
                  <a:lnTo>
                    <a:pt x="1058433" y="0"/>
                  </a:lnTo>
                  <a:lnTo>
                    <a:pt x="1584176" y="0"/>
                  </a:lnTo>
                  <a:lnTo>
                    <a:pt x="1584176" y="2991690"/>
                  </a:lnTo>
                  <a:lnTo>
                    <a:pt x="0" y="2991690"/>
                  </a:lnTo>
                  <a:close/>
                </a:path>
              </a:pathLst>
            </a:custGeom>
            <a:gradFill>
              <a:gsLst>
                <a:gs pos="33000">
                  <a:srgbClr val="2676FF">
                    <a:lumMod val="60000"/>
                    <a:lumOff val="40000"/>
                  </a:srgbClr>
                </a:gs>
                <a:gs pos="100000">
                  <a:srgbClr val="2676FF"/>
                </a:gs>
              </a:gsLst>
              <a:lin ang="5400000" scaled="0"/>
            </a:gradFill>
            <a:ln w="3175" cap="flat" cmpd="sng" algn="ctr">
              <a:solidFill>
                <a:srgbClr val="D7D7D7"/>
              </a:solidFill>
              <a:prstDash val="solid"/>
            </a:ln>
            <a:effectLst>
              <a:outerShdw blurRad="50800" dist="38100" dir="5400000" algn="t" rotWithShape="0">
                <a:prstClr val="black">
                  <a:alpha val="40000"/>
                </a:prstClr>
              </a:outerShdw>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tabLst/>
                <a:defRPr/>
              </a:pPr>
              <a:endParaRPr kumimoji="0" lang="zh-CN" altLang="en-US" sz="2800" b="0" i="0" u="none" strike="noStrike" kern="0" cap="none" spc="0" normalizeH="0" baseline="0" noProof="0" dirty="0">
                <a:ln>
                  <a:noFill/>
                </a:ln>
                <a:solidFill>
                  <a:srgbClr val="FFFFFF"/>
                </a:solidFill>
                <a:effectLst/>
                <a:uLnTx/>
                <a:uFillTx/>
                <a:latin typeface="Impact" pitchFamily="34" charset="0"/>
                <a:ea typeface="微软雅黑" pitchFamily="34" charset="-122"/>
                <a:cs typeface="+mn-cs"/>
              </a:endParaRPr>
            </a:p>
          </p:txBody>
        </p:sp>
        <p:sp>
          <p:nvSpPr>
            <p:cNvPr id="34" name="TextBox 33"/>
            <p:cNvSpPr txBox="1"/>
            <p:nvPr/>
          </p:nvSpPr>
          <p:spPr bwMode="auto">
            <a:xfrm>
              <a:off x="1668369" y="2741299"/>
              <a:ext cx="1764792" cy="1526187"/>
            </a:xfrm>
            <a:prstGeom prst="rect">
              <a:avLst/>
            </a:prstGeom>
            <a:noFill/>
          </p:spPr>
          <p:txBody>
            <a:bodyPr vert="horz" wrap="square" lIns="91440" tIns="45720" rIns="91440" bIns="45720" numCol="1" anchor="t" anchorCtr="0" compatLnSpc="1">
              <a:prstTxWarp prst="textNoShape">
                <a:avLst/>
              </a:prstTxWarp>
              <a:spAutoFit/>
            </a:bodyPr>
            <a:lstStyle/>
            <a:p>
              <a:pPr lvl="0" algn="ctr" fontAlgn="base">
                <a:lnSpc>
                  <a:spcPct val="150000"/>
                </a:lnSpc>
                <a:spcBef>
                  <a:spcPct val="0"/>
                </a:spcBef>
                <a:spcAft>
                  <a:spcPct val="0"/>
                </a:spcAft>
                <a:defRPr/>
              </a:pPr>
              <a:r>
                <a:rPr lang="zh-CN" altLang="en-US" sz="1600" b="1" kern="0" dirty="0" smtClean="0">
                  <a:solidFill>
                    <a:srgbClr val="FFFFFF"/>
                  </a:solidFill>
                  <a:latin typeface="微软雅黑" pitchFamily="34" charset="-122"/>
                  <a:ea typeface="微软雅黑" pitchFamily="34" charset="-122"/>
                  <a:cs typeface="宋体" pitchFamily="2" charset="-122"/>
                </a:rPr>
                <a:t>一级变更</a:t>
              </a:r>
              <a:r>
                <a:rPr lang="zh-CN" altLang="en-US" sz="1600" b="1" kern="0" dirty="0">
                  <a:solidFill>
                    <a:srgbClr val="FFFFFF"/>
                  </a:solidFill>
                  <a:latin typeface="微软雅黑" pitchFamily="34" charset="-122"/>
                  <a:ea typeface="微软雅黑" pitchFamily="34" charset="-122"/>
                  <a:cs typeface="宋体" pitchFamily="2" charset="-122"/>
                </a:rPr>
                <a:t>阈值：因变更导致项目计划延误至</a:t>
              </a:r>
              <a:r>
                <a:rPr lang="en-US" altLang="zh-CN" sz="1600" b="1" kern="0" dirty="0">
                  <a:solidFill>
                    <a:srgbClr val="FFFFFF"/>
                  </a:solidFill>
                  <a:latin typeface="微软雅黑" pitchFamily="34" charset="-122"/>
                  <a:ea typeface="微软雅黑" pitchFamily="34" charset="-122"/>
                  <a:cs typeface="宋体" pitchFamily="2" charset="-122"/>
                </a:rPr>
                <a:t>40%</a:t>
              </a:r>
              <a:r>
                <a:rPr lang="zh-CN" altLang="en-US" sz="1600" b="1" kern="0" dirty="0">
                  <a:solidFill>
                    <a:srgbClr val="FFFFFF"/>
                  </a:solidFill>
                  <a:latin typeface="微软雅黑" pitchFamily="34" charset="-122"/>
                  <a:ea typeface="微软雅黑" pitchFamily="34" charset="-122"/>
                  <a:cs typeface="宋体" pitchFamily="2" charset="-122"/>
                </a:rPr>
                <a:t>及以上</a:t>
              </a:r>
            </a:p>
          </p:txBody>
        </p:sp>
      </p:grpSp>
      <p:grpSp>
        <p:nvGrpSpPr>
          <p:cNvPr id="35" name="文本2"/>
          <p:cNvGrpSpPr/>
          <p:nvPr/>
        </p:nvGrpSpPr>
        <p:grpSpPr>
          <a:xfrm>
            <a:off x="5209847" y="1166724"/>
            <a:ext cx="1800550" cy="2629162"/>
            <a:chOff x="3665543" y="1988839"/>
            <a:chExt cx="1800550" cy="2991690"/>
          </a:xfrm>
        </p:grpSpPr>
        <p:sp>
          <p:nvSpPr>
            <p:cNvPr id="36" name="矩形 2"/>
            <p:cNvSpPr/>
            <p:nvPr/>
          </p:nvSpPr>
          <p:spPr>
            <a:xfrm>
              <a:off x="3666093" y="1988839"/>
              <a:ext cx="1800000" cy="2991690"/>
            </a:xfrm>
            <a:custGeom>
              <a:avLst/>
              <a:gdLst/>
              <a:ahLst/>
              <a:cxnLst/>
              <a:rect l="l" t="t" r="r" b="b"/>
              <a:pathLst>
                <a:path w="1584176" h="2991690">
                  <a:moveTo>
                    <a:pt x="0" y="0"/>
                  </a:moveTo>
                  <a:lnTo>
                    <a:pt x="533923" y="0"/>
                  </a:lnTo>
                  <a:lnTo>
                    <a:pt x="533923" y="96493"/>
                  </a:lnTo>
                  <a:lnTo>
                    <a:pt x="209147" y="96493"/>
                  </a:lnTo>
                  <a:lnTo>
                    <a:pt x="796178" y="464695"/>
                  </a:lnTo>
                  <a:lnTo>
                    <a:pt x="1383209" y="96493"/>
                  </a:lnTo>
                  <a:lnTo>
                    <a:pt x="1058433" y="96493"/>
                  </a:lnTo>
                  <a:lnTo>
                    <a:pt x="1058433" y="0"/>
                  </a:lnTo>
                  <a:lnTo>
                    <a:pt x="1584176" y="0"/>
                  </a:lnTo>
                  <a:lnTo>
                    <a:pt x="1584176" y="2991690"/>
                  </a:lnTo>
                  <a:lnTo>
                    <a:pt x="0" y="2991690"/>
                  </a:lnTo>
                  <a:close/>
                </a:path>
              </a:pathLst>
            </a:custGeom>
            <a:gradFill>
              <a:gsLst>
                <a:gs pos="33000">
                  <a:srgbClr val="2676FF">
                    <a:lumMod val="60000"/>
                    <a:lumOff val="40000"/>
                  </a:srgbClr>
                </a:gs>
                <a:gs pos="100000">
                  <a:srgbClr val="2676FF"/>
                </a:gs>
              </a:gsLst>
              <a:lin ang="5400000" scaled="0"/>
            </a:gradFill>
            <a:ln w="3175" cap="flat" cmpd="sng" algn="ctr">
              <a:solidFill>
                <a:srgbClr val="D7D7D7"/>
              </a:solidFill>
              <a:prstDash val="solid"/>
            </a:ln>
            <a:effectLst>
              <a:outerShdw blurRad="50800" dist="38100" dir="5400000" algn="t" rotWithShape="0">
                <a:prstClr val="black">
                  <a:alpha val="40000"/>
                </a:prstClr>
              </a:outerShdw>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tabLst/>
                <a:defRPr/>
              </a:pPr>
              <a:endParaRPr kumimoji="0" lang="zh-CN" altLang="en-US" sz="2800" b="0" i="0" u="none" strike="noStrike" kern="0" cap="none" spc="0" normalizeH="0" baseline="0" noProof="0" dirty="0">
                <a:ln>
                  <a:noFill/>
                </a:ln>
                <a:solidFill>
                  <a:srgbClr val="FFFFFF"/>
                </a:solidFill>
                <a:effectLst/>
                <a:uLnTx/>
                <a:uFillTx/>
                <a:latin typeface="Impact" pitchFamily="34" charset="0"/>
                <a:ea typeface="微软雅黑" pitchFamily="34" charset="-122"/>
                <a:cs typeface="+mn-cs"/>
              </a:endParaRPr>
            </a:p>
          </p:txBody>
        </p:sp>
        <p:sp>
          <p:nvSpPr>
            <p:cNvPr id="37" name="TextBox 36"/>
            <p:cNvSpPr txBox="1"/>
            <p:nvPr/>
          </p:nvSpPr>
          <p:spPr bwMode="auto">
            <a:xfrm>
              <a:off x="3665543" y="2742767"/>
              <a:ext cx="1800550" cy="1846659"/>
            </a:xfrm>
            <a:prstGeom prst="rect">
              <a:avLst/>
            </a:prstGeom>
            <a:noFill/>
          </p:spPr>
          <p:txBody>
            <a:bodyPr vert="horz" wrap="square" lIns="91440" tIns="45720" rIns="91440" bIns="45720" numCol="1" anchor="t" anchorCtr="0" compatLnSpc="1">
              <a:prstTxWarp prst="textNoShape">
                <a:avLst/>
              </a:prstTxWarp>
              <a:spAutoFit/>
            </a:bodyPr>
            <a:lstStyle/>
            <a:p>
              <a:pPr lvl="0" algn="ctr" fontAlgn="base">
                <a:lnSpc>
                  <a:spcPct val="150000"/>
                </a:lnSpc>
                <a:spcBef>
                  <a:spcPct val="0"/>
                </a:spcBef>
                <a:spcAft>
                  <a:spcPct val="0"/>
                </a:spcAft>
                <a:defRPr/>
              </a:pPr>
              <a:r>
                <a:rPr lang="zh-CN" altLang="en-US" sz="1600" b="1" kern="0" dirty="0" smtClean="0">
                  <a:solidFill>
                    <a:srgbClr val="FFFFFF"/>
                  </a:solidFill>
                  <a:latin typeface="微软雅黑" pitchFamily="34" charset="-122"/>
                  <a:ea typeface="微软雅黑" pitchFamily="34" charset="-122"/>
                  <a:cs typeface="宋体" pitchFamily="2" charset="-122"/>
                </a:rPr>
                <a:t>二级变更</a:t>
              </a:r>
              <a:r>
                <a:rPr lang="zh-CN" altLang="en-US" sz="1600" b="1" kern="0" dirty="0">
                  <a:solidFill>
                    <a:srgbClr val="FFFFFF"/>
                  </a:solidFill>
                  <a:latin typeface="微软雅黑" pitchFamily="34" charset="-122"/>
                  <a:ea typeface="微软雅黑" pitchFamily="34" charset="-122"/>
                  <a:cs typeface="宋体" pitchFamily="2" charset="-122"/>
                </a:rPr>
                <a:t>阈值：因变更导致项目计划延误至</a:t>
              </a:r>
              <a:r>
                <a:rPr lang="en-US" altLang="zh-CN" sz="1600" b="1" kern="0" dirty="0">
                  <a:solidFill>
                    <a:srgbClr val="FFFFFF"/>
                  </a:solidFill>
                  <a:latin typeface="微软雅黑" pitchFamily="34" charset="-122"/>
                  <a:ea typeface="微软雅黑" pitchFamily="34" charset="-122"/>
                  <a:cs typeface="宋体" pitchFamily="2" charset="-122"/>
                </a:rPr>
                <a:t>20%-40%</a:t>
              </a:r>
              <a:r>
                <a:rPr lang="zh-CN" altLang="en-US" sz="1600" b="1" kern="0" dirty="0">
                  <a:solidFill>
                    <a:srgbClr val="FFFFFF"/>
                  </a:solidFill>
                  <a:latin typeface="微软雅黑" pitchFamily="34" charset="-122"/>
                  <a:ea typeface="微软雅黑" pitchFamily="34" charset="-122"/>
                  <a:cs typeface="宋体" pitchFamily="2" charset="-122"/>
                </a:rPr>
                <a:t>（含</a:t>
              </a:r>
              <a:r>
                <a:rPr lang="en-US" altLang="zh-CN" sz="1600" b="1" kern="0" dirty="0">
                  <a:solidFill>
                    <a:srgbClr val="FFFFFF"/>
                  </a:solidFill>
                  <a:latin typeface="微软雅黑" pitchFamily="34" charset="-122"/>
                  <a:ea typeface="微软雅黑" pitchFamily="34" charset="-122"/>
                  <a:cs typeface="宋体" pitchFamily="2" charset="-122"/>
                </a:rPr>
                <a:t>20%</a:t>
              </a:r>
              <a:r>
                <a:rPr lang="zh-CN" altLang="en-US" sz="1600" b="1" kern="0" dirty="0">
                  <a:solidFill>
                    <a:srgbClr val="FFFFFF"/>
                  </a:solidFill>
                  <a:latin typeface="微软雅黑" pitchFamily="34" charset="-122"/>
                  <a:ea typeface="微软雅黑" pitchFamily="34" charset="-122"/>
                  <a:cs typeface="宋体" pitchFamily="2" charset="-122"/>
                </a:rPr>
                <a:t>）</a:t>
              </a:r>
            </a:p>
            <a:p>
              <a:pPr lvl="0" algn="ctr" fontAlgn="base">
                <a:spcBef>
                  <a:spcPct val="0"/>
                </a:spcBef>
                <a:spcAft>
                  <a:spcPct val="0"/>
                </a:spcAft>
                <a:defRPr/>
              </a:pPr>
              <a:endParaRPr lang="zh-CN" altLang="en-US" kern="0" dirty="0">
                <a:solidFill>
                  <a:srgbClr val="FFFFFF"/>
                </a:solidFill>
                <a:latin typeface="微软雅黑" pitchFamily="34" charset="-122"/>
                <a:ea typeface="微软雅黑" pitchFamily="34" charset="-122"/>
                <a:cs typeface="宋体" pitchFamily="2" charset="-122"/>
              </a:endParaRPr>
            </a:p>
          </p:txBody>
        </p:sp>
      </p:grpSp>
      <p:grpSp>
        <p:nvGrpSpPr>
          <p:cNvPr id="38" name="文本3"/>
          <p:cNvGrpSpPr/>
          <p:nvPr/>
        </p:nvGrpSpPr>
        <p:grpSpPr>
          <a:xfrm>
            <a:off x="7154963" y="1166724"/>
            <a:ext cx="1809525" cy="2629162"/>
            <a:chOff x="5754325" y="1988839"/>
            <a:chExt cx="1809525" cy="2991690"/>
          </a:xfrm>
        </p:grpSpPr>
        <p:sp>
          <p:nvSpPr>
            <p:cNvPr id="39" name="矩形 2"/>
            <p:cNvSpPr/>
            <p:nvPr/>
          </p:nvSpPr>
          <p:spPr>
            <a:xfrm>
              <a:off x="5754325" y="1988839"/>
              <a:ext cx="1800000" cy="2991690"/>
            </a:xfrm>
            <a:custGeom>
              <a:avLst/>
              <a:gdLst/>
              <a:ahLst/>
              <a:cxnLst/>
              <a:rect l="l" t="t" r="r" b="b"/>
              <a:pathLst>
                <a:path w="1584176" h="2991690">
                  <a:moveTo>
                    <a:pt x="0" y="0"/>
                  </a:moveTo>
                  <a:lnTo>
                    <a:pt x="533923" y="0"/>
                  </a:lnTo>
                  <a:lnTo>
                    <a:pt x="533923" y="96493"/>
                  </a:lnTo>
                  <a:lnTo>
                    <a:pt x="209147" y="96493"/>
                  </a:lnTo>
                  <a:lnTo>
                    <a:pt x="796178" y="464695"/>
                  </a:lnTo>
                  <a:lnTo>
                    <a:pt x="1383209" y="96493"/>
                  </a:lnTo>
                  <a:lnTo>
                    <a:pt x="1058433" y="96493"/>
                  </a:lnTo>
                  <a:lnTo>
                    <a:pt x="1058433" y="0"/>
                  </a:lnTo>
                  <a:lnTo>
                    <a:pt x="1584176" y="0"/>
                  </a:lnTo>
                  <a:lnTo>
                    <a:pt x="1584176" y="2991690"/>
                  </a:lnTo>
                  <a:lnTo>
                    <a:pt x="0" y="2991690"/>
                  </a:lnTo>
                  <a:close/>
                </a:path>
              </a:pathLst>
            </a:custGeom>
            <a:gradFill>
              <a:gsLst>
                <a:gs pos="33000">
                  <a:srgbClr val="2676FF">
                    <a:lumMod val="60000"/>
                    <a:lumOff val="40000"/>
                  </a:srgbClr>
                </a:gs>
                <a:gs pos="100000">
                  <a:srgbClr val="2676FF"/>
                </a:gs>
              </a:gsLst>
              <a:lin ang="5400000" scaled="0"/>
            </a:gradFill>
            <a:ln w="3175" cap="flat" cmpd="sng" algn="ctr">
              <a:solidFill>
                <a:srgbClr val="D7D7D7"/>
              </a:solidFill>
              <a:prstDash val="solid"/>
            </a:ln>
            <a:effectLst>
              <a:outerShdw blurRad="50800" dist="38100" dir="5400000" algn="t" rotWithShape="0">
                <a:prstClr val="black">
                  <a:alpha val="40000"/>
                </a:prstClr>
              </a:outerShdw>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tabLst/>
                <a:defRPr/>
              </a:pPr>
              <a:endParaRPr kumimoji="0" lang="zh-CN" altLang="en-US" sz="2800" b="0" i="0" u="none" strike="noStrike" kern="0" cap="none" spc="0" normalizeH="0" baseline="0" noProof="0" dirty="0">
                <a:ln>
                  <a:noFill/>
                </a:ln>
                <a:solidFill>
                  <a:srgbClr val="FFFFFF"/>
                </a:solidFill>
                <a:effectLst/>
                <a:uLnTx/>
                <a:uFillTx/>
                <a:latin typeface="Impact" pitchFamily="34" charset="0"/>
                <a:ea typeface="微软雅黑" pitchFamily="34" charset="-122"/>
                <a:cs typeface="+mn-cs"/>
              </a:endParaRPr>
            </a:p>
          </p:txBody>
        </p:sp>
        <p:sp>
          <p:nvSpPr>
            <p:cNvPr id="40" name="TextBox 39"/>
            <p:cNvSpPr txBox="1"/>
            <p:nvPr/>
          </p:nvSpPr>
          <p:spPr bwMode="auto">
            <a:xfrm>
              <a:off x="5763300" y="2748281"/>
              <a:ext cx="1800550" cy="1526187"/>
            </a:xfrm>
            <a:prstGeom prst="rect">
              <a:avLst/>
            </a:prstGeom>
            <a:noFill/>
          </p:spPr>
          <p:txBody>
            <a:bodyPr vert="horz" wrap="square" lIns="91440" tIns="45720" rIns="91440" bIns="45720" numCol="1" anchor="t" anchorCtr="0" compatLnSpc="1">
              <a:prstTxWarp prst="textNoShape">
                <a:avLst/>
              </a:prstTxWarp>
              <a:spAutoFit/>
            </a:bodyPr>
            <a:lstStyle/>
            <a:p>
              <a:pPr lvl="0" algn="ctr" fontAlgn="base">
                <a:lnSpc>
                  <a:spcPct val="150000"/>
                </a:lnSpc>
                <a:spcBef>
                  <a:spcPct val="0"/>
                </a:spcBef>
                <a:spcAft>
                  <a:spcPct val="0"/>
                </a:spcAft>
                <a:defRPr/>
              </a:pPr>
              <a:r>
                <a:rPr lang="zh-CN" altLang="en-US" sz="1600" b="1" kern="0" dirty="0" smtClean="0">
                  <a:solidFill>
                    <a:srgbClr val="FFFFFF"/>
                  </a:solidFill>
                  <a:latin typeface="微软雅黑" pitchFamily="34" charset="-122"/>
                  <a:ea typeface="微软雅黑" pitchFamily="34" charset="-122"/>
                  <a:cs typeface="宋体" pitchFamily="2" charset="-122"/>
                </a:rPr>
                <a:t>三级变更</a:t>
              </a:r>
              <a:r>
                <a:rPr lang="zh-CN" altLang="en-US" sz="1600" b="1" kern="0" dirty="0">
                  <a:solidFill>
                    <a:srgbClr val="FFFFFF"/>
                  </a:solidFill>
                  <a:latin typeface="微软雅黑" pitchFamily="34" charset="-122"/>
                  <a:ea typeface="微软雅黑" pitchFamily="34" charset="-122"/>
                  <a:cs typeface="宋体" pitchFamily="2" charset="-122"/>
                </a:rPr>
                <a:t>阈值：因变更导致项目计划延误至</a:t>
              </a:r>
              <a:r>
                <a:rPr lang="en-US" altLang="zh-CN" sz="1600" b="1" kern="0" dirty="0">
                  <a:solidFill>
                    <a:srgbClr val="FFFFFF"/>
                  </a:solidFill>
                  <a:latin typeface="微软雅黑" pitchFamily="34" charset="-122"/>
                  <a:ea typeface="微软雅黑" pitchFamily="34" charset="-122"/>
                  <a:cs typeface="宋体" pitchFamily="2" charset="-122"/>
                </a:rPr>
                <a:t>20%</a:t>
              </a:r>
              <a:r>
                <a:rPr lang="zh-CN" altLang="en-US" sz="1600" b="1" kern="0" dirty="0">
                  <a:solidFill>
                    <a:srgbClr val="FFFFFF"/>
                  </a:solidFill>
                  <a:latin typeface="微软雅黑" pitchFamily="34" charset="-122"/>
                  <a:ea typeface="微软雅黑" pitchFamily="34" charset="-122"/>
                  <a:cs typeface="宋体" pitchFamily="2" charset="-122"/>
                </a:rPr>
                <a:t>以下</a:t>
              </a:r>
            </a:p>
          </p:txBody>
        </p:sp>
      </p:grpSp>
      <p:sp>
        <p:nvSpPr>
          <p:cNvPr id="41" name="矩形 40"/>
          <p:cNvSpPr/>
          <p:nvPr/>
        </p:nvSpPr>
        <p:spPr>
          <a:xfrm>
            <a:off x="3284681" y="4116318"/>
            <a:ext cx="5670282" cy="399648"/>
          </a:xfrm>
          <a:prstGeom prst="rect">
            <a:avLst/>
          </a:prstGeom>
          <a:solidFill>
            <a:srgbClr val="CD1F06">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bg1"/>
                </a:solidFill>
                <a:latin typeface="微软雅黑" pitchFamily="34" charset="-122"/>
                <a:ea typeface="微软雅黑" pitchFamily="34" charset="-122"/>
              </a:rPr>
              <a:t>事后变更：超过原计划结项时间进行的变更。</a:t>
            </a:r>
            <a:r>
              <a:rPr lang="en-US" altLang="zh-CN" sz="1600" dirty="0">
                <a:solidFill>
                  <a:schemeClr val="bg1"/>
                </a:solidFill>
                <a:latin typeface="微软雅黑" pitchFamily="34" charset="-122"/>
                <a:ea typeface="微软雅黑" pitchFamily="34" charset="-122"/>
              </a:rPr>
              <a:t>---</a:t>
            </a:r>
            <a:r>
              <a:rPr lang="zh-CN" altLang="en-US" sz="1600" dirty="0">
                <a:solidFill>
                  <a:schemeClr val="bg1"/>
                </a:solidFill>
                <a:latin typeface="微软雅黑" pitchFamily="34" charset="-122"/>
                <a:ea typeface="微软雅黑" pitchFamily="34" charset="-122"/>
              </a:rPr>
              <a:t>无效</a:t>
            </a:r>
          </a:p>
        </p:txBody>
      </p:sp>
      <p:sp>
        <p:nvSpPr>
          <p:cNvPr id="42" name="矩形 25"/>
          <p:cNvSpPr>
            <a:spLocks noChangeArrowheads="1"/>
          </p:cNvSpPr>
          <p:nvPr/>
        </p:nvSpPr>
        <p:spPr bwMode="auto">
          <a:xfrm>
            <a:off x="107950" y="1199530"/>
            <a:ext cx="315823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zh-CN" sz="1600" b="1" dirty="0">
                <a:latin typeface="微软雅黑" pitchFamily="34" charset="-122"/>
                <a:ea typeface="微软雅黑" pitchFamily="34" charset="-122"/>
              </a:rPr>
              <a:t>变更控制委员会</a:t>
            </a:r>
            <a:r>
              <a:rPr lang="en-US" altLang="zh-CN" sz="1600" b="1" dirty="0" smtClean="0">
                <a:latin typeface="微软雅黑" pitchFamily="34" charset="-122"/>
                <a:ea typeface="微软雅黑" pitchFamily="34" charset="-122"/>
              </a:rPr>
              <a:t>(CCB</a:t>
            </a:r>
            <a:r>
              <a:rPr lang="en-US" altLang="zh-CN" sz="1600" b="1" dirty="0">
                <a:latin typeface="微软雅黑" pitchFamily="34" charset="-122"/>
                <a:ea typeface="微软雅黑" pitchFamily="34" charset="-122"/>
              </a:rPr>
              <a:t>)</a:t>
            </a:r>
            <a:r>
              <a:rPr lang="zh-CN" altLang="zh-CN"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a:lnSpc>
                <a:spcPct val="150000"/>
              </a:lnSpc>
            </a:pPr>
            <a:r>
              <a:rPr lang="zh-CN" altLang="zh-CN" sz="1600" dirty="0" smtClean="0">
                <a:latin typeface="微软雅黑" pitchFamily="34" charset="-122"/>
                <a:ea typeface="微软雅黑" pitchFamily="34" charset="-122"/>
              </a:rPr>
              <a:t>对</a:t>
            </a:r>
            <a:r>
              <a:rPr lang="zh-CN" altLang="zh-CN" sz="1600" dirty="0">
                <a:latin typeface="微软雅黑" pitchFamily="34" charset="-122"/>
                <a:ea typeface="微软雅黑" pitchFamily="34" charset="-122"/>
              </a:rPr>
              <a:t>变更请求进行</a:t>
            </a:r>
            <a:r>
              <a:rPr lang="zh-CN" altLang="zh-CN" sz="1600" b="1" dirty="0">
                <a:solidFill>
                  <a:schemeClr val="accent2">
                    <a:lumMod val="75000"/>
                  </a:schemeClr>
                </a:solidFill>
                <a:latin typeface="微软雅黑" pitchFamily="34" charset="-122"/>
                <a:ea typeface="微软雅黑" pitchFamily="34" charset="-122"/>
              </a:rPr>
              <a:t>分析</a:t>
            </a:r>
            <a:r>
              <a:rPr lang="zh-CN" altLang="zh-CN" sz="1600" dirty="0">
                <a:latin typeface="微软雅黑" pitchFamily="34" charset="-122"/>
                <a:ea typeface="微软雅黑" pitchFamily="34" charset="-122"/>
              </a:rPr>
              <a:t>、</a:t>
            </a:r>
            <a:r>
              <a:rPr lang="zh-CN" altLang="zh-CN" sz="1600" b="1" dirty="0">
                <a:solidFill>
                  <a:schemeClr val="accent2">
                    <a:lumMod val="75000"/>
                  </a:schemeClr>
                </a:solidFill>
                <a:latin typeface="微软雅黑" pitchFamily="34" charset="-122"/>
                <a:ea typeface="微软雅黑" pitchFamily="34" charset="-122"/>
              </a:rPr>
              <a:t>整理</a:t>
            </a:r>
            <a:r>
              <a:rPr lang="zh-CN" altLang="zh-CN" sz="1600" dirty="0">
                <a:latin typeface="微软雅黑" pitchFamily="34" charset="-122"/>
                <a:ea typeface="微软雅黑" pitchFamily="34" charset="-122"/>
              </a:rPr>
              <a:t>，并做出</a:t>
            </a:r>
            <a:r>
              <a:rPr lang="zh-CN" altLang="zh-CN" sz="1600" b="1" dirty="0">
                <a:solidFill>
                  <a:schemeClr val="accent2">
                    <a:lumMod val="75000"/>
                  </a:schemeClr>
                </a:solidFill>
                <a:latin typeface="微软雅黑" pitchFamily="34" charset="-122"/>
                <a:ea typeface="微软雅黑" pitchFamily="34" charset="-122"/>
              </a:rPr>
              <a:t>决定</a:t>
            </a:r>
            <a:r>
              <a:rPr lang="zh-CN" altLang="zh-CN" sz="1600" dirty="0">
                <a:latin typeface="微软雅黑" pitchFamily="34" charset="-122"/>
                <a:ea typeface="微软雅黑" pitchFamily="34" charset="-122"/>
              </a:rPr>
              <a:t>的一个内部组织</a:t>
            </a:r>
            <a:r>
              <a:rPr lang="zh-CN" altLang="zh-CN"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a:lnSpc>
                <a:spcPct val="150000"/>
              </a:lnSpc>
            </a:pPr>
            <a:r>
              <a:rPr lang="zh-CN" altLang="zh-CN" sz="1600" dirty="0" smtClean="0">
                <a:latin typeface="微软雅黑" pitchFamily="34" charset="-122"/>
                <a:ea typeface="微软雅黑" pitchFamily="34" charset="-122"/>
              </a:rPr>
              <a:t>通常</a:t>
            </a:r>
            <a:r>
              <a:rPr lang="zh-CN" altLang="zh-CN" sz="1600" dirty="0">
                <a:latin typeface="微软雅黑" pitchFamily="34" charset="-122"/>
                <a:ea typeface="微软雅黑" pitchFamily="34" charset="-122"/>
              </a:rPr>
              <a:t>由研发中心总经理、技术总监、项目经理、产品经理、测试经理、</a:t>
            </a:r>
            <a:r>
              <a:rPr lang="en-US" altLang="zh-CN" sz="1600" dirty="0">
                <a:latin typeface="微软雅黑" pitchFamily="34" charset="-122"/>
                <a:ea typeface="微软雅黑" pitchFamily="34" charset="-122"/>
              </a:rPr>
              <a:t>QA</a:t>
            </a:r>
            <a:r>
              <a:rPr lang="zh-CN" altLang="zh-CN" sz="1600" dirty="0">
                <a:latin typeface="微软雅黑" pitchFamily="34" charset="-122"/>
                <a:ea typeface="微软雅黑" pitchFamily="34" charset="-122"/>
              </a:rPr>
              <a:t>等人组成</a:t>
            </a:r>
            <a:endParaRPr lang="zh-CN" altLang="en-US" sz="1600" dirty="0">
              <a:latin typeface="微软雅黑" pitchFamily="34" charset="-122"/>
              <a:ea typeface="微软雅黑" pitchFamily="34"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189239840"/>
              </p:ext>
            </p:extLst>
          </p:nvPr>
        </p:nvGraphicFramePr>
        <p:xfrm>
          <a:off x="2051720" y="3659485"/>
          <a:ext cx="914400" cy="828675"/>
        </p:xfrm>
        <a:graphic>
          <a:graphicData uri="http://schemas.openxmlformats.org/presentationml/2006/ole">
            <mc:AlternateContent xmlns:mc="http://schemas.openxmlformats.org/markup-compatibility/2006">
              <mc:Choice xmlns:v="urn:schemas-microsoft-com:vml" Requires="v">
                <p:oleObj spid="_x0000_s234597" name="工作表" showAsIcon="1" r:id="rId5" imgW="914400" imgH="828720" progId="Excel.Sheet.8">
                  <p:embed/>
                </p:oleObj>
              </mc:Choice>
              <mc:Fallback>
                <p:oleObj name="工作表" showAsIcon="1" r:id="rId5" imgW="914400" imgH="828720" progId="Excel.Sheet.8">
                  <p:embed/>
                  <p:pic>
                    <p:nvPicPr>
                      <p:cNvPr id="0" name=""/>
                      <p:cNvPicPr/>
                      <p:nvPr/>
                    </p:nvPicPr>
                    <p:blipFill>
                      <a:blip r:embed="rId6"/>
                      <a:stretch>
                        <a:fillRect/>
                      </a:stretch>
                    </p:blipFill>
                    <p:spPr>
                      <a:xfrm>
                        <a:off x="2051720" y="3659485"/>
                        <a:ext cx="914400" cy="828675"/>
                      </a:xfrm>
                      <a:prstGeom prst="rect">
                        <a:avLst/>
                      </a:prstGeom>
                    </p:spPr>
                  </p:pic>
                </p:oleObj>
              </mc:Fallback>
            </mc:AlternateContent>
          </a:graphicData>
        </a:graphic>
      </p:graphicFrame>
    </p:spTree>
    <p:extLst>
      <p:ext uri="{BB962C8B-B14F-4D97-AF65-F5344CB8AC3E}">
        <p14:creationId xmlns:p14="http://schemas.microsoft.com/office/powerpoint/2010/main" val="305214169"/>
      </p:ext>
    </p:extLst>
  </p:cSld>
  <p:clrMapOvr>
    <a:masterClrMapping/>
  </p:clrMapOvr>
  <p:transition spd="slow">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496" y="51470"/>
            <a:ext cx="9108504" cy="307777"/>
          </a:xfrm>
          <a:prstGeom prst="rect">
            <a:avLst/>
          </a:prstGeom>
          <a:noFill/>
          <a:ln w="9525">
            <a:noFill/>
            <a:miter lim="800000"/>
            <a:headEnd/>
            <a:tailEnd/>
          </a:ln>
        </p:spPr>
        <p:txBody>
          <a:bodyPr wrap="square">
            <a:spAutoFit/>
          </a:bodyPr>
          <a:lstStyle>
            <a:defPPr>
              <a:defRPr lang="zh-CN"/>
            </a:defPPr>
            <a:lvl1pPr>
              <a:defRPr sz="1600" b="1">
                <a:latin typeface="微软雅黑" pitchFamily="34" charset="-122"/>
                <a:ea typeface="微软雅黑" pitchFamily="34" charset="-122"/>
              </a:defRPr>
            </a:lvl1pPr>
          </a:lstStyle>
          <a:p>
            <a:r>
              <a:rPr lang="zh-CN" altLang="en-US" sz="1400" dirty="0"/>
              <a:t>准入条件：相关工作产品</a:t>
            </a:r>
            <a:r>
              <a:rPr lang="en-US" altLang="zh-CN" sz="1400" dirty="0"/>
              <a:t>(</a:t>
            </a:r>
            <a:r>
              <a:rPr lang="zh-CN" altLang="en-US" sz="1400" dirty="0"/>
              <a:t>例如，需求规格、设计文档、测试用例等</a:t>
            </a:r>
            <a:r>
              <a:rPr lang="en-US" altLang="zh-CN" sz="1400" dirty="0"/>
              <a:t>)</a:t>
            </a:r>
            <a:r>
              <a:rPr lang="zh-CN" altLang="en-US" sz="1400" dirty="0"/>
              <a:t>已纳入配置基线或变更申请人发现有必要修订</a:t>
            </a:r>
          </a:p>
        </p:txBody>
      </p:sp>
      <p:sp>
        <p:nvSpPr>
          <p:cNvPr id="4" name="矩形 3"/>
          <p:cNvSpPr>
            <a:spLocks noChangeArrowheads="1"/>
          </p:cNvSpPr>
          <p:nvPr/>
        </p:nvSpPr>
        <p:spPr bwMode="auto">
          <a:xfrm>
            <a:off x="899592" y="4784253"/>
            <a:ext cx="8244408" cy="307777"/>
          </a:xfrm>
          <a:prstGeom prst="rect">
            <a:avLst/>
          </a:prstGeom>
          <a:noFill/>
          <a:ln w="9525">
            <a:noFill/>
            <a:miter lim="800000"/>
            <a:headEnd/>
            <a:tailEnd/>
          </a:ln>
        </p:spPr>
        <p:txBody>
          <a:bodyPr wrap="square">
            <a:spAutoFit/>
          </a:bodyPr>
          <a:lstStyle/>
          <a:p>
            <a:r>
              <a:rPr lang="zh-CN" altLang="en-US" sz="1400" b="1" dirty="0">
                <a:latin typeface="微软雅黑" pitchFamily="34" charset="-122"/>
                <a:ea typeface="微软雅黑" pitchFamily="34" charset="-122"/>
              </a:rPr>
              <a:t>准出条件：变更取消</a:t>
            </a:r>
            <a:r>
              <a:rPr lang="en-US" altLang="zh-CN" sz="1400" b="1" dirty="0">
                <a:latin typeface="微软雅黑" pitchFamily="34" charset="-122"/>
                <a:ea typeface="微软雅黑" pitchFamily="34" charset="-122"/>
              </a:rPr>
              <a:t>/</a:t>
            </a:r>
            <a:r>
              <a:rPr lang="zh-CN" altLang="en-US" sz="1400" b="1" dirty="0">
                <a:latin typeface="微软雅黑" pitchFamily="34" charset="-122"/>
                <a:ea typeface="微软雅黑" pitchFamily="34" charset="-122"/>
              </a:rPr>
              <a:t>驳回或变更完成且相关的配置基线重新建立</a:t>
            </a:r>
          </a:p>
        </p:txBody>
      </p:sp>
      <p:pic>
        <p:nvPicPr>
          <p:cNvPr id="5" name="Picture 2" descr="C:\Program Files\Microsoft Office\MEDIA\CAGCAT10\j0293240.wmf">
            <a:hlinkClick r:id="" action="ppaction://noaction"/>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4750463"/>
            <a:ext cx="477313" cy="3521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对象 2"/>
          <p:cNvGraphicFramePr>
            <a:graphicFrameLocks noChangeAspect="1"/>
          </p:cNvGraphicFramePr>
          <p:nvPr>
            <p:extLst>
              <p:ext uri="{D42A27DB-BD31-4B8C-83A1-F6EECF244321}">
                <p14:modId xmlns:p14="http://schemas.microsoft.com/office/powerpoint/2010/main" val="2663371706"/>
              </p:ext>
            </p:extLst>
          </p:nvPr>
        </p:nvGraphicFramePr>
        <p:xfrm>
          <a:off x="395536" y="359247"/>
          <a:ext cx="8226109" cy="4391216"/>
        </p:xfrm>
        <a:graphic>
          <a:graphicData uri="http://schemas.openxmlformats.org/presentationml/2006/ole">
            <mc:AlternateContent xmlns:mc="http://schemas.openxmlformats.org/markup-compatibility/2006">
              <mc:Choice xmlns:v="urn:schemas-microsoft-com:vml" Requires="v">
                <p:oleObj spid="_x0000_s231558" name="Visio" r:id="rId5" imgW="10018785" imgH="7246925" progId="Visio.Drawing.11">
                  <p:embed/>
                </p:oleObj>
              </mc:Choice>
              <mc:Fallback>
                <p:oleObj name="Visio" r:id="rId5" imgW="10018785" imgH="7246925"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536" y="359247"/>
                        <a:ext cx="8226109" cy="439121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6084956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4371726"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任务型项目流程</a:t>
            </a:r>
            <a:endParaRPr lang="en-US" altLang="zh-CN" sz="2000" dirty="0"/>
          </a:p>
        </p:txBody>
      </p:sp>
      <p:sp>
        <p:nvSpPr>
          <p:cNvPr id="13" name="矩形 6"/>
          <p:cNvSpPr>
            <a:spLocks noChangeArrowheads="1"/>
          </p:cNvSpPr>
          <p:nvPr/>
        </p:nvSpPr>
        <p:spPr bwMode="auto">
          <a:xfrm>
            <a:off x="1576388" y="627534"/>
            <a:ext cx="6249987"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36000" bIns="36000">
            <a:spAutoFit/>
          </a:bodyPr>
          <a:lstStyle/>
          <a:p>
            <a:r>
              <a:rPr lang="en-US" altLang="zh-CN" dirty="0">
                <a:solidFill>
                  <a:schemeClr val="bg1"/>
                </a:solidFill>
                <a:latin typeface="微软雅黑" pitchFamily="34" charset="-122"/>
                <a:ea typeface="微软雅黑" pitchFamily="34" charset="-122"/>
                <a:sym typeface="微软雅黑" pitchFamily="34" charset="-122"/>
              </a:rPr>
              <a:t>1</a:t>
            </a:r>
            <a:r>
              <a:rPr lang="zh-CN" altLang="en-US" dirty="0">
                <a:solidFill>
                  <a:schemeClr val="bg1"/>
                </a:solidFill>
                <a:latin typeface="微软雅黑" pitchFamily="34" charset="-122"/>
                <a:ea typeface="微软雅黑" pitchFamily="34" charset="-122"/>
                <a:sym typeface="微软雅黑" pitchFamily="34" charset="-122"/>
              </a:rPr>
              <a:t>、企业根据评审对象的不同</a:t>
            </a:r>
            <a:endParaRPr lang="en-US" altLang="zh-CN" dirty="0"/>
          </a:p>
        </p:txBody>
      </p:sp>
      <p:sp>
        <p:nvSpPr>
          <p:cNvPr id="15" name="矩形 25"/>
          <p:cNvSpPr>
            <a:spLocks noChangeArrowheads="1"/>
          </p:cNvSpPr>
          <p:nvPr/>
        </p:nvSpPr>
        <p:spPr bwMode="auto">
          <a:xfrm>
            <a:off x="272213" y="1347614"/>
            <a:ext cx="2067540"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ctr">
              <a:lnSpc>
                <a:spcPct val="150000"/>
              </a:lnSpc>
            </a:pPr>
            <a:r>
              <a:rPr lang="zh-CN" altLang="en-US" dirty="0">
                <a:latin typeface="微软雅黑" pitchFamily="34" charset="-122"/>
                <a:ea typeface="微软雅黑" pitchFamily="34" charset="-122"/>
              </a:rPr>
              <a:t>项目从任务受理到完成的估算</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计划工作量小于</a:t>
            </a:r>
            <a:r>
              <a:rPr lang="en-US" altLang="zh-CN" dirty="0">
                <a:latin typeface="微软雅黑" pitchFamily="34" charset="-122"/>
                <a:ea typeface="微软雅黑" pitchFamily="34" charset="-122"/>
              </a:rPr>
              <a:t>3</a:t>
            </a:r>
            <a:r>
              <a:rPr lang="zh-CN" altLang="en-US" dirty="0">
                <a:latin typeface="微软雅黑" pitchFamily="34" charset="-122"/>
                <a:ea typeface="微软雅黑" pitchFamily="34" charset="-122"/>
              </a:rPr>
              <a:t>人月（含</a:t>
            </a:r>
            <a:r>
              <a:rPr lang="en-US" altLang="zh-CN" dirty="0">
                <a:latin typeface="微软雅黑" pitchFamily="34" charset="-122"/>
                <a:ea typeface="微软雅黑" pitchFamily="34" charset="-122"/>
              </a:rPr>
              <a:t>3</a:t>
            </a:r>
            <a:r>
              <a:rPr lang="zh-CN" altLang="en-US" dirty="0">
                <a:latin typeface="微软雅黑" pitchFamily="34" charset="-122"/>
                <a:ea typeface="微软雅黑" pitchFamily="34" charset="-122"/>
              </a:rPr>
              <a:t>人月</a:t>
            </a:r>
            <a:r>
              <a:rPr lang="zh-CN" altLang="en-US" dirty="0" smtClean="0">
                <a:latin typeface="微软雅黑" pitchFamily="34" charset="-122"/>
                <a:ea typeface="微软雅黑" pitchFamily="34" charset="-122"/>
              </a:rPr>
              <a:t>）包括</a:t>
            </a:r>
            <a:r>
              <a:rPr lang="en-US" altLang="zh-CN" dirty="0">
                <a:latin typeface="微软雅黑" pitchFamily="34" charset="-122"/>
                <a:ea typeface="微软雅黑" pitchFamily="34" charset="-122"/>
              </a:rPr>
              <a:t>:BUG</a:t>
            </a:r>
            <a:r>
              <a:rPr lang="zh-CN" altLang="en-US" dirty="0">
                <a:latin typeface="微软雅黑" pitchFamily="34" charset="-122"/>
                <a:ea typeface="微软雅黑" pitchFamily="34" charset="-122"/>
              </a:rPr>
              <a:t>修复、临时任务、零散需求</a:t>
            </a:r>
            <a:endParaRPr lang="zh-CN" altLang="en-US" dirty="0">
              <a:solidFill>
                <a:srgbClr val="000000"/>
              </a:solidFill>
              <a:latin typeface="微软雅黑" pitchFamily="34" charset="-122"/>
              <a:ea typeface="微软雅黑"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2108474401"/>
              </p:ext>
            </p:extLst>
          </p:nvPr>
        </p:nvGraphicFramePr>
        <p:xfrm>
          <a:off x="2699792" y="-9521"/>
          <a:ext cx="6430863" cy="5216769"/>
        </p:xfrm>
        <a:graphic>
          <a:graphicData uri="http://schemas.openxmlformats.org/drawingml/2006/table">
            <a:tbl>
              <a:tblPr firstRow="1" bandRow="1">
                <a:tableStyleId>{7DF18680-E054-41AD-8BC1-D1AEF772440D}</a:tableStyleId>
              </a:tblPr>
              <a:tblGrid>
                <a:gridCol w="1671197"/>
                <a:gridCol w="2278906"/>
                <a:gridCol w="1215416"/>
                <a:gridCol w="1265344"/>
              </a:tblGrid>
              <a:tr h="383921">
                <a:tc>
                  <a:txBody>
                    <a:bodyPr/>
                    <a:lstStyle/>
                    <a:p>
                      <a:pPr algn="ctr"/>
                      <a:r>
                        <a:rPr lang="zh-CN" altLang="en-US" sz="1600" dirty="0" smtClean="0"/>
                        <a:t>活动名称</a:t>
                      </a:r>
                      <a:endParaRPr lang="zh-CN" altLang="en-US" sz="1600" b="1" dirty="0">
                        <a:latin typeface="+mn-ea"/>
                        <a:ea typeface="+mn-ea"/>
                      </a:endParaRPr>
                    </a:p>
                  </a:txBody>
                  <a:tcPr anchor="ctr"/>
                </a:tc>
                <a:tc>
                  <a:txBody>
                    <a:bodyPr/>
                    <a:lstStyle/>
                    <a:p>
                      <a:pPr algn="ctr"/>
                      <a:r>
                        <a:rPr lang="zh-CN" altLang="en-US" sz="1600" dirty="0" smtClean="0"/>
                        <a:t>活动输出</a:t>
                      </a:r>
                      <a:endParaRPr lang="zh-CN" altLang="en-US" sz="1600" b="1" dirty="0">
                        <a:latin typeface="+mn-ea"/>
                        <a:ea typeface="+mn-ea"/>
                      </a:endParaRPr>
                    </a:p>
                  </a:txBody>
                  <a:tcPr anchor="ctr"/>
                </a:tc>
                <a:tc>
                  <a:txBody>
                    <a:bodyPr/>
                    <a:lstStyle/>
                    <a:p>
                      <a:pPr algn="ctr"/>
                      <a:r>
                        <a:rPr lang="zh-CN" altLang="en-US" sz="1600" dirty="0" smtClean="0"/>
                        <a:t>裁剪要求</a:t>
                      </a:r>
                      <a:endParaRPr lang="zh-CN" altLang="en-US" sz="1600" b="1" dirty="0">
                        <a:latin typeface="+mn-ea"/>
                        <a:ea typeface="+mn-ea"/>
                      </a:endParaRPr>
                    </a:p>
                  </a:txBody>
                  <a:tcPr anchor="ctr"/>
                </a:tc>
                <a:tc>
                  <a:txBody>
                    <a:bodyPr/>
                    <a:lstStyle/>
                    <a:p>
                      <a:pPr algn="ctr"/>
                      <a:r>
                        <a:rPr lang="zh-CN" altLang="en-US" sz="1600" dirty="0" smtClean="0"/>
                        <a:t>备注</a:t>
                      </a:r>
                      <a:endParaRPr lang="zh-CN" altLang="en-US" sz="1600" b="1" dirty="0">
                        <a:latin typeface="+mn-ea"/>
                        <a:ea typeface="+mn-ea"/>
                      </a:endParaRPr>
                    </a:p>
                  </a:txBody>
                  <a:tcPr anchor="ctr"/>
                </a:tc>
              </a:tr>
              <a:tr h="383921">
                <a:tc>
                  <a:txBody>
                    <a:bodyPr/>
                    <a:lstStyle/>
                    <a:p>
                      <a:pPr algn="ctr">
                        <a:lnSpc>
                          <a:spcPct val="150000"/>
                        </a:lnSpc>
                        <a:spcAft>
                          <a:spcPts val="0"/>
                        </a:spcAft>
                      </a:pPr>
                      <a:r>
                        <a:rPr lang="en-US" sz="1400" dirty="0" err="1">
                          <a:effectLst/>
                        </a:rPr>
                        <a:t>提出需求</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dirty="0">
                          <a:effectLst/>
                        </a:rPr>
                        <a:t>Bug</a:t>
                      </a:r>
                      <a:r>
                        <a:rPr lang="zh-CN" sz="1400" dirty="0">
                          <a:effectLst/>
                        </a:rPr>
                        <a:t>列表</a:t>
                      </a:r>
                      <a:r>
                        <a:rPr lang="en-US" sz="1400" dirty="0">
                          <a:effectLst/>
                        </a:rPr>
                        <a:t>/</a:t>
                      </a:r>
                      <a:r>
                        <a:rPr lang="zh-CN" sz="1400" dirty="0">
                          <a:effectLst/>
                        </a:rPr>
                        <a:t>客户需求列表</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必选项</a:t>
                      </a:r>
                      <a:endParaRPr lang="zh-CN" sz="1400" b="0" dirty="0">
                        <a:effectLst/>
                        <a:latin typeface="+mn-ea"/>
                        <a:ea typeface="+mn-ea"/>
                      </a:endParaRPr>
                    </a:p>
                  </a:txBody>
                  <a:tcPr marL="68580" marR="68580" marT="0" marB="0" anchor="ctr"/>
                </a:tc>
                <a:tc>
                  <a:txBody>
                    <a:bodyPr/>
                    <a:lstStyle/>
                    <a:p>
                      <a:pPr algn="ctr"/>
                      <a:endParaRPr lang="zh-CN" altLang="en-US" sz="1200" b="0" dirty="0">
                        <a:latin typeface="+mn-ea"/>
                        <a:ea typeface="+mn-ea"/>
                      </a:endParaRPr>
                    </a:p>
                  </a:txBody>
                  <a:tcPr anchor="ctr"/>
                </a:tc>
              </a:tr>
              <a:tr h="383921">
                <a:tc>
                  <a:txBody>
                    <a:bodyPr/>
                    <a:lstStyle/>
                    <a:p>
                      <a:pPr algn="ctr">
                        <a:lnSpc>
                          <a:spcPct val="150000"/>
                        </a:lnSpc>
                        <a:spcAft>
                          <a:spcPts val="0"/>
                        </a:spcAft>
                      </a:pPr>
                      <a:r>
                        <a:rPr lang="en-US" sz="1400" dirty="0" err="1">
                          <a:effectLst/>
                        </a:rPr>
                        <a:t>整理需求</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a:effectLst/>
                        </a:rPr>
                        <a:t>Bug</a:t>
                      </a:r>
                      <a:r>
                        <a:rPr lang="zh-CN" sz="1400">
                          <a:effectLst/>
                        </a:rPr>
                        <a:t>列表</a:t>
                      </a:r>
                      <a:r>
                        <a:rPr lang="en-US" sz="1400">
                          <a:effectLst/>
                        </a:rPr>
                        <a:t>/</a:t>
                      </a:r>
                      <a:r>
                        <a:rPr lang="zh-CN" sz="1400">
                          <a:effectLst/>
                        </a:rPr>
                        <a:t>客户需求列表</a:t>
                      </a:r>
                      <a:endParaRPr lang="zh-CN" sz="1400" b="0">
                        <a:effectLst/>
                        <a:latin typeface="+mn-ea"/>
                        <a:ea typeface="+mn-ea"/>
                      </a:endParaRPr>
                    </a:p>
                  </a:txBody>
                  <a:tcPr marL="68580" marR="68580" marT="0" marB="0" anchor="ctr"/>
                </a:tc>
                <a:tc>
                  <a:txBody>
                    <a:bodyPr/>
                    <a:lstStyle/>
                    <a:p>
                      <a:pPr algn="ctr">
                        <a:lnSpc>
                          <a:spcPct val="150000"/>
                        </a:lnSpc>
                        <a:spcAft>
                          <a:spcPts val="0"/>
                        </a:spcAft>
                      </a:pPr>
                      <a:r>
                        <a:rPr lang="en-US" sz="1400">
                          <a:effectLst/>
                        </a:rPr>
                        <a:t>必选项</a:t>
                      </a:r>
                      <a:endParaRPr lang="zh-CN" sz="1400" b="0">
                        <a:effectLst/>
                        <a:latin typeface="+mn-ea"/>
                        <a:ea typeface="+mn-ea"/>
                      </a:endParaRPr>
                    </a:p>
                  </a:txBody>
                  <a:tcPr marL="68580" marR="68580" marT="0" marB="0" anchor="ctr"/>
                </a:tc>
                <a:tc>
                  <a:txBody>
                    <a:bodyPr/>
                    <a:lstStyle/>
                    <a:p>
                      <a:pPr algn="ctr"/>
                      <a:endParaRPr lang="zh-CN" altLang="en-US" sz="1200" b="0" dirty="0">
                        <a:latin typeface="+mn-ea"/>
                        <a:ea typeface="+mn-ea"/>
                      </a:endParaRPr>
                    </a:p>
                  </a:txBody>
                  <a:tcPr anchor="ctr"/>
                </a:tc>
              </a:tr>
              <a:tr h="383921">
                <a:tc>
                  <a:txBody>
                    <a:bodyPr/>
                    <a:lstStyle/>
                    <a:p>
                      <a:pPr algn="ctr">
                        <a:lnSpc>
                          <a:spcPct val="150000"/>
                        </a:lnSpc>
                        <a:spcAft>
                          <a:spcPts val="0"/>
                        </a:spcAft>
                      </a:pPr>
                      <a:r>
                        <a:rPr lang="en-US" sz="1400" dirty="0" err="1">
                          <a:effectLst/>
                        </a:rPr>
                        <a:t>估算项目时间</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dirty="0" err="1" smtClean="0">
                          <a:effectLst/>
                        </a:rPr>
                        <a:t>项目估算表</a:t>
                      </a:r>
                      <a:r>
                        <a:rPr lang="en-US" sz="1400" dirty="0" smtClean="0">
                          <a:effectLst/>
                        </a:rPr>
                        <a:t>/</a:t>
                      </a:r>
                      <a:r>
                        <a:rPr lang="zh-CN" altLang="en-US" sz="1400" dirty="0" smtClean="0">
                          <a:effectLst/>
                        </a:rPr>
                        <a:t>客户需求列表</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a:effectLst/>
                        </a:rPr>
                        <a:t>必选项</a:t>
                      </a:r>
                      <a:endParaRPr lang="zh-CN" sz="1400" b="0">
                        <a:effectLst/>
                        <a:latin typeface="+mn-ea"/>
                        <a:ea typeface="+mn-ea"/>
                      </a:endParaRPr>
                    </a:p>
                  </a:txBody>
                  <a:tcPr marL="68580" marR="68580" marT="0" marB="0" anchor="ctr"/>
                </a:tc>
                <a:tc>
                  <a:txBody>
                    <a:bodyPr/>
                    <a:lstStyle/>
                    <a:p>
                      <a:pPr algn="ctr"/>
                      <a:r>
                        <a:rPr lang="zh-CN" altLang="en-US" sz="1200" b="0" dirty="0" smtClean="0">
                          <a:latin typeface="+mn-ea"/>
                          <a:ea typeface="+mn-ea"/>
                        </a:rPr>
                        <a:t>可以基于客户需求列表估算</a:t>
                      </a:r>
                      <a:endParaRPr lang="zh-CN" altLang="en-US" sz="1200" b="0" dirty="0">
                        <a:latin typeface="+mn-ea"/>
                        <a:ea typeface="+mn-ea"/>
                      </a:endParaRPr>
                    </a:p>
                  </a:txBody>
                  <a:tcPr anchor="ctr"/>
                </a:tc>
              </a:tr>
              <a:tr h="383921">
                <a:tc>
                  <a:txBody>
                    <a:bodyPr/>
                    <a:lstStyle/>
                    <a:p>
                      <a:pPr algn="ctr">
                        <a:lnSpc>
                          <a:spcPct val="150000"/>
                        </a:lnSpc>
                        <a:spcAft>
                          <a:spcPts val="0"/>
                        </a:spcAft>
                      </a:pPr>
                      <a:r>
                        <a:rPr lang="en-US" sz="1400" dirty="0" err="1">
                          <a:effectLst/>
                        </a:rPr>
                        <a:t>项目立项申请</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项目立项审批表</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a:effectLst/>
                        </a:rPr>
                        <a:t>必选项</a:t>
                      </a:r>
                      <a:endParaRPr lang="zh-CN" sz="1400" b="0">
                        <a:effectLst/>
                        <a:latin typeface="+mn-ea"/>
                        <a:ea typeface="+mn-ea"/>
                      </a:endParaRPr>
                    </a:p>
                  </a:txBody>
                  <a:tcPr marL="68580" marR="68580" marT="0" marB="0" anchor="ctr"/>
                </a:tc>
                <a:tc>
                  <a:txBody>
                    <a:bodyPr/>
                    <a:lstStyle/>
                    <a:p>
                      <a:pPr algn="ctr"/>
                      <a:endParaRPr lang="zh-CN" altLang="en-US" sz="1200" b="0" dirty="0">
                        <a:latin typeface="+mn-ea"/>
                        <a:ea typeface="+mn-ea"/>
                      </a:endParaRPr>
                    </a:p>
                  </a:txBody>
                  <a:tcPr anchor="ctr"/>
                </a:tc>
              </a:tr>
              <a:tr h="383921">
                <a:tc>
                  <a:txBody>
                    <a:bodyPr/>
                    <a:lstStyle/>
                    <a:p>
                      <a:pPr algn="ctr">
                        <a:lnSpc>
                          <a:spcPct val="150000"/>
                        </a:lnSpc>
                        <a:spcAft>
                          <a:spcPts val="0"/>
                        </a:spcAft>
                      </a:pPr>
                      <a:r>
                        <a:rPr lang="en-US" sz="1400" dirty="0" err="1">
                          <a:effectLst/>
                        </a:rPr>
                        <a:t>编制流程配置表</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流程配置表</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a:effectLst/>
                        </a:rPr>
                        <a:t>必选项</a:t>
                      </a:r>
                      <a:endParaRPr lang="zh-CN" sz="1400" b="0">
                        <a:effectLst/>
                        <a:latin typeface="+mn-ea"/>
                        <a:ea typeface="+mn-ea"/>
                      </a:endParaRPr>
                    </a:p>
                  </a:txBody>
                  <a:tcPr marL="68580" marR="68580" marT="0" marB="0" anchor="ctr"/>
                </a:tc>
                <a:tc>
                  <a:txBody>
                    <a:bodyPr/>
                    <a:lstStyle/>
                    <a:p>
                      <a:pPr algn="ctr"/>
                      <a:endParaRPr lang="zh-CN" altLang="en-US" sz="1200" b="0" dirty="0">
                        <a:latin typeface="+mn-ea"/>
                        <a:ea typeface="+mn-ea"/>
                      </a:endParaRPr>
                    </a:p>
                  </a:txBody>
                  <a:tcPr anchor="ctr"/>
                </a:tc>
              </a:tr>
              <a:tr h="383921">
                <a:tc>
                  <a:txBody>
                    <a:bodyPr/>
                    <a:lstStyle/>
                    <a:p>
                      <a:pPr algn="ctr">
                        <a:lnSpc>
                          <a:spcPct val="150000"/>
                        </a:lnSpc>
                        <a:spcAft>
                          <a:spcPts val="0"/>
                        </a:spcAft>
                      </a:pPr>
                      <a:r>
                        <a:rPr lang="en-US" sz="1400">
                          <a:effectLst/>
                        </a:rPr>
                        <a:t>配置库初始化</a:t>
                      </a:r>
                      <a:endParaRPr lang="zh-CN" sz="1400" b="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项目配置库</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a:effectLst/>
                        </a:rPr>
                        <a:t>必选项</a:t>
                      </a:r>
                      <a:endParaRPr lang="zh-CN" sz="1400" b="0">
                        <a:effectLst/>
                        <a:latin typeface="+mn-ea"/>
                        <a:ea typeface="+mn-ea"/>
                      </a:endParaRPr>
                    </a:p>
                  </a:txBody>
                  <a:tcPr marL="68580" marR="68580" marT="0" marB="0" anchor="ctr"/>
                </a:tc>
                <a:tc>
                  <a:txBody>
                    <a:bodyPr/>
                    <a:lstStyle/>
                    <a:p>
                      <a:pPr algn="ctr"/>
                      <a:endParaRPr lang="zh-CN" altLang="en-US" sz="1200" b="0" dirty="0">
                        <a:latin typeface="+mn-ea"/>
                        <a:ea typeface="+mn-ea"/>
                      </a:endParaRPr>
                    </a:p>
                  </a:txBody>
                  <a:tcPr anchor="ctr"/>
                </a:tc>
              </a:tr>
              <a:tr h="383921">
                <a:tc>
                  <a:txBody>
                    <a:bodyPr/>
                    <a:lstStyle/>
                    <a:p>
                      <a:pPr algn="ctr">
                        <a:lnSpc>
                          <a:spcPct val="150000"/>
                        </a:lnSpc>
                        <a:spcAft>
                          <a:spcPts val="0"/>
                        </a:spcAft>
                      </a:pPr>
                      <a:r>
                        <a:rPr lang="en-US" sz="1400" dirty="0" err="1">
                          <a:effectLst/>
                        </a:rPr>
                        <a:t>分配任务</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项目日程表</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a:effectLst/>
                        </a:rPr>
                        <a:t>必选项</a:t>
                      </a:r>
                      <a:endParaRPr lang="zh-CN" sz="1400" b="0">
                        <a:effectLst/>
                        <a:latin typeface="+mn-ea"/>
                        <a:ea typeface="+mn-ea"/>
                      </a:endParaRPr>
                    </a:p>
                  </a:txBody>
                  <a:tcPr marL="68580" marR="68580" marT="0" marB="0" anchor="ctr"/>
                </a:tc>
                <a:tc>
                  <a:txBody>
                    <a:bodyPr/>
                    <a:lstStyle/>
                    <a:p>
                      <a:pPr algn="ctr"/>
                      <a:endParaRPr lang="zh-CN" altLang="en-US" sz="1200" b="0" dirty="0">
                        <a:latin typeface="+mn-ea"/>
                        <a:ea typeface="+mn-ea"/>
                      </a:endParaRPr>
                    </a:p>
                  </a:txBody>
                  <a:tcPr anchor="ctr"/>
                </a:tc>
              </a:tr>
              <a:tr h="383921">
                <a:tc>
                  <a:txBody>
                    <a:bodyPr/>
                    <a:lstStyle/>
                    <a:p>
                      <a:pPr algn="ctr">
                        <a:lnSpc>
                          <a:spcPct val="150000"/>
                        </a:lnSpc>
                        <a:spcAft>
                          <a:spcPts val="0"/>
                        </a:spcAft>
                      </a:pPr>
                      <a:r>
                        <a:rPr lang="en-US" sz="1400" dirty="0" err="1">
                          <a:effectLst/>
                        </a:rPr>
                        <a:t>编码</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源代码</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a:effectLst/>
                        </a:rPr>
                        <a:t>必选项</a:t>
                      </a:r>
                      <a:endParaRPr lang="zh-CN" sz="1400" b="0">
                        <a:effectLst/>
                        <a:latin typeface="+mn-ea"/>
                        <a:ea typeface="+mn-ea"/>
                      </a:endParaRPr>
                    </a:p>
                  </a:txBody>
                  <a:tcPr marL="68580" marR="68580" marT="0" marB="0" anchor="ctr"/>
                </a:tc>
                <a:tc>
                  <a:txBody>
                    <a:bodyPr/>
                    <a:lstStyle/>
                    <a:p>
                      <a:pPr algn="ctr"/>
                      <a:endParaRPr lang="zh-CN" altLang="en-US" sz="1200" b="0" dirty="0">
                        <a:latin typeface="+mn-ea"/>
                        <a:ea typeface="+mn-ea"/>
                      </a:endParaRPr>
                    </a:p>
                  </a:txBody>
                  <a:tcPr anchor="ctr"/>
                </a:tc>
              </a:tr>
              <a:tr h="383921">
                <a:tc>
                  <a:txBody>
                    <a:bodyPr/>
                    <a:lstStyle/>
                    <a:p>
                      <a:pPr algn="ctr">
                        <a:lnSpc>
                          <a:spcPct val="150000"/>
                        </a:lnSpc>
                        <a:spcAft>
                          <a:spcPts val="0"/>
                        </a:spcAft>
                      </a:pPr>
                      <a:r>
                        <a:rPr lang="en-US" sz="1400" dirty="0" err="1">
                          <a:effectLst/>
                        </a:rPr>
                        <a:t>测试</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测试记录</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必选项</a:t>
                      </a:r>
                      <a:endParaRPr lang="zh-CN" sz="1400" b="0" dirty="0">
                        <a:effectLst/>
                        <a:latin typeface="+mn-ea"/>
                        <a:ea typeface="+mn-ea"/>
                      </a:endParaRPr>
                    </a:p>
                  </a:txBody>
                  <a:tcPr marL="68580" marR="68580" marT="0" marB="0" anchor="ctr"/>
                </a:tc>
                <a:tc>
                  <a:txBody>
                    <a:bodyPr/>
                    <a:lstStyle/>
                    <a:p>
                      <a:pPr algn="ctr"/>
                      <a:endParaRPr lang="zh-CN" altLang="en-US" sz="1200" b="0" dirty="0">
                        <a:latin typeface="+mn-ea"/>
                        <a:ea typeface="+mn-ea"/>
                      </a:endParaRPr>
                    </a:p>
                  </a:txBody>
                  <a:tcPr anchor="ctr"/>
                </a:tc>
              </a:tr>
              <a:tr h="383921">
                <a:tc>
                  <a:txBody>
                    <a:bodyPr/>
                    <a:lstStyle/>
                    <a:p>
                      <a:pPr algn="ctr">
                        <a:lnSpc>
                          <a:spcPct val="150000"/>
                        </a:lnSpc>
                        <a:spcAft>
                          <a:spcPts val="0"/>
                        </a:spcAft>
                      </a:pPr>
                      <a:r>
                        <a:rPr lang="en-US" sz="1400">
                          <a:effectLst/>
                        </a:rPr>
                        <a:t>产品验收</a:t>
                      </a:r>
                      <a:endParaRPr lang="zh-CN" sz="1400" b="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产品验收报告</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必选项</a:t>
                      </a:r>
                      <a:endParaRPr lang="zh-CN" sz="1400" b="0" dirty="0">
                        <a:effectLst/>
                        <a:latin typeface="+mn-ea"/>
                        <a:ea typeface="+mn-ea"/>
                      </a:endParaRPr>
                    </a:p>
                  </a:txBody>
                  <a:tcPr marL="68580" marR="68580" marT="0" marB="0" anchor="ctr"/>
                </a:tc>
                <a:tc>
                  <a:txBody>
                    <a:bodyPr/>
                    <a:lstStyle/>
                    <a:p>
                      <a:pPr algn="ctr"/>
                      <a:endParaRPr lang="zh-CN" altLang="en-US" sz="1200" b="0" dirty="0">
                        <a:latin typeface="+mn-ea"/>
                        <a:ea typeface="+mn-ea"/>
                      </a:endParaRPr>
                    </a:p>
                  </a:txBody>
                  <a:tcPr anchor="ctr"/>
                </a:tc>
              </a:tr>
              <a:tr h="536438">
                <a:tc>
                  <a:txBody>
                    <a:bodyPr/>
                    <a:lstStyle/>
                    <a:p>
                      <a:pPr algn="ctr">
                        <a:lnSpc>
                          <a:spcPct val="150000"/>
                        </a:lnSpc>
                        <a:spcAft>
                          <a:spcPts val="0"/>
                        </a:spcAft>
                      </a:pPr>
                      <a:r>
                        <a:rPr lang="en-US" sz="1400">
                          <a:effectLst/>
                        </a:rPr>
                        <a:t>客户验收</a:t>
                      </a:r>
                      <a:endParaRPr lang="zh-CN" sz="1400" b="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客户验收报告</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可选项</a:t>
                      </a:r>
                      <a:endParaRPr lang="zh-CN" sz="1400" b="0" dirty="0">
                        <a:effectLst/>
                        <a:latin typeface="+mn-ea"/>
                        <a:ea typeface="+mn-ea"/>
                      </a:endParaRPr>
                    </a:p>
                  </a:txBody>
                  <a:tcPr marL="68580" marR="68580" marT="0" marB="0" anchor="ctr"/>
                </a:tc>
                <a:tc>
                  <a:txBody>
                    <a:bodyPr/>
                    <a:lstStyle/>
                    <a:p>
                      <a:pPr algn="ctr"/>
                      <a:r>
                        <a:rPr lang="zh-CN" altLang="zh-CN" sz="1200" kern="1200" dirty="0" smtClean="0">
                          <a:effectLst/>
                          <a:latin typeface="+mn-ea"/>
                          <a:ea typeface="+mn-ea"/>
                        </a:rPr>
                        <a:t>定制项目</a:t>
                      </a:r>
                      <a:r>
                        <a:rPr lang="en-US" altLang="zh-CN" sz="1200" kern="1200" dirty="0" smtClean="0">
                          <a:effectLst/>
                          <a:latin typeface="+mn-ea"/>
                          <a:ea typeface="+mn-ea"/>
                        </a:rPr>
                        <a:t>/</a:t>
                      </a:r>
                      <a:r>
                        <a:rPr lang="zh-CN" altLang="zh-CN" sz="1200" kern="1200" dirty="0" smtClean="0">
                          <a:effectLst/>
                          <a:latin typeface="+mn-ea"/>
                          <a:ea typeface="+mn-ea"/>
                        </a:rPr>
                        <a:t>产品必选</a:t>
                      </a:r>
                      <a:endParaRPr lang="zh-CN" altLang="en-US" sz="1200" b="0" dirty="0">
                        <a:latin typeface="+mn-ea"/>
                        <a:ea typeface="+mn-ea"/>
                      </a:endParaRPr>
                    </a:p>
                  </a:txBody>
                  <a:tcPr anchor="ctr"/>
                </a:tc>
              </a:tr>
              <a:tr h="383921">
                <a:tc>
                  <a:txBody>
                    <a:bodyPr/>
                    <a:lstStyle/>
                    <a:p>
                      <a:pPr algn="ctr">
                        <a:lnSpc>
                          <a:spcPct val="150000"/>
                        </a:lnSpc>
                        <a:spcAft>
                          <a:spcPts val="0"/>
                        </a:spcAft>
                      </a:pPr>
                      <a:r>
                        <a:rPr lang="en-US" sz="1400">
                          <a:effectLst/>
                        </a:rPr>
                        <a:t>项目结项</a:t>
                      </a:r>
                      <a:endParaRPr lang="zh-CN" sz="1400" b="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项目结项审批表</a:t>
                      </a:r>
                      <a:endParaRPr lang="zh-CN" sz="1400" b="0" dirty="0">
                        <a:effectLst/>
                        <a:latin typeface="+mn-ea"/>
                        <a:ea typeface="+mn-ea"/>
                      </a:endParaRPr>
                    </a:p>
                  </a:txBody>
                  <a:tcPr marL="68580" marR="68580" marT="0" marB="0" anchor="ctr"/>
                </a:tc>
                <a:tc>
                  <a:txBody>
                    <a:bodyPr/>
                    <a:lstStyle/>
                    <a:p>
                      <a:pPr algn="ctr">
                        <a:lnSpc>
                          <a:spcPct val="150000"/>
                        </a:lnSpc>
                        <a:spcAft>
                          <a:spcPts val="0"/>
                        </a:spcAft>
                      </a:pPr>
                      <a:r>
                        <a:rPr lang="en-US" sz="1400" dirty="0" err="1">
                          <a:effectLst/>
                        </a:rPr>
                        <a:t>必选项</a:t>
                      </a:r>
                      <a:endParaRPr lang="zh-CN" sz="1400" b="0" dirty="0">
                        <a:effectLst/>
                        <a:latin typeface="+mn-ea"/>
                        <a:ea typeface="+mn-ea"/>
                      </a:endParaRPr>
                    </a:p>
                  </a:txBody>
                  <a:tcPr marL="68580" marR="68580" marT="0" marB="0" anchor="ctr"/>
                </a:tc>
                <a:tc>
                  <a:txBody>
                    <a:bodyPr/>
                    <a:lstStyle/>
                    <a:p>
                      <a:pPr algn="ctr"/>
                      <a:endParaRPr lang="zh-CN" altLang="en-US" sz="1200" b="0" dirty="0">
                        <a:latin typeface="+mn-ea"/>
                        <a:ea typeface="+mn-ea"/>
                      </a:endParaRPr>
                    </a:p>
                  </a:txBody>
                  <a:tcPr anchor="ctr"/>
                </a:tc>
              </a:tr>
            </a:tbl>
          </a:graphicData>
        </a:graphic>
      </p:graphicFrame>
    </p:spTree>
    <p:extLst>
      <p:ext uri="{BB962C8B-B14F-4D97-AF65-F5344CB8AC3E}">
        <p14:creationId xmlns:p14="http://schemas.microsoft.com/office/powerpoint/2010/main" val="2056061619"/>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2"/>
          <p:cNvSpPr txBox="1">
            <a:spLocks/>
          </p:cNvSpPr>
          <p:nvPr/>
        </p:nvSpPr>
        <p:spPr>
          <a:xfrm>
            <a:off x="457200" y="205981"/>
            <a:ext cx="8229600" cy="565571"/>
          </a:xfrm>
          <a:prstGeom prst="rect">
            <a:avLst/>
          </a:prstGeom>
        </p:spPr>
        <p:txBody>
          <a:bodyPr vert="horz" lIns="91440" tIns="45720" rIns="91440" bIns="45720" rtlCol="0" anchor="t">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all" spc="0" normalizeH="0" baseline="0" noProof="0" dirty="0" smtClean="0">
                <a:ln>
                  <a:noFill/>
                </a:ln>
                <a:solidFill>
                  <a:srgbClr val="00B0F0"/>
                </a:solidFill>
                <a:effectLst>
                  <a:outerShdw blurRad="38100" dist="38100" dir="2700000" algn="tl">
                    <a:srgbClr val="000000">
                      <a:alpha val="43137"/>
                    </a:srgbClr>
                  </a:outerShdw>
                </a:effectLst>
                <a:uLnTx/>
                <a:uFillTx/>
                <a:latin typeface="微软雅黑" pitchFamily="34" charset="-122"/>
                <a:ea typeface="微软雅黑" pitchFamily="34" charset="-122"/>
                <a:cs typeface="+mj-cs"/>
              </a:rPr>
              <a:t>什么是流程</a:t>
            </a:r>
            <a:endParaRPr kumimoji="0" lang="zh-CN" altLang="en-US" sz="2000" b="1" i="0" u="none" strike="noStrike" kern="1200" cap="all" spc="0" normalizeH="0" baseline="0" noProof="0" dirty="0">
              <a:ln>
                <a:noFill/>
              </a:ln>
              <a:solidFill>
                <a:srgbClr val="00B0F0"/>
              </a:solidFill>
              <a:effectLst>
                <a:outerShdw blurRad="38100" dist="38100" dir="2700000" algn="tl">
                  <a:srgbClr val="000000">
                    <a:alpha val="43137"/>
                  </a:srgbClr>
                </a:outerShdw>
              </a:effectLst>
              <a:uLnTx/>
              <a:uFillTx/>
              <a:latin typeface="微软雅黑" pitchFamily="34" charset="-122"/>
              <a:ea typeface="微软雅黑" pitchFamily="34" charset="-122"/>
              <a:cs typeface="+mj-cs"/>
            </a:endParaRPr>
          </a:p>
        </p:txBody>
      </p:sp>
      <p:sp>
        <p:nvSpPr>
          <p:cNvPr id="6" name="TextBox 5"/>
          <p:cNvSpPr txBox="1"/>
          <p:nvPr/>
        </p:nvSpPr>
        <p:spPr>
          <a:xfrm>
            <a:off x="467544" y="699542"/>
            <a:ext cx="8064896" cy="3739485"/>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什么是流程？</a:t>
            </a:r>
            <a:endParaRPr lang="en-US" altLang="zh-CN" dirty="0" smtClean="0">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pPr>
              <a:lnSpc>
                <a:spcPct val="150000"/>
              </a:lnSpc>
            </a:pPr>
            <a:r>
              <a:rPr lang="zh-CN" altLang="en-US" sz="1600" dirty="0" smtClean="0">
                <a:latin typeface="微软雅黑" pitchFamily="34" charset="-122"/>
                <a:ea typeface="微软雅黑" pitchFamily="34" charset="-122"/>
              </a:rPr>
              <a:t>通过一系列相关的活动，使用资源：人员、设备、材料等，实现特定的目标，为客户创造价值。流程的输出价值应该大于输出。</a:t>
            </a:r>
            <a:endParaRPr lang="en-US" altLang="zh-CN" sz="1600" dirty="0">
              <a:latin typeface="微软雅黑" pitchFamily="34" charset="-122"/>
              <a:ea typeface="微软雅黑" pitchFamily="34" charset="-122"/>
            </a:endParaRPr>
          </a:p>
          <a:p>
            <a:pPr>
              <a:lnSpc>
                <a:spcPct val="150000"/>
              </a:lnSpc>
            </a:pPr>
            <a:endParaRPr lang="en-US" altLang="zh-CN" sz="1600" dirty="0" smtClean="0">
              <a:solidFill>
                <a:srgbClr val="FF0000"/>
              </a:solidFill>
              <a:latin typeface="微软雅黑" pitchFamily="34" charset="-122"/>
              <a:ea typeface="微软雅黑" pitchFamily="34" charset="-122"/>
            </a:endParaRPr>
          </a:p>
          <a:p>
            <a:pPr>
              <a:lnSpc>
                <a:spcPct val="150000"/>
              </a:lnSpc>
            </a:pPr>
            <a:endParaRPr lang="en-US" altLang="zh-CN" sz="1600" dirty="0">
              <a:solidFill>
                <a:srgbClr val="FF0000"/>
              </a:solidFill>
              <a:latin typeface="微软雅黑" pitchFamily="34" charset="-122"/>
              <a:ea typeface="微软雅黑" pitchFamily="34" charset="-122"/>
            </a:endParaRPr>
          </a:p>
          <a:p>
            <a:pPr>
              <a:lnSpc>
                <a:spcPct val="150000"/>
              </a:lnSpc>
            </a:pPr>
            <a:r>
              <a:rPr lang="zh-CN" altLang="en-US" dirty="0" smtClean="0">
                <a:solidFill>
                  <a:srgbClr val="FF0000"/>
                </a:solidFill>
                <a:latin typeface="微软雅黑" pitchFamily="34" charset="-122"/>
                <a:ea typeface="微软雅黑" pitchFamily="34" charset="-122"/>
              </a:rPr>
              <a:t> </a:t>
            </a:r>
            <a:r>
              <a:rPr lang="zh-CN" altLang="en-US" dirty="0" smtClean="0">
                <a:solidFill>
                  <a:schemeClr val="tx2">
                    <a:lumMod val="60000"/>
                    <a:lumOff val="40000"/>
                  </a:schemeClr>
                </a:solidFill>
                <a:latin typeface="微软雅黑" pitchFamily="34" charset="-122"/>
                <a:ea typeface="微软雅黑" pitchFamily="34" charset="-122"/>
              </a:rPr>
              <a:t>什么时间由谁做什么以及做成什么样？</a:t>
            </a:r>
            <a:endParaRPr lang="en-US" altLang="zh-CN" dirty="0" smtClean="0">
              <a:solidFill>
                <a:schemeClr val="tx2">
                  <a:lumMod val="60000"/>
                  <a:lumOff val="40000"/>
                </a:schemeClr>
              </a:solidFill>
              <a:latin typeface="微软雅黑" pitchFamily="34" charset="-122"/>
              <a:ea typeface="微软雅黑" pitchFamily="34" charset="-122"/>
            </a:endParaRPr>
          </a:p>
          <a:p>
            <a:endParaRPr lang="en-US" altLang="zh-CN" dirty="0" smtClean="0">
              <a:solidFill>
                <a:srgbClr val="FF0000"/>
              </a:solidFill>
              <a:latin typeface="微软雅黑" pitchFamily="34" charset="-122"/>
              <a:ea typeface="微软雅黑" pitchFamily="34" charset="-122"/>
            </a:endParaRPr>
          </a:p>
          <a:p>
            <a:r>
              <a:rPr lang="en-US" altLang="zh-CN" dirty="0" smtClean="0">
                <a:solidFill>
                  <a:srgbClr val="FF0000"/>
                </a:solidFill>
                <a:latin typeface="微软雅黑" pitchFamily="34" charset="-122"/>
                <a:ea typeface="微软雅黑" pitchFamily="34" charset="-122"/>
              </a:rPr>
              <a:t>         </a:t>
            </a:r>
            <a:endParaRPr lang="en-US" altLang="zh-CN" dirty="0">
              <a:solidFill>
                <a:srgbClr val="00B0F0"/>
              </a:solidFill>
              <a:latin typeface="微软雅黑" pitchFamily="34" charset="-122"/>
              <a:ea typeface="微软雅黑" pitchFamily="34" charset="-122"/>
            </a:endParaRPr>
          </a:p>
          <a:p>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流程</a:t>
            </a:r>
            <a:r>
              <a:rPr lang="zh-CN" altLang="en-US" dirty="0">
                <a:latin typeface="微软雅黑" pitchFamily="34" charset="-122"/>
                <a:ea typeface="微软雅黑" pitchFamily="34" charset="-122"/>
              </a:rPr>
              <a:t>运作为客户带来的好处，可以表现为</a:t>
            </a:r>
            <a:r>
              <a:rPr lang="zh-CN" altLang="en-US" b="1" dirty="0">
                <a:solidFill>
                  <a:srgbClr val="FF0000"/>
                </a:solidFill>
                <a:latin typeface="微软雅黑" pitchFamily="34" charset="-122"/>
                <a:ea typeface="微软雅黑" pitchFamily="34" charset="-122"/>
              </a:rPr>
              <a:t>提高了效率、降低了成本</a:t>
            </a:r>
            <a:r>
              <a:rPr lang="zh-CN" altLang="en-US" dirty="0" smtClean="0">
                <a:latin typeface="微软雅黑" pitchFamily="34" charset="-122"/>
                <a:ea typeface="微软雅黑" pitchFamily="34" charset="-122"/>
              </a:rPr>
              <a:t>等等</a:t>
            </a:r>
            <a:endParaRPr lang="en-US" altLang="zh-CN" dirty="0" smtClean="0">
              <a:solidFill>
                <a:srgbClr val="00B0F0"/>
              </a:solidFill>
              <a:latin typeface="微软雅黑" pitchFamily="34" charset="-122"/>
              <a:ea typeface="微软雅黑" pitchFamily="34" charset="-122"/>
            </a:endParaRPr>
          </a:p>
        </p:txBody>
      </p:sp>
      <p:sp>
        <p:nvSpPr>
          <p:cNvPr id="7" name="云形 6"/>
          <p:cNvSpPr/>
          <p:nvPr/>
        </p:nvSpPr>
        <p:spPr bwMode="auto">
          <a:xfrm>
            <a:off x="5076056" y="1995686"/>
            <a:ext cx="3456384" cy="1512168"/>
          </a:xfrm>
          <a:prstGeom prst="cloud">
            <a:avLst/>
          </a:prstGeom>
          <a:solidFill>
            <a:schemeClr val="accent6">
              <a:lumMod val="20000"/>
              <a:lumOff val="80000"/>
            </a:schemeClr>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rtlCol="0" anchor="t" anchorCtr="0" compatLnSpc="1">
            <a:prstTxWarp prst="textNoShape">
              <a:avLst/>
            </a:prstTxWarp>
          </a:bodyPr>
          <a:lstStyle/>
          <a:p>
            <a:pPr algn="ctr"/>
            <a:endParaRPr lang="en-US" altLang="zh-CN" dirty="0" smtClean="0"/>
          </a:p>
          <a:p>
            <a:pPr algn="ctr"/>
            <a:r>
              <a:rPr lang="zh-CN" altLang="en-US" i="1" dirty="0" smtClean="0"/>
              <a:t>麦当劳和中餐的区别？</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496" y="51470"/>
            <a:ext cx="9108504" cy="307777"/>
          </a:xfrm>
          <a:prstGeom prst="rect">
            <a:avLst/>
          </a:prstGeom>
          <a:noFill/>
          <a:ln w="9525">
            <a:noFill/>
            <a:miter lim="800000"/>
            <a:headEnd/>
            <a:tailEnd/>
          </a:ln>
        </p:spPr>
        <p:txBody>
          <a:bodyPr wrap="square">
            <a:spAutoFit/>
          </a:bodyPr>
          <a:lstStyle>
            <a:defPPr>
              <a:defRPr lang="zh-CN"/>
            </a:defPPr>
            <a:lvl1pPr>
              <a:defRPr sz="1600" b="1">
                <a:latin typeface="微软雅黑" pitchFamily="34" charset="-122"/>
                <a:ea typeface="微软雅黑" pitchFamily="34" charset="-122"/>
              </a:defRPr>
            </a:lvl1pPr>
          </a:lstStyle>
          <a:p>
            <a:r>
              <a:rPr lang="zh-CN" altLang="en-US" sz="1400" dirty="0"/>
              <a:t>准入条件</a:t>
            </a:r>
            <a:r>
              <a:rPr lang="zh-CN" altLang="en-US" sz="1400" dirty="0" smtClean="0"/>
              <a:t>：接到</a:t>
            </a:r>
            <a:r>
              <a:rPr lang="zh-CN" altLang="en-US" sz="1400" dirty="0"/>
              <a:t>需求意向或任务安排</a:t>
            </a:r>
          </a:p>
        </p:txBody>
      </p:sp>
      <p:sp>
        <p:nvSpPr>
          <p:cNvPr id="4" name="矩形 3"/>
          <p:cNvSpPr>
            <a:spLocks noChangeArrowheads="1"/>
          </p:cNvSpPr>
          <p:nvPr/>
        </p:nvSpPr>
        <p:spPr bwMode="auto">
          <a:xfrm>
            <a:off x="899592" y="4784253"/>
            <a:ext cx="8244408" cy="307777"/>
          </a:xfrm>
          <a:prstGeom prst="rect">
            <a:avLst/>
          </a:prstGeom>
          <a:noFill/>
          <a:ln w="9525">
            <a:noFill/>
            <a:miter lim="800000"/>
            <a:headEnd/>
            <a:tailEnd/>
          </a:ln>
        </p:spPr>
        <p:txBody>
          <a:bodyPr wrap="square">
            <a:spAutoFit/>
          </a:bodyPr>
          <a:lstStyle/>
          <a:p>
            <a:r>
              <a:rPr lang="zh-CN" altLang="en-US" sz="1400" b="1" dirty="0">
                <a:latin typeface="微软雅黑" pitchFamily="34" charset="-122"/>
                <a:ea typeface="微软雅黑" pitchFamily="34" charset="-122"/>
              </a:rPr>
              <a:t>准出条件：</a:t>
            </a:r>
            <a:r>
              <a:rPr lang="zh-CN" altLang="en-US" sz="1400" b="1" dirty="0" smtClean="0">
                <a:latin typeface="微软雅黑" pitchFamily="34" charset="-122"/>
                <a:ea typeface="微软雅黑" pitchFamily="34" charset="-122"/>
              </a:rPr>
              <a:t>通过事业部</a:t>
            </a:r>
            <a:r>
              <a:rPr lang="zh-CN" altLang="en-US" sz="1400" b="1" dirty="0">
                <a:latin typeface="微软雅黑" pitchFamily="34" charset="-122"/>
                <a:ea typeface="微软雅黑" pitchFamily="34" charset="-122"/>
              </a:rPr>
              <a:t>产品</a:t>
            </a:r>
            <a:r>
              <a:rPr lang="zh-CN" altLang="en-US" sz="1400" b="1" dirty="0" smtClean="0">
                <a:latin typeface="微软雅黑" pitchFamily="34" charset="-122"/>
                <a:ea typeface="微软雅黑" pitchFamily="34" charset="-122"/>
              </a:rPr>
              <a:t>验收</a:t>
            </a:r>
            <a:r>
              <a:rPr lang="en-US" altLang="zh-CN" sz="1400" b="1" dirty="0" smtClean="0">
                <a:latin typeface="微软雅黑" pitchFamily="34" charset="-122"/>
                <a:ea typeface="微软雅黑" pitchFamily="34" charset="-122"/>
              </a:rPr>
              <a:t>/</a:t>
            </a:r>
            <a:r>
              <a:rPr lang="zh-CN" altLang="en-US" sz="1400" b="1" dirty="0" smtClean="0">
                <a:latin typeface="微软雅黑" pitchFamily="34" charset="-122"/>
                <a:ea typeface="微软雅黑" pitchFamily="34" charset="-122"/>
              </a:rPr>
              <a:t>客户验收且</a:t>
            </a:r>
            <a:r>
              <a:rPr lang="zh-CN" altLang="en-US" sz="1400" b="1" dirty="0">
                <a:latin typeface="微软雅黑" pitchFamily="34" charset="-122"/>
                <a:ea typeface="微软雅黑" pitchFamily="34" charset="-122"/>
              </a:rPr>
              <a:t>项目配置库已归档、资源已释放。</a:t>
            </a:r>
            <a:endParaRPr lang="zh-CN" altLang="zh-CN" sz="1400" b="1" dirty="0">
              <a:latin typeface="微软雅黑" pitchFamily="34" charset="-122"/>
              <a:ea typeface="微软雅黑" pitchFamily="34" charset="-122"/>
            </a:endParaRPr>
          </a:p>
        </p:txBody>
      </p:sp>
      <p:pic>
        <p:nvPicPr>
          <p:cNvPr id="5" name="Picture 2" descr="C:\Program Files\Microsoft Office\MEDIA\CAGCAT10\j0293240.wmf">
            <a:hlinkClick r:id="" action="ppaction://noaction"/>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4750463"/>
            <a:ext cx="477313" cy="3521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995283045"/>
              </p:ext>
            </p:extLst>
          </p:nvPr>
        </p:nvGraphicFramePr>
        <p:xfrm>
          <a:off x="395536" y="347439"/>
          <a:ext cx="8253933" cy="4416903"/>
        </p:xfrm>
        <a:graphic>
          <a:graphicData uri="http://schemas.openxmlformats.org/presentationml/2006/ole">
            <mc:AlternateContent xmlns:mc="http://schemas.openxmlformats.org/markup-compatibility/2006">
              <mc:Choice xmlns:v="urn:schemas-microsoft-com:vml" Requires="v">
                <p:oleObj spid="_x0000_s242816" name="Visio" r:id="rId5" imgW="14914436" imgH="7986570" progId="Visio.Drawing.11">
                  <p:embed/>
                </p:oleObj>
              </mc:Choice>
              <mc:Fallback>
                <p:oleObj name="Visio" r:id="rId5" imgW="14914436" imgH="7986570" progId="Visio.Drawing.11">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536" y="347439"/>
                        <a:ext cx="8253933" cy="4416903"/>
                      </a:xfrm>
                      <a:prstGeom prst="rect">
                        <a:avLst/>
                      </a:prstGeom>
                      <a:noFill/>
                    </p:spPr>
                  </p:pic>
                </p:oleObj>
              </mc:Fallback>
            </mc:AlternateContent>
          </a:graphicData>
        </a:graphic>
      </p:graphicFrame>
    </p:spTree>
    <p:extLst>
      <p:ext uri="{BB962C8B-B14F-4D97-AF65-F5344CB8AC3E}">
        <p14:creationId xmlns:p14="http://schemas.microsoft.com/office/powerpoint/2010/main" val="26237178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lunzhuo.ye\桌面\培训PPT素材\20110514_2cbd5458a2492020ea1eX3I49qwuPe8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268743" y="2427734"/>
            <a:ext cx="2579094" cy="15087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2559" y="771550"/>
            <a:ext cx="5112568" cy="338554"/>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defPPr>
              <a:defRPr lang="zh-CN"/>
            </a:defPPr>
            <a:lvl1pPr algn="ctr">
              <a:defRPr sz="1600" b="1" spc="5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t>Part </a:t>
            </a:r>
            <a:r>
              <a:rPr lang="en-US" altLang="zh-CN" dirty="0" smtClean="0"/>
              <a:t>4  </a:t>
            </a:r>
            <a:r>
              <a:rPr lang="zh-CN" altLang="en-US" dirty="0" smtClean="0"/>
              <a:t>关键活动介绍</a:t>
            </a:r>
            <a:endParaRPr lang="zh-CN" altLang="en-US" dirty="0"/>
          </a:p>
        </p:txBody>
      </p:sp>
      <p:sp>
        <p:nvSpPr>
          <p:cNvPr id="4" name="矩形 3"/>
          <p:cNvSpPr/>
          <p:nvPr/>
        </p:nvSpPr>
        <p:spPr>
          <a:xfrm>
            <a:off x="6301191" y="1260430"/>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 name="矩形 4"/>
          <p:cNvSpPr/>
          <p:nvPr/>
        </p:nvSpPr>
        <p:spPr>
          <a:xfrm>
            <a:off x="7001421" y="1275267"/>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7" name="矩形 6"/>
          <p:cNvSpPr/>
          <p:nvPr/>
        </p:nvSpPr>
        <p:spPr>
          <a:xfrm>
            <a:off x="6301191" y="701527"/>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2</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 name="矩形 7"/>
          <p:cNvSpPr/>
          <p:nvPr/>
        </p:nvSpPr>
        <p:spPr>
          <a:xfrm>
            <a:off x="6983181" y="709885"/>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“中间版本”产品发布</a:t>
            </a:r>
          </a:p>
        </p:txBody>
      </p:sp>
      <p:sp>
        <p:nvSpPr>
          <p:cNvPr id="10" name="矩形 9"/>
          <p:cNvSpPr/>
          <p:nvPr/>
        </p:nvSpPr>
        <p:spPr>
          <a:xfrm>
            <a:off x="6308120" y="1836494"/>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1" name="矩形 10"/>
          <p:cNvSpPr/>
          <p:nvPr/>
        </p:nvSpPr>
        <p:spPr>
          <a:xfrm>
            <a:off x="7008350" y="1851331"/>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2" name="矩形 11"/>
          <p:cNvSpPr/>
          <p:nvPr/>
        </p:nvSpPr>
        <p:spPr>
          <a:xfrm>
            <a:off x="6320241" y="2403033"/>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3" name="矩形 12"/>
          <p:cNvSpPr/>
          <p:nvPr/>
        </p:nvSpPr>
        <p:spPr>
          <a:xfrm>
            <a:off x="7020471" y="2417870"/>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4" name="矩形 13"/>
          <p:cNvSpPr/>
          <p:nvPr/>
        </p:nvSpPr>
        <p:spPr>
          <a:xfrm>
            <a:off x="6324674" y="2988622"/>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5" name="矩形 14"/>
          <p:cNvSpPr/>
          <p:nvPr/>
        </p:nvSpPr>
        <p:spPr>
          <a:xfrm>
            <a:off x="7015379" y="3003459"/>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6" name="矩形 15"/>
          <p:cNvSpPr/>
          <p:nvPr/>
        </p:nvSpPr>
        <p:spPr>
          <a:xfrm>
            <a:off x="6319911" y="3564686"/>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7" name="矩形 16"/>
          <p:cNvSpPr/>
          <p:nvPr/>
        </p:nvSpPr>
        <p:spPr>
          <a:xfrm>
            <a:off x="7020141" y="3579523"/>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8" name="矩形 17"/>
          <p:cNvSpPr/>
          <p:nvPr/>
        </p:nvSpPr>
        <p:spPr>
          <a:xfrm>
            <a:off x="6301191" y="4157062"/>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9" name="矩形 18"/>
          <p:cNvSpPr/>
          <p:nvPr/>
        </p:nvSpPr>
        <p:spPr>
          <a:xfrm>
            <a:off x="7022068" y="4156744"/>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0" name="矩形 19"/>
          <p:cNvSpPr/>
          <p:nvPr/>
        </p:nvSpPr>
        <p:spPr>
          <a:xfrm>
            <a:off x="6300192" y="123478"/>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1</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1" name="矩形 20"/>
          <p:cNvSpPr/>
          <p:nvPr/>
        </p:nvSpPr>
        <p:spPr>
          <a:xfrm>
            <a:off x="6998824" y="132685"/>
            <a:ext cx="1622877"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版本转测试</a:t>
            </a:r>
          </a:p>
        </p:txBody>
      </p:sp>
    </p:spTree>
    <p:extLst>
      <p:ext uri="{BB962C8B-B14F-4D97-AF65-F5344CB8AC3E}">
        <p14:creationId xmlns:p14="http://schemas.microsoft.com/office/powerpoint/2010/main" val="402327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70507" y="1131590"/>
            <a:ext cx="1000593" cy="988417"/>
            <a:chOff x="181845" y="1716534"/>
            <a:chExt cx="1114691" cy="1288249"/>
          </a:xfrm>
        </p:grpSpPr>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845" y="1716534"/>
              <a:ext cx="1114691" cy="936411"/>
            </a:xfrm>
            <a:prstGeom prst="rect">
              <a:avLst/>
            </a:prstGeom>
          </p:spPr>
        </p:pic>
        <p:sp>
          <p:nvSpPr>
            <p:cNvPr id="42" name="矩形 41"/>
            <p:cNvSpPr/>
            <p:nvPr/>
          </p:nvSpPr>
          <p:spPr>
            <a:xfrm>
              <a:off x="263917" y="2643758"/>
              <a:ext cx="1017731" cy="361025"/>
            </a:xfrm>
            <a:prstGeom prst="rect">
              <a:avLst/>
            </a:prstGeom>
            <a:noFill/>
          </p:spPr>
          <p:txBody>
            <a:bodyPr wrap="none" lIns="91440" tIns="45720" rIns="91440" bIns="45720">
              <a:spAutoFit/>
            </a:bodyPr>
            <a:lstStyle/>
            <a:p>
              <a:pPr algn="ctr"/>
              <a:r>
                <a:rPr lang="zh-CN" altLang="en-US" sz="12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开发</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工程师</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7" name="13 CuadroTexto"/>
          <p:cNvSpPr txBox="1"/>
          <p:nvPr/>
        </p:nvSpPr>
        <p:spPr>
          <a:xfrm>
            <a:off x="7667191" y="5374329"/>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9419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5609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386767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版本转测试</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流程</a:t>
            </a:r>
            <a:endParaRPr lang="en-US" altLang="zh-CN" sz="2000" dirty="0">
              <a:latin typeface="微软雅黑" pitchFamily="34" charset="-122"/>
              <a:ea typeface="微软雅黑" pitchFamily="34" charset="-122"/>
            </a:endParaRPr>
          </a:p>
        </p:txBody>
      </p:sp>
      <p:grpSp>
        <p:nvGrpSpPr>
          <p:cNvPr id="32" name="组合 19"/>
          <p:cNvGrpSpPr/>
          <p:nvPr/>
        </p:nvGrpSpPr>
        <p:grpSpPr>
          <a:xfrm>
            <a:off x="86128" y="2653312"/>
            <a:ext cx="928905" cy="1214191"/>
            <a:chOff x="1161197" y="2854449"/>
            <a:chExt cx="1523051" cy="1709328"/>
          </a:xfrm>
        </p:grpSpPr>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3056" y="2854449"/>
              <a:ext cx="1331192" cy="1281216"/>
            </a:xfrm>
            <a:prstGeom prst="rect">
              <a:avLst/>
            </a:prstGeom>
          </p:spPr>
        </p:pic>
        <p:sp>
          <p:nvSpPr>
            <p:cNvPr id="34" name="矩形 33"/>
            <p:cNvSpPr/>
            <p:nvPr/>
          </p:nvSpPr>
          <p:spPr>
            <a:xfrm>
              <a:off x="1161197" y="4173820"/>
              <a:ext cx="1354108" cy="389957"/>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项目经理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52" name="组合 51"/>
          <p:cNvGrpSpPr/>
          <p:nvPr/>
        </p:nvGrpSpPr>
        <p:grpSpPr>
          <a:xfrm>
            <a:off x="5004048" y="902793"/>
            <a:ext cx="962726" cy="1191769"/>
            <a:chOff x="251520" y="1086822"/>
            <a:chExt cx="938528" cy="1124133"/>
          </a:xfrm>
        </p:grpSpPr>
        <p:pic>
          <p:nvPicPr>
            <p:cNvPr id="53" name="图片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520" y="1086822"/>
              <a:ext cx="935867" cy="935867"/>
            </a:xfrm>
            <a:prstGeom prst="rect">
              <a:avLst/>
            </a:prstGeom>
          </p:spPr>
        </p:pic>
        <p:sp>
          <p:nvSpPr>
            <p:cNvPr id="54" name="矩形 53"/>
            <p:cNvSpPr/>
            <p:nvPr/>
          </p:nvSpPr>
          <p:spPr>
            <a:xfrm>
              <a:off x="384939" y="1949676"/>
              <a:ext cx="805109" cy="261279"/>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测试人员</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55" name="TextBox 54"/>
          <p:cNvSpPr txBox="1"/>
          <p:nvPr/>
        </p:nvSpPr>
        <p:spPr>
          <a:xfrm>
            <a:off x="947217" y="2534191"/>
            <a:ext cx="3048719" cy="2169825"/>
          </a:xfrm>
          <a:prstGeom prst="rect">
            <a:avLst/>
          </a:prstGeom>
          <a:noFill/>
        </p:spPr>
        <p:txBody>
          <a:bodyPr wrap="square" rtlCol="0">
            <a:spAutoFit/>
          </a:bodyPr>
          <a:lstStyle/>
          <a:p>
            <a:pPr>
              <a:lnSpc>
                <a:spcPct val="150000"/>
              </a:lnSpc>
              <a:buFont typeface="Wingdings" pitchFamily="2" charset="2"/>
              <a:buChar char="u"/>
            </a:pPr>
            <a:r>
              <a:rPr lang="zh-CN" altLang="en-US" sz="1400" b="1" dirty="0" smtClean="0">
                <a:solidFill>
                  <a:schemeClr val="accent2">
                    <a:lumMod val="75000"/>
                  </a:schemeClr>
                </a:solidFill>
                <a:latin typeface="微软雅黑" pitchFamily="34" charset="-122"/>
                <a:ea typeface="微软雅黑" pitchFamily="34" charset="-122"/>
              </a:rPr>
              <a:t>确认</a:t>
            </a:r>
            <a:r>
              <a:rPr lang="zh-CN" altLang="en-US" sz="1400" dirty="0" smtClean="0">
                <a:latin typeface="微软雅黑" pitchFamily="34" charset="-122"/>
                <a:ea typeface="微软雅黑" pitchFamily="34" charset="-122"/>
              </a:rPr>
              <a:t>准出测试已</a:t>
            </a:r>
            <a:r>
              <a:rPr lang="zh-CN" altLang="en-US" sz="1400" b="1" dirty="0" smtClean="0">
                <a:solidFill>
                  <a:schemeClr val="accent2">
                    <a:lumMod val="75000"/>
                  </a:schemeClr>
                </a:solidFill>
                <a:latin typeface="微软雅黑" pitchFamily="34" charset="-122"/>
                <a:ea typeface="微软雅黑" pitchFamily="34" charset="-122"/>
              </a:rPr>
              <a:t>达到准出标准</a:t>
            </a:r>
            <a:endParaRPr lang="en-US" altLang="zh-CN" sz="14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400" dirty="0" smtClean="0">
                <a:latin typeface="微软雅黑" pitchFamily="34" charset="-122"/>
                <a:ea typeface="微软雅黑" pitchFamily="34" charset="-122"/>
              </a:rPr>
              <a:t>以</a:t>
            </a:r>
            <a:r>
              <a:rPr lang="zh-CN" altLang="en-US" sz="1400" b="1" dirty="0" smtClean="0">
                <a:solidFill>
                  <a:schemeClr val="accent2">
                    <a:lumMod val="75000"/>
                  </a:schemeClr>
                </a:solidFill>
                <a:latin typeface="微软雅黑" pitchFamily="34" charset="-122"/>
                <a:ea typeface="微软雅黑" pitchFamily="34" charset="-122"/>
              </a:rPr>
              <a:t>邮件形式发出转测试申请</a:t>
            </a:r>
            <a:r>
              <a:rPr lang="zh-CN" altLang="en-US" sz="14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邮件附上准出测试记录、转测试申请单、安装部署手册</a:t>
            </a: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编码阶段准出</a:t>
            </a:r>
            <a:endParaRPr lang="en-US" altLang="zh-CN" sz="1200" dirty="0" smtClean="0">
              <a:latin typeface="微软雅黑" pitchFamily="34" charset="-122"/>
              <a:ea typeface="微软雅黑" pitchFamily="34" charset="-122"/>
            </a:endParaRPr>
          </a:p>
          <a:p>
            <a:pPr>
              <a:lnSpc>
                <a:spcPct val="150000"/>
              </a:lnSpc>
            </a:pPr>
            <a:r>
              <a:rPr lang="zh-CN" altLang="en-US" sz="1200" dirty="0">
                <a:latin typeface="微软雅黑" pitchFamily="34" charset="-122"/>
                <a:ea typeface="微软雅黑" pitchFamily="34" charset="-122"/>
              </a:rPr>
              <a:t>主</a:t>
            </a:r>
            <a:r>
              <a:rPr lang="zh-CN" altLang="en-US" sz="1200" dirty="0" smtClean="0">
                <a:latin typeface="微软雅黑" pitchFamily="34" charset="-122"/>
                <a:ea typeface="微软雅黑" pitchFamily="34" charset="-122"/>
              </a:rPr>
              <a:t>送：</a:t>
            </a:r>
            <a:r>
              <a:rPr lang="en-US" altLang="zh-CN" sz="1200" dirty="0" smtClean="0">
                <a:latin typeface="微软雅黑" pitchFamily="34" charset="-122"/>
                <a:ea typeface="微软雅黑" pitchFamily="34" charset="-122"/>
              </a:rPr>
              <a:t>CM</a:t>
            </a:r>
          </a:p>
          <a:p>
            <a:pPr>
              <a:lnSpc>
                <a:spcPct val="150000"/>
              </a:lnSpc>
            </a:pPr>
            <a:r>
              <a:rPr lang="zh-CN" altLang="en-US" sz="1200" dirty="0" smtClean="0">
                <a:latin typeface="微软雅黑" pitchFamily="34" charset="-122"/>
                <a:ea typeface="微软雅黑" pitchFamily="34" charset="-122"/>
              </a:rPr>
              <a:t>抄送：测试人员、</a:t>
            </a:r>
            <a:r>
              <a:rPr lang="en-US" altLang="zh-CN" sz="1200" dirty="0" smtClean="0">
                <a:latin typeface="微软雅黑" pitchFamily="34" charset="-122"/>
                <a:ea typeface="微软雅黑" pitchFamily="34" charset="-122"/>
              </a:rPr>
              <a:t>QA</a:t>
            </a:r>
            <a:r>
              <a:rPr lang="zh-CN" altLang="en-US" sz="1200" dirty="0" smtClean="0">
                <a:latin typeface="微软雅黑" pitchFamily="34" charset="-122"/>
                <a:ea typeface="微软雅黑" pitchFamily="34" charset="-122"/>
              </a:rPr>
              <a:t>及其他成员</a:t>
            </a:r>
            <a:endParaRPr lang="en-US" altLang="zh-CN" sz="1200" dirty="0" smtClean="0">
              <a:latin typeface="微软雅黑" pitchFamily="34" charset="-122"/>
              <a:ea typeface="微软雅黑" pitchFamily="34" charset="-122"/>
            </a:endParaRPr>
          </a:p>
          <a:p>
            <a:pPr indent="-171450">
              <a:lnSpc>
                <a:spcPct val="150000"/>
              </a:lnSpc>
              <a:buFont typeface="Wingdings" pitchFamily="2" charset="2"/>
              <a:buChar char="u"/>
            </a:pPr>
            <a:r>
              <a:rPr lang="zh-CN" altLang="en-US" sz="1400" dirty="0">
                <a:latin typeface="微软雅黑" pitchFamily="34" charset="-122"/>
                <a:ea typeface="微软雅黑" pitchFamily="34" charset="-122"/>
              </a:rPr>
              <a:t>测试版本以</a:t>
            </a:r>
            <a:r>
              <a:rPr lang="en-US" altLang="zh-CN" sz="1400" dirty="0">
                <a:latin typeface="微软雅黑" pitchFamily="34" charset="-122"/>
                <a:ea typeface="微软雅黑" pitchFamily="34" charset="-122"/>
              </a:rPr>
              <a:t>RTX</a:t>
            </a:r>
            <a:r>
              <a:rPr lang="zh-CN" altLang="en-US" sz="1400" dirty="0">
                <a:latin typeface="微软雅黑" pitchFamily="34" charset="-122"/>
                <a:ea typeface="微软雅黑" pitchFamily="34" charset="-122"/>
              </a:rPr>
              <a:t>传给配置管理员</a:t>
            </a:r>
            <a:endParaRPr lang="en-US" altLang="zh-CN" sz="1400" dirty="0">
              <a:latin typeface="微软雅黑" pitchFamily="34" charset="-122"/>
              <a:ea typeface="微软雅黑" pitchFamily="34" charset="-122"/>
            </a:endParaRPr>
          </a:p>
        </p:txBody>
      </p:sp>
      <p:sp>
        <p:nvSpPr>
          <p:cNvPr id="57" name="TextBox 56"/>
          <p:cNvSpPr txBox="1"/>
          <p:nvPr/>
        </p:nvSpPr>
        <p:spPr>
          <a:xfrm>
            <a:off x="987562" y="1005865"/>
            <a:ext cx="2000262" cy="1061829"/>
          </a:xfrm>
          <a:prstGeom prst="rect">
            <a:avLst/>
          </a:prstGeom>
          <a:noFill/>
        </p:spPr>
        <p:txBody>
          <a:bodyPr wrap="square" rtlCol="0">
            <a:spAutoFit/>
          </a:bodyPr>
          <a:lstStyle/>
          <a:p>
            <a:pPr>
              <a:lnSpc>
                <a:spcPct val="150000"/>
              </a:lnSpc>
            </a:pPr>
            <a:r>
              <a:rPr lang="zh-CN" altLang="en-US" sz="1400" dirty="0" smtClean="0">
                <a:latin typeface="微软雅黑" pitchFamily="34" charset="-122"/>
                <a:ea typeface="微软雅黑" pitchFamily="34" charset="-122"/>
              </a:rPr>
              <a:t>根据准出</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准入测试用例</a:t>
            </a:r>
            <a:r>
              <a:rPr lang="zh-CN" altLang="en-US" sz="1400" b="1" dirty="0" smtClean="0">
                <a:solidFill>
                  <a:schemeClr val="accent2">
                    <a:lumMod val="75000"/>
                  </a:schemeClr>
                </a:solidFill>
                <a:latin typeface="微软雅黑" pitchFamily="34" charset="-122"/>
                <a:ea typeface="微软雅黑" pitchFamily="34" charset="-122"/>
              </a:rPr>
              <a:t>执行准出测试，记录准出测试记录</a:t>
            </a:r>
            <a:endParaRPr lang="en-US" altLang="zh-CN" sz="1400" b="1" dirty="0" smtClean="0">
              <a:solidFill>
                <a:schemeClr val="accent2">
                  <a:lumMod val="75000"/>
                </a:schemeClr>
              </a:solidFill>
              <a:latin typeface="微软雅黑" pitchFamily="34" charset="-122"/>
              <a:ea typeface="微软雅黑" pitchFamily="34" charset="-122"/>
            </a:endParaRPr>
          </a:p>
        </p:txBody>
      </p:sp>
      <p:sp>
        <p:nvSpPr>
          <p:cNvPr id="64" name="TextBox 63"/>
          <p:cNvSpPr txBox="1"/>
          <p:nvPr/>
        </p:nvSpPr>
        <p:spPr>
          <a:xfrm>
            <a:off x="5938372" y="699542"/>
            <a:ext cx="3438922" cy="1061829"/>
          </a:xfrm>
          <a:prstGeom prst="rect">
            <a:avLst/>
          </a:prstGeom>
          <a:noFill/>
        </p:spPr>
        <p:txBody>
          <a:bodyPr wrap="square" rtlCol="0">
            <a:spAutoFit/>
          </a:bodyPr>
          <a:lstStyle/>
          <a:p>
            <a:pPr>
              <a:lnSpc>
                <a:spcPct val="150000"/>
              </a:lnSpc>
              <a:buFont typeface="Wingdings" pitchFamily="2" charset="2"/>
              <a:buChar char="u"/>
            </a:pPr>
            <a:r>
              <a:rPr lang="zh-CN" altLang="en-US" sz="1400" dirty="0" smtClean="0">
                <a:latin typeface="微软雅黑" pitchFamily="34" charset="-122"/>
                <a:ea typeface="微软雅黑" pitchFamily="34" charset="-122"/>
              </a:rPr>
              <a:t>从版本</a:t>
            </a:r>
            <a:r>
              <a:rPr lang="zh-CN" altLang="en-US" sz="1400" b="1" dirty="0" smtClean="0">
                <a:solidFill>
                  <a:schemeClr val="accent2">
                    <a:lumMod val="75000"/>
                  </a:schemeClr>
                </a:solidFill>
                <a:latin typeface="微软雅黑" pitchFamily="34" charset="-122"/>
                <a:ea typeface="微软雅黑" pitchFamily="34" charset="-122"/>
              </a:rPr>
              <a:t>基线路径中获取测试版本</a:t>
            </a:r>
            <a:endParaRPr lang="en-US" altLang="zh-CN" sz="14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400" dirty="0" smtClean="0">
                <a:latin typeface="微软雅黑" pitchFamily="34" charset="-122"/>
                <a:ea typeface="微软雅黑" pitchFamily="34" charset="-122"/>
              </a:rPr>
              <a:t>根据准出</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准入测试用例</a:t>
            </a:r>
            <a:r>
              <a:rPr lang="zh-CN" altLang="en-US" sz="1400" b="1" dirty="0" smtClean="0">
                <a:solidFill>
                  <a:schemeClr val="accent2">
                    <a:lumMod val="75000"/>
                  </a:schemeClr>
                </a:solidFill>
                <a:latin typeface="微软雅黑" pitchFamily="34" charset="-122"/>
                <a:ea typeface="微软雅黑" pitchFamily="34" charset="-122"/>
              </a:rPr>
              <a:t>执行准入测试</a:t>
            </a:r>
            <a:endParaRPr lang="en-US" altLang="zh-CN" sz="14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400" dirty="0" smtClean="0">
                <a:latin typeface="微软雅黑" pitchFamily="34" charset="-122"/>
                <a:ea typeface="微软雅黑" pitchFamily="34" charset="-122"/>
              </a:rPr>
              <a:t>邮件</a:t>
            </a:r>
            <a:r>
              <a:rPr lang="zh-CN" altLang="en-US" sz="1400" b="1" dirty="0" smtClean="0">
                <a:solidFill>
                  <a:schemeClr val="accent2">
                    <a:lumMod val="75000"/>
                  </a:schemeClr>
                </a:solidFill>
                <a:latin typeface="微软雅黑" pitchFamily="34" charset="-122"/>
                <a:ea typeface="微软雅黑" pitchFamily="34" charset="-122"/>
              </a:rPr>
              <a:t>回复准入测试结果</a:t>
            </a:r>
            <a:endParaRPr lang="en-US" altLang="zh-CN" sz="1400" b="1" dirty="0" smtClean="0">
              <a:solidFill>
                <a:schemeClr val="accent2">
                  <a:lumMod val="75000"/>
                </a:schemeClr>
              </a:solidFill>
              <a:latin typeface="微软雅黑" pitchFamily="34" charset="-122"/>
              <a:ea typeface="微软雅黑" pitchFamily="34" charset="-122"/>
            </a:endParaRPr>
          </a:p>
        </p:txBody>
      </p:sp>
      <p:sp>
        <p:nvSpPr>
          <p:cNvPr id="65" name="TextBox 64"/>
          <p:cNvSpPr txBox="1"/>
          <p:nvPr/>
        </p:nvSpPr>
        <p:spPr>
          <a:xfrm>
            <a:off x="6135179" y="3022089"/>
            <a:ext cx="3026091" cy="1061829"/>
          </a:xfrm>
          <a:prstGeom prst="rect">
            <a:avLst/>
          </a:prstGeom>
          <a:noFill/>
        </p:spPr>
        <p:txBody>
          <a:bodyPr wrap="square" rtlCol="0">
            <a:spAutoFit/>
          </a:bodyPr>
          <a:lstStyle/>
          <a:p>
            <a:pPr>
              <a:lnSpc>
                <a:spcPct val="150000"/>
              </a:lnSpc>
              <a:buFont typeface="Wingdings" pitchFamily="2" charset="2"/>
              <a:buChar char="u"/>
            </a:pPr>
            <a:r>
              <a:rPr lang="zh-CN" altLang="en-US" sz="1400" dirty="0" smtClean="0">
                <a:latin typeface="微软雅黑" pitchFamily="34" charset="-122"/>
                <a:ea typeface="微软雅黑" pitchFamily="34" charset="-122"/>
              </a:rPr>
              <a:t>检查及</a:t>
            </a:r>
            <a:r>
              <a:rPr lang="zh-CN" altLang="en-US" sz="1400" b="1" dirty="0" smtClean="0">
                <a:solidFill>
                  <a:schemeClr val="accent2">
                    <a:lumMod val="75000"/>
                  </a:schemeClr>
                </a:solidFill>
                <a:latin typeface="微软雅黑" pitchFamily="34" charset="-122"/>
                <a:ea typeface="微软雅黑" pitchFamily="34" charset="-122"/>
              </a:rPr>
              <a:t>确认转测试交付件的完整性</a:t>
            </a:r>
            <a:endParaRPr lang="en-US" altLang="zh-CN" sz="14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400" b="1" dirty="0" smtClean="0">
                <a:solidFill>
                  <a:schemeClr val="accent2">
                    <a:lumMod val="75000"/>
                  </a:schemeClr>
                </a:solidFill>
                <a:latin typeface="微软雅黑" pitchFamily="34" charset="-122"/>
                <a:ea typeface="微软雅黑" pitchFamily="34" charset="-122"/>
              </a:rPr>
              <a:t>创建版本基线</a:t>
            </a:r>
            <a:endParaRPr lang="en-US" altLang="zh-CN" sz="1400" b="1" dirty="0" smtClean="0">
              <a:solidFill>
                <a:schemeClr val="accent2">
                  <a:lumMod val="75000"/>
                </a:schemeClr>
              </a:solidFill>
              <a:latin typeface="微软雅黑" pitchFamily="34" charset="-122"/>
              <a:ea typeface="微软雅黑" pitchFamily="34" charset="-122"/>
            </a:endParaRPr>
          </a:p>
          <a:p>
            <a:pPr>
              <a:lnSpc>
                <a:spcPct val="150000"/>
              </a:lnSpc>
              <a:buFont typeface="Wingdings" pitchFamily="2" charset="2"/>
              <a:buChar char="u"/>
            </a:pPr>
            <a:r>
              <a:rPr lang="zh-CN" altLang="en-US" sz="1400" dirty="0" smtClean="0">
                <a:latin typeface="微软雅黑" pitchFamily="34" charset="-122"/>
                <a:ea typeface="微软雅黑" pitchFamily="34" charset="-122"/>
              </a:rPr>
              <a:t>邮件</a:t>
            </a:r>
            <a:r>
              <a:rPr lang="zh-CN" altLang="en-US" sz="1400" b="1" dirty="0" smtClean="0">
                <a:solidFill>
                  <a:schemeClr val="accent2">
                    <a:lumMod val="75000"/>
                  </a:schemeClr>
                </a:solidFill>
                <a:latin typeface="微软雅黑" pitchFamily="34" charset="-122"/>
                <a:ea typeface="微软雅黑" pitchFamily="34" charset="-122"/>
              </a:rPr>
              <a:t>回复版本基线信息</a:t>
            </a:r>
            <a:endParaRPr lang="en-US" altLang="zh-CN" sz="1400" b="1" dirty="0" smtClean="0">
              <a:solidFill>
                <a:schemeClr val="accent2">
                  <a:lumMod val="75000"/>
                </a:schemeClr>
              </a:solidFill>
              <a:latin typeface="微软雅黑" pitchFamily="34" charset="-122"/>
              <a:ea typeface="微软雅黑" pitchFamily="34" charset="-122"/>
            </a:endParaRPr>
          </a:p>
        </p:txBody>
      </p:sp>
      <p:sp>
        <p:nvSpPr>
          <p:cNvPr id="2" name="下箭头 1"/>
          <p:cNvSpPr/>
          <p:nvPr/>
        </p:nvSpPr>
        <p:spPr bwMode="auto">
          <a:xfrm>
            <a:off x="1475656" y="2030135"/>
            <a:ext cx="328523" cy="551169"/>
          </a:xfrm>
          <a:prstGeom prst="downArrow">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smtClean="0"/>
          </a:p>
        </p:txBody>
      </p:sp>
      <p:sp>
        <p:nvSpPr>
          <p:cNvPr id="3" name="右箭头 2"/>
          <p:cNvSpPr/>
          <p:nvPr/>
        </p:nvSpPr>
        <p:spPr bwMode="auto">
          <a:xfrm>
            <a:off x="3544645" y="3492566"/>
            <a:ext cx="1387395" cy="303320"/>
          </a:xfrm>
          <a:prstGeom prst="rightArrow">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smtClean="0"/>
          </a:p>
        </p:txBody>
      </p:sp>
      <p:sp>
        <p:nvSpPr>
          <p:cNvPr id="4" name="上箭头 3"/>
          <p:cNvSpPr/>
          <p:nvPr/>
        </p:nvSpPr>
        <p:spPr bwMode="auto">
          <a:xfrm>
            <a:off x="7092280" y="1761372"/>
            <a:ext cx="288032" cy="1260718"/>
          </a:xfrm>
          <a:prstGeom prst="upArrow">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smtClean="0"/>
          </a:p>
        </p:txBody>
      </p:sp>
      <p:grpSp>
        <p:nvGrpSpPr>
          <p:cNvPr id="6" name="组合 5"/>
          <p:cNvGrpSpPr/>
          <p:nvPr/>
        </p:nvGrpSpPr>
        <p:grpSpPr>
          <a:xfrm>
            <a:off x="5056814" y="3003798"/>
            <a:ext cx="1170131" cy="1080120"/>
            <a:chOff x="5292080" y="2283718"/>
            <a:chExt cx="1170131" cy="1080120"/>
          </a:xfrm>
        </p:grpSpPr>
        <p:pic>
          <p:nvPicPr>
            <p:cNvPr id="249858" name="Picture 2" descr="C:\Users\senlian.huang\Desktop\0180010079.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92080" y="2283718"/>
              <a:ext cx="1141812" cy="9182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508104" y="3086839"/>
              <a:ext cx="954107"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配置管理员</a:t>
              </a:r>
              <a:endParaRPr lang="zh-CN" altLang="en-US" sz="1200" dirty="0">
                <a:latin typeface="微软雅黑" pitchFamily="34" charset="-122"/>
                <a:ea typeface="微软雅黑" pitchFamily="34" charset="-122"/>
              </a:endParaRPr>
            </a:p>
          </p:txBody>
        </p:sp>
      </p:grpSp>
    </p:spTree>
    <p:extLst>
      <p:ext uri="{BB962C8B-B14F-4D97-AF65-F5344CB8AC3E}">
        <p14:creationId xmlns:p14="http://schemas.microsoft.com/office/powerpoint/2010/main" val="1245298697"/>
      </p:ext>
    </p:extLst>
  </p:cSld>
  <p:clrMapOvr>
    <a:masterClrMapping/>
  </p:clrMapOvr>
  <p:transition spd="slow">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13 CuadroTexto"/>
          <p:cNvSpPr txBox="1"/>
          <p:nvPr/>
        </p:nvSpPr>
        <p:spPr>
          <a:xfrm>
            <a:off x="7667191" y="4823050"/>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6197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2387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4" y="193675"/>
            <a:ext cx="3867670"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版本转测试</a:t>
            </a:r>
            <a:r>
              <a:rPr lang="en-US" altLang="zh-CN" sz="2000" dirty="0" smtClean="0">
                <a:latin typeface="微软雅黑" pitchFamily="34" charset="-122"/>
                <a:ea typeface="微软雅黑" pitchFamily="34" charset="-122"/>
              </a:rPr>
              <a:t>-</a:t>
            </a:r>
            <a:r>
              <a:rPr lang="zh-CN" altLang="en-US" sz="2000" dirty="0">
                <a:latin typeface="微软雅黑" pitchFamily="34" charset="-122"/>
                <a:ea typeface="微软雅黑" pitchFamily="34" charset="-122"/>
              </a:rPr>
              <a:t>准则</a:t>
            </a:r>
            <a:endParaRPr lang="en-US" altLang="zh-CN" sz="2000" dirty="0">
              <a:latin typeface="微软雅黑" pitchFamily="34" charset="-122"/>
              <a:ea typeface="微软雅黑" pitchFamily="34" charset="-122"/>
            </a:endParaRPr>
          </a:p>
        </p:txBody>
      </p:sp>
      <p:sp>
        <p:nvSpPr>
          <p:cNvPr id="35" name="TextBox 34"/>
          <p:cNvSpPr txBox="1"/>
          <p:nvPr/>
        </p:nvSpPr>
        <p:spPr>
          <a:xfrm>
            <a:off x="504056" y="699542"/>
            <a:ext cx="8316416" cy="412421"/>
          </a:xfrm>
          <a:prstGeom prst="rect">
            <a:avLst/>
          </a:prstGeom>
          <a:noFill/>
        </p:spPr>
        <p:txBody>
          <a:bodyPr wrap="square" rtlCol="0">
            <a:spAutoFit/>
          </a:bodyPr>
          <a:lstStyle/>
          <a:p>
            <a:pPr>
              <a:lnSpc>
                <a:spcPct val="130000"/>
              </a:lnSpc>
              <a:spcAft>
                <a:spcPts val="600"/>
              </a:spcAft>
            </a:pPr>
            <a:r>
              <a:rPr lang="zh-CN" altLang="en-US" sz="1600" dirty="0">
                <a:latin typeface="微软雅黑" pitchFamily="34" charset="-122"/>
                <a:ea typeface="微软雅黑" pitchFamily="34" charset="-122"/>
              </a:rPr>
              <a:t>测试执行阶段准入需达到</a:t>
            </a:r>
            <a:r>
              <a:rPr lang="zh-CN" altLang="en-US" sz="1600" b="1" dirty="0">
                <a:solidFill>
                  <a:schemeClr val="accent2">
                    <a:lumMod val="75000"/>
                  </a:schemeClr>
                </a:solidFill>
                <a:latin typeface="微软雅黑" pitchFamily="34" charset="-122"/>
                <a:ea typeface="微软雅黑" pitchFamily="34" charset="-122"/>
              </a:rPr>
              <a:t>无已知严重性级别以上</a:t>
            </a:r>
            <a:r>
              <a:rPr lang="zh-CN" altLang="en-US" sz="1600" dirty="0">
                <a:latin typeface="微软雅黑" pitchFamily="34" charset="-122"/>
                <a:ea typeface="微软雅黑" pitchFamily="34" charset="-122"/>
              </a:rPr>
              <a:t>遗留缺陷，具体准入条件如下</a:t>
            </a:r>
            <a:r>
              <a:rPr lang="zh-CN" altLang="en-US" sz="1600" dirty="0" smtClean="0">
                <a:latin typeface="微软雅黑" pitchFamily="34" charset="-122"/>
                <a:ea typeface="微软雅黑" pitchFamily="34" charset="-122"/>
              </a:rPr>
              <a:t>：</a:t>
            </a:r>
            <a:endParaRPr lang="en-US" altLang="zh-CN" sz="1600" dirty="0">
              <a:latin typeface="微软雅黑" pitchFamily="34" charset="-122"/>
              <a:ea typeface="微软雅黑" pitchFamily="34" charset="-122"/>
            </a:endParaRPr>
          </a:p>
        </p:txBody>
      </p:sp>
      <p:sp>
        <p:nvSpPr>
          <p:cNvPr id="36" name="TextBox 35"/>
          <p:cNvSpPr txBox="1"/>
          <p:nvPr/>
        </p:nvSpPr>
        <p:spPr>
          <a:xfrm>
            <a:off x="504056" y="1275606"/>
            <a:ext cx="8532440" cy="1129540"/>
          </a:xfrm>
          <a:prstGeom prst="rect">
            <a:avLst/>
          </a:prstGeom>
          <a:noFill/>
        </p:spPr>
        <p:txBody>
          <a:bodyPr wrap="square" rtlCol="0">
            <a:spAutoFit/>
          </a:bodyPr>
          <a:lstStyle/>
          <a:p>
            <a:pPr marL="342900" indent="-342900">
              <a:lnSpc>
                <a:spcPct val="130000"/>
              </a:lnSpc>
              <a:spcAft>
                <a:spcPts val="600"/>
              </a:spcAft>
              <a:buFont typeface="Wingdings" pitchFamily="2" charset="2"/>
              <a:buChar char="n"/>
            </a:pPr>
            <a:r>
              <a:rPr lang="zh-CN" altLang="en-US" sz="1600" dirty="0">
                <a:latin typeface="微软雅黑" pitchFamily="34" charset="-122"/>
                <a:ea typeface="微软雅黑" pitchFamily="34" charset="-122"/>
              </a:rPr>
              <a:t>准</a:t>
            </a:r>
            <a:r>
              <a:rPr lang="zh-CN" altLang="en-US" sz="1600" dirty="0" smtClean="0">
                <a:latin typeface="微软雅黑" pitchFamily="34" charset="-122"/>
                <a:ea typeface="微软雅黑" pitchFamily="34" charset="-122"/>
              </a:rPr>
              <a:t>出</a:t>
            </a:r>
            <a:r>
              <a:rPr lang="en-US" altLang="zh-CN" sz="16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准入测试用例需要</a:t>
            </a:r>
            <a:r>
              <a:rPr lang="zh-CN" altLang="en-US" sz="1600" b="1" dirty="0">
                <a:solidFill>
                  <a:schemeClr val="accent2">
                    <a:lumMod val="75000"/>
                  </a:schemeClr>
                </a:solidFill>
                <a:latin typeface="微软雅黑" pitchFamily="34" charset="-122"/>
                <a:ea typeface="微软雅黑" pitchFamily="34" charset="-122"/>
              </a:rPr>
              <a:t>产品、开发、</a:t>
            </a:r>
            <a:r>
              <a:rPr lang="zh-CN" altLang="en-US" sz="1600" b="1" dirty="0" smtClean="0">
                <a:solidFill>
                  <a:schemeClr val="accent2">
                    <a:lumMod val="75000"/>
                  </a:schemeClr>
                </a:solidFill>
                <a:latin typeface="微软雅黑" pitchFamily="34" charset="-122"/>
                <a:ea typeface="微软雅黑" pitchFamily="34" charset="-122"/>
              </a:rPr>
              <a:t>测试三</a:t>
            </a:r>
            <a:r>
              <a:rPr lang="zh-CN" altLang="en-US" sz="1600" b="1" dirty="0">
                <a:solidFill>
                  <a:schemeClr val="accent2">
                    <a:lumMod val="75000"/>
                  </a:schemeClr>
                </a:solidFill>
                <a:latin typeface="微软雅黑" pitchFamily="34" charset="-122"/>
                <a:ea typeface="微软雅黑" pitchFamily="34" charset="-122"/>
              </a:rPr>
              <a:t>方</a:t>
            </a:r>
            <a:r>
              <a:rPr lang="zh-CN" altLang="en-US" sz="1600" b="1" dirty="0" smtClean="0">
                <a:solidFill>
                  <a:schemeClr val="accent2">
                    <a:lumMod val="75000"/>
                  </a:schemeClr>
                </a:solidFill>
                <a:latin typeface="微软雅黑" pitchFamily="34" charset="-122"/>
                <a:ea typeface="微软雅黑" pitchFamily="34" charset="-122"/>
              </a:rPr>
              <a:t>经过评审</a:t>
            </a:r>
            <a:r>
              <a:rPr lang="zh-CN" altLang="en-US" sz="1600" dirty="0" smtClean="0">
                <a:latin typeface="微软雅黑" pitchFamily="34" charset="-122"/>
                <a:ea typeface="微软雅黑" pitchFamily="34" charset="-122"/>
              </a:rPr>
              <a:t>（正式或</a:t>
            </a:r>
            <a:r>
              <a:rPr lang="zh-CN" altLang="en-US" sz="1600" dirty="0">
                <a:latin typeface="微软雅黑" pitchFamily="34" charset="-122"/>
                <a:ea typeface="微软雅黑" pitchFamily="34" charset="-122"/>
              </a:rPr>
              <a:t>非正</a:t>
            </a:r>
            <a:r>
              <a:rPr lang="zh-CN" altLang="en-US" sz="1600" dirty="0" smtClean="0">
                <a:latin typeface="微软雅黑" pitchFamily="34" charset="-122"/>
                <a:ea typeface="微软雅黑" pitchFamily="34" charset="-122"/>
              </a:rPr>
              <a:t>试评审）后</a:t>
            </a:r>
            <a:r>
              <a:rPr lang="zh-CN" altLang="en-US" sz="1600" dirty="0">
                <a:latin typeface="微软雅黑" pitchFamily="34" charset="-122"/>
                <a:ea typeface="微软雅黑" pitchFamily="34" charset="-122"/>
              </a:rPr>
              <a:t>约定纳入准入用例的范围 </a:t>
            </a:r>
            <a:endParaRPr lang="en-US" altLang="zh-CN" sz="1600" dirty="0">
              <a:latin typeface="微软雅黑" pitchFamily="34" charset="-122"/>
              <a:ea typeface="微软雅黑" pitchFamily="34" charset="-122"/>
            </a:endParaRPr>
          </a:p>
          <a:p>
            <a:pPr marL="342900" indent="-342900">
              <a:lnSpc>
                <a:spcPct val="130000"/>
              </a:lnSpc>
              <a:spcAft>
                <a:spcPts val="600"/>
              </a:spcAft>
              <a:buFont typeface="Wingdings" pitchFamily="2" charset="2"/>
              <a:buChar char="n"/>
            </a:pPr>
            <a:r>
              <a:rPr lang="zh-CN" altLang="en-US" sz="1600" dirty="0" smtClean="0">
                <a:latin typeface="微软雅黑" pitchFamily="34" charset="-122"/>
                <a:ea typeface="微软雅黑" pitchFamily="34" charset="-122"/>
              </a:rPr>
              <a:t>预测试时发现</a:t>
            </a:r>
            <a:r>
              <a:rPr lang="zh-CN" altLang="en-US" sz="1600" b="1" dirty="0" smtClean="0">
                <a:solidFill>
                  <a:schemeClr val="accent2">
                    <a:lumMod val="75000"/>
                  </a:schemeClr>
                </a:solidFill>
                <a:latin typeface="微软雅黑" pitchFamily="34" charset="-122"/>
                <a:ea typeface="微软雅黑" pitchFamily="34" charset="-122"/>
              </a:rPr>
              <a:t>严重性</a:t>
            </a:r>
            <a:r>
              <a:rPr lang="zh-CN" altLang="en-US" sz="1600" b="1" dirty="0">
                <a:solidFill>
                  <a:schemeClr val="accent2">
                    <a:lumMod val="75000"/>
                  </a:schemeClr>
                </a:solidFill>
                <a:latin typeface="微软雅黑" pitchFamily="34" charset="-122"/>
                <a:ea typeface="微软雅黑" pitchFamily="34" charset="-122"/>
              </a:rPr>
              <a:t>缺陷</a:t>
            </a:r>
            <a:r>
              <a:rPr lang="zh-CN" altLang="en-US" sz="1600" b="1" dirty="0" smtClean="0">
                <a:solidFill>
                  <a:schemeClr val="accent2">
                    <a:lumMod val="75000"/>
                  </a:schemeClr>
                </a:solidFill>
                <a:latin typeface="微软雅黑" pitchFamily="34" charset="-122"/>
                <a:ea typeface="微软雅黑" pitchFamily="34" charset="-122"/>
              </a:rPr>
              <a:t>超过</a:t>
            </a:r>
            <a:r>
              <a:rPr lang="en-US" altLang="zh-CN" sz="1600" b="1" dirty="0">
                <a:solidFill>
                  <a:schemeClr val="accent2">
                    <a:lumMod val="75000"/>
                  </a:schemeClr>
                </a:solidFill>
                <a:latin typeface="微软雅黑" pitchFamily="34" charset="-122"/>
                <a:ea typeface="微软雅黑" pitchFamily="34" charset="-122"/>
              </a:rPr>
              <a:t>3</a:t>
            </a:r>
            <a:r>
              <a:rPr lang="zh-CN" altLang="en-US" sz="1600" b="1" dirty="0">
                <a:solidFill>
                  <a:schemeClr val="accent2">
                    <a:lumMod val="75000"/>
                  </a:schemeClr>
                </a:solidFill>
                <a:latin typeface="微软雅黑" pitchFamily="34" charset="-122"/>
                <a:ea typeface="微软雅黑" pitchFamily="34" charset="-122"/>
              </a:rPr>
              <a:t>个</a:t>
            </a:r>
            <a:r>
              <a:rPr lang="zh-CN" altLang="en-US" sz="1600" dirty="0">
                <a:latin typeface="微软雅黑" pitchFamily="34" charset="-122"/>
                <a:ea typeface="微软雅黑" pitchFamily="34" charset="-122"/>
              </a:rPr>
              <a:t>或</a:t>
            </a:r>
            <a:r>
              <a:rPr lang="zh-CN" altLang="en-US" sz="1600" b="1" dirty="0">
                <a:solidFill>
                  <a:schemeClr val="accent2">
                    <a:lumMod val="75000"/>
                  </a:schemeClr>
                </a:solidFill>
                <a:latin typeface="微软雅黑" pitchFamily="34" charset="-122"/>
                <a:ea typeface="微软雅黑" pitchFamily="34" charset="-122"/>
              </a:rPr>
              <a:t>预测试用例通过率</a:t>
            </a:r>
            <a:r>
              <a:rPr lang="zh-CN" altLang="en-US" sz="1600" b="1" dirty="0" smtClean="0">
                <a:solidFill>
                  <a:schemeClr val="accent2">
                    <a:lumMod val="75000"/>
                  </a:schemeClr>
                </a:solidFill>
                <a:latin typeface="微软雅黑" pitchFamily="34" charset="-122"/>
                <a:ea typeface="微软雅黑" pitchFamily="34" charset="-122"/>
              </a:rPr>
              <a:t>低于</a:t>
            </a:r>
            <a:r>
              <a:rPr lang="en-US" altLang="zh-CN" sz="1600" b="1" dirty="0" smtClean="0">
                <a:solidFill>
                  <a:schemeClr val="accent2">
                    <a:lumMod val="75000"/>
                  </a:schemeClr>
                </a:solidFill>
                <a:latin typeface="微软雅黑" pitchFamily="34" charset="-122"/>
                <a:ea typeface="微软雅黑" pitchFamily="34" charset="-122"/>
              </a:rPr>
              <a:t>95%</a:t>
            </a:r>
            <a:r>
              <a:rPr lang="zh-CN" altLang="en-US" sz="1600" dirty="0">
                <a:latin typeface="微软雅黑" pitchFamily="34" charset="-122"/>
                <a:ea typeface="微软雅黑" pitchFamily="34" charset="-122"/>
              </a:rPr>
              <a:t>，版本暂停测试返回</a:t>
            </a:r>
            <a:r>
              <a:rPr lang="zh-CN" altLang="en-US" sz="1600" dirty="0" smtClean="0">
                <a:latin typeface="微软雅黑" pitchFamily="34" charset="-122"/>
                <a:ea typeface="微软雅黑" pitchFamily="34" charset="-122"/>
              </a:rPr>
              <a:t>开发</a:t>
            </a:r>
            <a:endParaRPr lang="en-US" altLang="zh-CN" sz="1600" dirty="0">
              <a:latin typeface="微软雅黑" pitchFamily="34" charset="-122"/>
              <a:ea typeface="微软雅黑" pitchFamily="34" charset="-122"/>
            </a:endParaRPr>
          </a:p>
        </p:txBody>
      </p:sp>
      <p:grpSp>
        <p:nvGrpSpPr>
          <p:cNvPr id="12" name="组合 11"/>
          <p:cNvGrpSpPr/>
          <p:nvPr/>
        </p:nvGrpSpPr>
        <p:grpSpPr>
          <a:xfrm>
            <a:off x="755576" y="3850530"/>
            <a:ext cx="8064896" cy="809453"/>
            <a:chOff x="2072840" y="3490490"/>
            <a:chExt cx="7109359" cy="809453"/>
          </a:xfrm>
        </p:grpSpPr>
        <p:sp>
          <p:nvSpPr>
            <p:cNvPr id="44" name="矩形 43"/>
            <p:cNvSpPr/>
            <p:nvPr/>
          </p:nvSpPr>
          <p:spPr>
            <a:xfrm>
              <a:off x="2072840" y="3526905"/>
              <a:ext cx="6688435" cy="773038"/>
            </a:xfrm>
            <a:prstGeom prst="rect">
              <a:avLst/>
            </a:prstGeom>
            <a:solidFill>
              <a:srgbClr val="CD1F06">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TextBox 6"/>
            <p:cNvSpPr txBox="1"/>
            <p:nvPr/>
          </p:nvSpPr>
          <p:spPr>
            <a:xfrm>
              <a:off x="2110917" y="3490490"/>
              <a:ext cx="7071282" cy="809452"/>
            </a:xfrm>
            <a:prstGeom prst="rect">
              <a:avLst/>
            </a:prstGeom>
            <a:noFill/>
          </p:spPr>
          <p:txBody>
            <a:bodyPr wrap="square" rtlCol="0">
              <a:spAutoFit/>
            </a:bodyPr>
            <a:lstStyle/>
            <a:p>
              <a:pPr>
                <a:lnSpc>
                  <a:spcPct val="130000"/>
                </a:lnSpc>
                <a:spcAft>
                  <a:spcPts val="600"/>
                </a:spcAft>
              </a:pPr>
              <a:r>
                <a:rPr lang="zh-CN" altLang="en-US" sz="1600" b="1" dirty="0" smtClean="0">
                  <a:solidFill>
                    <a:schemeClr val="bg1"/>
                  </a:solidFill>
                  <a:latin typeface="微软雅黑" pitchFamily="34" charset="-122"/>
                  <a:ea typeface="微软雅黑" pitchFamily="34" charset="-122"/>
                </a:rPr>
                <a:t>原则上，移交给测试团队进行测试的版本都必须遵循转测试流程</a:t>
              </a:r>
              <a:endParaRPr lang="en-US" altLang="zh-CN" sz="1600" b="1" dirty="0" smtClean="0">
                <a:solidFill>
                  <a:schemeClr val="bg1"/>
                </a:solidFill>
                <a:latin typeface="微软雅黑" pitchFamily="34" charset="-122"/>
                <a:ea typeface="微软雅黑" pitchFamily="34" charset="-122"/>
              </a:endParaRPr>
            </a:p>
            <a:p>
              <a:pPr>
                <a:lnSpc>
                  <a:spcPct val="130000"/>
                </a:lnSpc>
                <a:spcAft>
                  <a:spcPts val="600"/>
                </a:spcAft>
              </a:pPr>
              <a:r>
                <a:rPr lang="zh-CN" altLang="en-US" sz="1600" b="1" dirty="0" smtClean="0">
                  <a:solidFill>
                    <a:schemeClr val="bg1"/>
                  </a:solidFill>
                  <a:latin typeface="微软雅黑" pitchFamily="34" charset="-122"/>
                  <a:ea typeface="微软雅黑" pitchFamily="34" charset="-122"/>
                </a:rPr>
                <a:t>测试</a:t>
              </a:r>
              <a:r>
                <a:rPr lang="zh-CN" altLang="en-US" sz="1600" b="1" dirty="0">
                  <a:solidFill>
                    <a:schemeClr val="bg1"/>
                  </a:solidFill>
                  <a:latin typeface="微软雅黑" pitchFamily="34" charset="-122"/>
                  <a:ea typeface="微软雅黑" pitchFamily="34" charset="-122"/>
                </a:rPr>
                <a:t>版本只接受配置管理员所建版本，</a:t>
              </a:r>
              <a:r>
                <a:rPr lang="en-US" altLang="zh-CN" sz="1600" b="1" dirty="0">
                  <a:solidFill>
                    <a:schemeClr val="bg1"/>
                  </a:solidFill>
                  <a:latin typeface="微软雅黑" pitchFamily="34" charset="-122"/>
                  <a:ea typeface="微软雅黑" pitchFamily="34" charset="-122"/>
                </a:rPr>
                <a:t>RTX</a:t>
              </a:r>
              <a:r>
                <a:rPr lang="zh-CN" altLang="en-US" sz="1600" b="1" dirty="0">
                  <a:solidFill>
                    <a:schemeClr val="bg1"/>
                  </a:solidFill>
                  <a:latin typeface="微软雅黑" pitchFamily="34" charset="-122"/>
                  <a:ea typeface="微软雅黑" pitchFamily="34" charset="-122"/>
                </a:rPr>
                <a:t>单发的测试版本拒绝</a:t>
              </a:r>
              <a:r>
                <a:rPr lang="zh-CN" altLang="en-US" sz="1600" b="1" dirty="0" smtClean="0">
                  <a:solidFill>
                    <a:schemeClr val="bg1"/>
                  </a:solidFill>
                  <a:latin typeface="微软雅黑" pitchFamily="34" charset="-122"/>
                  <a:ea typeface="微软雅黑" pitchFamily="34" charset="-122"/>
                </a:rPr>
                <a:t>接受测试。</a:t>
              </a:r>
              <a:endParaRPr lang="en-US" altLang="zh-CN" sz="1600" b="1" dirty="0" smtClean="0">
                <a:solidFill>
                  <a:schemeClr val="bg1"/>
                </a:solidFill>
                <a:latin typeface="微软雅黑" pitchFamily="34" charset="-122"/>
                <a:ea typeface="微软雅黑" pitchFamily="34" charset="-122"/>
              </a:endParaRPr>
            </a:p>
          </p:txBody>
        </p:sp>
      </p:grpSp>
      <p:sp>
        <p:nvSpPr>
          <p:cNvPr id="47" name="TextBox 46"/>
          <p:cNvSpPr txBox="1"/>
          <p:nvPr/>
        </p:nvSpPr>
        <p:spPr>
          <a:xfrm>
            <a:off x="504056" y="2571750"/>
            <a:ext cx="8532440" cy="1206484"/>
          </a:xfrm>
          <a:prstGeom prst="rect">
            <a:avLst/>
          </a:prstGeom>
          <a:noFill/>
        </p:spPr>
        <p:txBody>
          <a:bodyPr wrap="square" rtlCol="0">
            <a:spAutoFit/>
          </a:bodyPr>
          <a:lstStyle/>
          <a:p>
            <a:pPr marL="342900" indent="-342900">
              <a:lnSpc>
                <a:spcPct val="130000"/>
              </a:lnSpc>
              <a:spcAft>
                <a:spcPts val="600"/>
              </a:spcAft>
              <a:buFont typeface="Wingdings" pitchFamily="2" charset="2"/>
              <a:buChar char="n"/>
            </a:pPr>
            <a:r>
              <a:rPr lang="zh-CN" altLang="en-US" sz="1600" dirty="0" smtClean="0">
                <a:latin typeface="微软雅黑" pitchFamily="34" charset="-122"/>
                <a:ea typeface="微软雅黑" pitchFamily="34" charset="-122"/>
              </a:rPr>
              <a:t>被</a:t>
            </a:r>
            <a:r>
              <a:rPr lang="zh-CN" altLang="en-US" sz="1600" dirty="0">
                <a:latin typeface="微软雅黑" pitchFamily="34" charset="-122"/>
                <a:ea typeface="微软雅黑" pitchFamily="34" charset="-122"/>
              </a:rPr>
              <a:t>测软件程序能正常打包、编译并通过</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marL="342900" indent="-342900">
              <a:lnSpc>
                <a:spcPct val="130000"/>
              </a:lnSpc>
              <a:spcAft>
                <a:spcPts val="600"/>
              </a:spcAft>
              <a:buFont typeface="Wingdings" pitchFamily="2" charset="2"/>
              <a:buChar char="n"/>
            </a:pPr>
            <a:r>
              <a:rPr lang="zh-CN" altLang="en-US" sz="1600" dirty="0" smtClean="0">
                <a:latin typeface="微软雅黑" pitchFamily="34" charset="-122"/>
                <a:ea typeface="微软雅黑" pitchFamily="34" charset="-122"/>
              </a:rPr>
              <a:t>软</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硬件版本配套关系描述正确；</a:t>
            </a:r>
            <a:endParaRPr lang="en-US" altLang="zh-CN" sz="1600" dirty="0" smtClean="0">
              <a:latin typeface="微软雅黑" pitchFamily="34" charset="-122"/>
              <a:ea typeface="微软雅黑" pitchFamily="34" charset="-122"/>
            </a:endParaRPr>
          </a:p>
          <a:p>
            <a:pPr marL="342900" indent="-342900">
              <a:lnSpc>
                <a:spcPct val="130000"/>
              </a:lnSpc>
              <a:spcAft>
                <a:spcPts val="600"/>
              </a:spcAft>
              <a:buFont typeface="Wingdings" pitchFamily="2" charset="2"/>
              <a:buChar char="n"/>
            </a:pPr>
            <a:r>
              <a:rPr lang="zh-CN" altLang="en-US" sz="1600" dirty="0" smtClean="0">
                <a:latin typeface="微软雅黑" pitchFamily="34" charset="-122"/>
                <a:ea typeface="微软雅黑" pitchFamily="34" charset="-122"/>
              </a:rPr>
              <a:t>转</a:t>
            </a:r>
            <a:r>
              <a:rPr lang="zh-CN" altLang="en-US" sz="1600" dirty="0">
                <a:latin typeface="微软雅黑" pitchFamily="34" charset="-122"/>
                <a:ea typeface="微软雅黑" pitchFamily="34" charset="-122"/>
              </a:rPr>
              <a:t>测试时给出测试重点建议，基本功能特性可通过预测试</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p:txBody>
      </p:sp>
    </p:spTree>
    <p:extLst>
      <p:ext uri="{BB962C8B-B14F-4D97-AF65-F5344CB8AC3E}">
        <p14:creationId xmlns:p14="http://schemas.microsoft.com/office/powerpoint/2010/main" val="3626153383"/>
      </p:ext>
    </p:extLst>
  </p:cSld>
  <p:clrMapOvr>
    <a:masterClrMapping/>
  </p:clrMapOvr>
  <p:transition spd="slow">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15"/>
          <p:cNvGrpSpPr/>
          <p:nvPr/>
        </p:nvGrpSpPr>
        <p:grpSpPr>
          <a:xfrm>
            <a:off x="6427810" y="3723878"/>
            <a:ext cx="1152127" cy="856838"/>
            <a:chOff x="1230457" y="1093887"/>
            <a:chExt cx="1576391" cy="1460665"/>
          </a:xfrm>
        </p:grpSpPr>
        <p:pic>
          <p:nvPicPr>
            <p:cNvPr id="59" name="图片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0457" y="1093887"/>
              <a:ext cx="1576391" cy="1080120"/>
            </a:xfrm>
            <a:prstGeom prst="rect">
              <a:avLst/>
            </a:prstGeom>
          </p:spPr>
        </p:pic>
        <p:sp>
          <p:nvSpPr>
            <p:cNvPr id="60" name="矩形 59"/>
            <p:cNvSpPr/>
            <p:nvPr/>
          </p:nvSpPr>
          <p:spPr>
            <a:xfrm>
              <a:off x="1425317" y="2248584"/>
              <a:ext cx="825867" cy="30596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产品</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grpSp>
        <p:nvGrpSpPr>
          <p:cNvPr id="50" name="组合 15"/>
          <p:cNvGrpSpPr/>
          <p:nvPr/>
        </p:nvGrpSpPr>
        <p:grpSpPr>
          <a:xfrm>
            <a:off x="88455" y="2211710"/>
            <a:ext cx="1152127" cy="856838"/>
            <a:chOff x="1230457" y="1093887"/>
            <a:chExt cx="1576391" cy="1460665"/>
          </a:xfrm>
        </p:grpSpPr>
        <p:pic>
          <p:nvPicPr>
            <p:cNvPr id="51" name="图片 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0457" y="1093887"/>
              <a:ext cx="1576391" cy="1080120"/>
            </a:xfrm>
            <a:prstGeom prst="rect">
              <a:avLst/>
            </a:prstGeom>
          </p:spPr>
        </p:pic>
        <p:sp>
          <p:nvSpPr>
            <p:cNvPr id="56" name="矩形 55"/>
            <p:cNvSpPr/>
            <p:nvPr/>
          </p:nvSpPr>
          <p:spPr>
            <a:xfrm>
              <a:off x="1425317" y="2248584"/>
              <a:ext cx="825867" cy="305968"/>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产品</a:t>
              </a:r>
              <a:r>
                <a:rPr lang="zh-CN" altLang="en-US" sz="1200" b="1"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经理</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7" name="13 CuadroTexto"/>
          <p:cNvSpPr txBox="1"/>
          <p:nvPr/>
        </p:nvSpPr>
        <p:spPr>
          <a:xfrm>
            <a:off x="7667191" y="5374329"/>
            <a:ext cx="341760" cy="276999"/>
          </a:xfrm>
          <a:prstGeom prst="rect">
            <a:avLst/>
          </a:prstGeom>
          <a:noFill/>
        </p:spPr>
        <p:txBody>
          <a:bodyPr wrap="none" rtlCol="0">
            <a:spAutoFit/>
          </a:bodyPr>
          <a:lstStyle/>
          <a:p>
            <a:pPr algn="ctr"/>
            <a:r>
              <a:rPr lang="en-US" altLang="zh-CN" sz="1200" b="1" dirty="0" smtClean="0">
                <a:solidFill>
                  <a:srgbClr val="04AEDA"/>
                </a:solidFill>
              </a:rPr>
              <a:t>13</a:t>
            </a:r>
            <a:endParaRPr lang="es-ES" sz="1200" b="1" dirty="0">
              <a:solidFill>
                <a:srgbClr val="04AEDA"/>
              </a:solidFill>
            </a:endParaRPr>
          </a:p>
        </p:txBody>
      </p:sp>
      <p:cxnSp>
        <p:nvCxnSpPr>
          <p:cNvPr id="9" name="直接连接符 8"/>
          <p:cNvCxnSpPr/>
          <p:nvPr/>
        </p:nvCxnSpPr>
        <p:spPr>
          <a:xfrm flipH="1">
            <a:off x="213965" y="594195"/>
            <a:ext cx="3097958"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Rectangle 7"/>
          <p:cNvSpPr>
            <a:spLocks noChangeArrowheads="1"/>
          </p:cNvSpPr>
          <p:nvPr/>
        </p:nvSpPr>
        <p:spPr bwMode="auto">
          <a:xfrm>
            <a:off x="0" y="556096"/>
            <a:ext cx="215900" cy="71438"/>
          </a:xfrm>
          <a:prstGeom prst="rect">
            <a:avLst/>
          </a:prstGeom>
          <a:solidFill>
            <a:srgbClr val="00B0F0"/>
          </a:solidFill>
          <a:ln w="9525">
            <a:noFill/>
            <a:miter lim="800000"/>
            <a:headEnd/>
            <a:tailEnd/>
          </a:ln>
        </p:spPr>
        <p:txBody>
          <a:bodyPr wrap="none" anchor="ctr"/>
          <a:lstStyle/>
          <a:p>
            <a:endParaRPr lang="zh-CN" altLang="en-US"/>
          </a:p>
        </p:txBody>
      </p:sp>
      <p:sp>
        <p:nvSpPr>
          <p:cNvPr id="11" name="TextBox 5"/>
          <p:cNvSpPr txBox="1">
            <a:spLocks noChangeArrowheads="1"/>
          </p:cNvSpPr>
          <p:nvPr/>
        </p:nvSpPr>
        <p:spPr bwMode="auto">
          <a:xfrm>
            <a:off x="560313" y="193675"/>
            <a:ext cx="4893913" cy="42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ts val="2563"/>
              </a:lnSpc>
            </a:pPr>
            <a:r>
              <a:rPr lang="zh-CN" altLang="en-US" sz="2000" dirty="0" smtClean="0">
                <a:latin typeface="微软雅黑" pitchFamily="34" charset="-122"/>
                <a:ea typeface="微软雅黑" pitchFamily="34" charset="-122"/>
              </a:rPr>
              <a:t>中间版本发布</a:t>
            </a:r>
            <a:r>
              <a:rPr lang="en-US" altLang="zh-CN" sz="2000" dirty="0" smtClean="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流程（以正式版本发布要求）</a:t>
            </a:r>
            <a:endParaRPr lang="en-US" altLang="zh-CN" sz="2000" dirty="0">
              <a:latin typeface="微软雅黑" pitchFamily="34" charset="-122"/>
              <a:ea typeface="微软雅黑" pitchFamily="34" charset="-122"/>
            </a:endParaRPr>
          </a:p>
        </p:txBody>
      </p:sp>
      <p:grpSp>
        <p:nvGrpSpPr>
          <p:cNvPr id="52" name="组合 51"/>
          <p:cNvGrpSpPr/>
          <p:nvPr/>
        </p:nvGrpSpPr>
        <p:grpSpPr>
          <a:xfrm>
            <a:off x="107504" y="681251"/>
            <a:ext cx="886513" cy="1016479"/>
            <a:chOff x="251520" y="1086822"/>
            <a:chExt cx="1003311" cy="1186067"/>
          </a:xfrm>
        </p:grpSpPr>
        <p:pic>
          <p:nvPicPr>
            <p:cNvPr id="53" name="图片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1086822"/>
              <a:ext cx="935867" cy="935867"/>
            </a:xfrm>
            <a:prstGeom prst="rect">
              <a:avLst/>
            </a:prstGeom>
          </p:spPr>
        </p:pic>
        <p:sp>
          <p:nvSpPr>
            <p:cNvPr id="54" name="矩形 53"/>
            <p:cNvSpPr/>
            <p:nvPr/>
          </p:nvSpPr>
          <p:spPr>
            <a:xfrm>
              <a:off x="320156" y="1949676"/>
              <a:ext cx="934675" cy="323213"/>
            </a:xfrm>
            <a:prstGeom prst="rect">
              <a:avLst/>
            </a:prstGeom>
            <a:noFill/>
          </p:spPr>
          <p:txBody>
            <a:bodyPr wrap="none" lIns="91440" tIns="45720" rIns="91440" bIns="45720">
              <a:spAutoFit/>
            </a:bodyPr>
            <a:lstStyle/>
            <a:p>
              <a:pPr algn="ctr"/>
              <a:r>
                <a:rPr lang="zh-CN" altLang="en-US" sz="1200" b="1" cap="none"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测试人员</a:t>
              </a:r>
              <a:endParaRPr lang="zh-CN" altLang="en-US" sz="12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grpSp>
      <p:sp>
        <p:nvSpPr>
          <p:cNvPr id="55" name="TextBox 54"/>
          <p:cNvSpPr txBox="1"/>
          <p:nvPr/>
        </p:nvSpPr>
        <p:spPr>
          <a:xfrm>
            <a:off x="947217" y="2139702"/>
            <a:ext cx="3048719" cy="700576"/>
          </a:xfrm>
          <a:prstGeom prst="rect">
            <a:avLst/>
          </a:prstGeom>
          <a:noFill/>
        </p:spPr>
        <p:txBody>
          <a:bodyPr wrap="square" rtlCol="0">
            <a:spAutoFit/>
          </a:bodyPr>
          <a:lstStyle/>
          <a:p>
            <a:pPr>
              <a:lnSpc>
                <a:spcPct val="150000"/>
              </a:lnSpc>
            </a:pPr>
            <a:r>
              <a:rPr lang="zh-CN" altLang="en-US" sz="1400" b="1" dirty="0" smtClean="0">
                <a:solidFill>
                  <a:schemeClr val="accent2">
                    <a:lumMod val="75000"/>
                  </a:schemeClr>
                </a:solidFill>
                <a:latin typeface="微软雅黑" pitchFamily="34" charset="-122"/>
                <a:ea typeface="微软雅黑" pitchFamily="34" charset="-122"/>
              </a:rPr>
              <a:t>进行产品验收，出具验收报告，明确“验收通过”结论</a:t>
            </a:r>
            <a:endParaRPr lang="en-US" altLang="zh-CN" sz="1400" dirty="0">
              <a:latin typeface="微软雅黑" pitchFamily="34" charset="-122"/>
              <a:ea typeface="微软雅黑" pitchFamily="34" charset="-122"/>
            </a:endParaRPr>
          </a:p>
        </p:txBody>
      </p:sp>
      <p:sp>
        <p:nvSpPr>
          <p:cNvPr id="57" name="TextBox 56"/>
          <p:cNvSpPr txBox="1"/>
          <p:nvPr/>
        </p:nvSpPr>
        <p:spPr>
          <a:xfrm>
            <a:off x="987562" y="627534"/>
            <a:ext cx="2216286" cy="1061829"/>
          </a:xfrm>
          <a:prstGeom prst="rect">
            <a:avLst/>
          </a:prstGeom>
          <a:noFill/>
        </p:spPr>
        <p:txBody>
          <a:bodyPr wrap="square" rtlCol="0">
            <a:spAutoFit/>
          </a:bodyPr>
          <a:lstStyle/>
          <a:p>
            <a:pPr>
              <a:lnSpc>
                <a:spcPct val="150000"/>
              </a:lnSpc>
            </a:pPr>
            <a:r>
              <a:rPr lang="zh-CN" altLang="en-US" sz="1400" dirty="0" smtClean="0">
                <a:latin typeface="微软雅黑" pitchFamily="34" charset="-122"/>
                <a:ea typeface="微软雅黑" pitchFamily="34" charset="-122"/>
              </a:rPr>
              <a:t>版本测试工作结束，</a:t>
            </a:r>
            <a:r>
              <a:rPr lang="zh-CN" altLang="en-US" sz="1400" b="1" dirty="0" smtClean="0">
                <a:solidFill>
                  <a:schemeClr val="accent2">
                    <a:lumMod val="75000"/>
                  </a:schemeClr>
                </a:solidFill>
                <a:latin typeface="微软雅黑" pitchFamily="34" charset="-122"/>
                <a:ea typeface="微软雅黑" pitchFamily="34" charset="-122"/>
              </a:rPr>
              <a:t>测试报告评审通过</a:t>
            </a:r>
            <a:r>
              <a:rPr lang="zh-CN" altLang="en-US" sz="1400" dirty="0" smtClean="0">
                <a:latin typeface="微软雅黑" pitchFamily="34" charset="-122"/>
                <a:ea typeface="微软雅黑" pitchFamily="34" charset="-122"/>
              </a:rPr>
              <a:t>，出具</a:t>
            </a:r>
            <a:r>
              <a:rPr lang="zh-CN" altLang="en-US" sz="1400" b="1" dirty="0" smtClean="0">
                <a:solidFill>
                  <a:schemeClr val="accent2">
                    <a:lumMod val="75000"/>
                  </a:schemeClr>
                </a:solidFill>
                <a:latin typeface="微软雅黑" pitchFamily="34" charset="-122"/>
                <a:ea typeface="微软雅黑" pitchFamily="34" charset="-122"/>
              </a:rPr>
              <a:t>明确的“测试通过”结论</a:t>
            </a:r>
            <a:endParaRPr lang="en-US" altLang="zh-CN" sz="1400" b="1" dirty="0" smtClean="0">
              <a:solidFill>
                <a:schemeClr val="accent2">
                  <a:lumMod val="75000"/>
                </a:schemeClr>
              </a:solidFill>
              <a:latin typeface="微软雅黑" pitchFamily="34" charset="-122"/>
              <a:ea typeface="微软雅黑" pitchFamily="34" charset="-122"/>
            </a:endParaRPr>
          </a:p>
        </p:txBody>
      </p:sp>
      <p:sp>
        <p:nvSpPr>
          <p:cNvPr id="65" name="TextBox 64"/>
          <p:cNvSpPr txBox="1"/>
          <p:nvPr/>
        </p:nvSpPr>
        <p:spPr>
          <a:xfrm>
            <a:off x="7739475" y="536942"/>
            <a:ext cx="1513045" cy="700576"/>
          </a:xfrm>
          <a:prstGeom prst="rect">
            <a:avLst/>
          </a:prstGeom>
          <a:noFill/>
        </p:spPr>
        <p:txBody>
          <a:bodyPr wrap="square" rtlCol="0">
            <a:spAutoFit/>
          </a:bodyPr>
          <a:lstStyle/>
          <a:p>
            <a:pPr>
              <a:lnSpc>
                <a:spcPct val="150000"/>
              </a:lnSpc>
              <a:buFont typeface="Wingdings" pitchFamily="2" charset="2"/>
              <a:buChar char="u"/>
            </a:pPr>
            <a:r>
              <a:rPr lang="zh-CN" altLang="en-US" sz="1400" b="1" dirty="0" smtClean="0">
                <a:solidFill>
                  <a:srgbClr val="993937"/>
                </a:solidFill>
                <a:latin typeface="微软雅黑" pitchFamily="34" charset="-122"/>
                <a:ea typeface="微软雅黑" pitchFamily="34" charset="-122"/>
              </a:rPr>
              <a:t>创建产品基线</a:t>
            </a:r>
            <a:endParaRPr lang="en-US" altLang="zh-CN" sz="1400" b="1" dirty="0" smtClean="0">
              <a:solidFill>
                <a:srgbClr val="993937"/>
              </a:solidFill>
              <a:latin typeface="微软雅黑" pitchFamily="34" charset="-122"/>
              <a:ea typeface="微软雅黑" pitchFamily="34" charset="-122"/>
            </a:endParaRPr>
          </a:p>
          <a:p>
            <a:pPr>
              <a:lnSpc>
                <a:spcPct val="150000"/>
              </a:lnSpc>
              <a:buFont typeface="Wingdings" pitchFamily="2" charset="2"/>
              <a:buChar char="u"/>
            </a:pPr>
            <a:r>
              <a:rPr lang="zh-CN" altLang="en-US" sz="1400" b="1" dirty="0" smtClean="0">
                <a:solidFill>
                  <a:srgbClr val="993937"/>
                </a:solidFill>
                <a:latin typeface="微软雅黑" pitchFamily="34" charset="-122"/>
                <a:ea typeface="微软雅黑" pitchFamily="34" charset="-122"/>
              </a:rPr>
              <a:t>移交产品库</a:t>
            </a:r>
            <a:endParaRPr lang="en-US" altLang="zh-CN" sz="1400" b="1" dirty="0" smtClean="0">
              <a:solidFill>
                <a:srgbClr val="993937"/>
              </a:solidFill>
              <a:latin typeface="微软雅黑" pitchFamily="34" charset="-122"/>
              <a:ea typeface="微软雅黑" pitchFamily="34" charset="-122"/>
            </a:endParaRPr>
          </a:p>
        </p:txBody>
      </p:sp>
      <p:sp>
        <p:nvSpPr>
          <p:cNvPr id="2" name="下箭头 1"/>
          <p:cNvSpPr/>
          <p:nvPr/>
        </p:nvSpPr>
        <p:spPr bwMode="auto">
          <a:xfrm>
            <a:off x="1475656" y="1627128"/>
            <a:ext cx="328523" cy="551169"/>
          </a:xfrm>
          <a:prstGeom prst="downArrow">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smtClean="0"/>
          </a:p>
        </p:txBody>
      </p:sp>
      <p:sp>
        <p:nvSpPr>
          <p:cNvPr id="3" name="右箭头 2"/>
          <p:cNvSpPr/>
          <p:nvPr/>
        </p:nvSpPr>
        <p:spPr bwMode="auto">
          <a:xfrm>
            <a:off x="3995936" y="4284440"/>
            <a:ext cx="2383463" cy="303320"/>
          </a:xfrm>
          <a:prstGeom prst="rightArrow">
            <a:avLst/>
          </a:pr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rtlCol="0" anchor="t" anchorCtr="0" compatLnSpc="1">
            <a:prstTxWarp prst="textNoShape">
              <a:avLst/>
            </a:prstTxWarp>
          </a:bodyPr>
          <a:lstStyle/>
          <a:p>
            <a:pPr algn="ctr"/>
            <a:endParaRPr lang="zh-CN" altLang="en-US" dirty="0" smtClean="0"/>
          </a:p>
        </p:txBody>
      </p:sp>
      <p:sp>
        <p:nvSpPr>
          <p:cNvPr id="4" name="上箭头 3"/>
          <p:cNvSpPr/>
          <p:nvPr/>
        </p:nvSpPr>
        <p:spPr bwMode="auto">
          <a:xfrm rot="6913150">
            <a:off x="4857363" y="1642460"/>
            <a:ext cx="288032" cy="3289388"/>
          </a:xfrm>
          <a:prstGeom prst="upArrow">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smtClean="0"/>
          </a:p>
        </p:txBody>
      </p:sp>
      <p:grpSp>
        <p:nvGrpSpPr>
          <p:cNvPr id="6" name="组合 5"/>
          <p:cNvGrpSpPr/>
          <p:nvPr/>
        </p:nvGrpSpPr>
        <p:grpSpPr>
          <a:xfrm>
            <a:off x="6661110" y="339502"/>
            <a:ext cx="1170131" cy="1080120"/>
            <a:chOff x="5292080" y="2283718"/>
            <a:chExt cx="1170131" cy="1080120"/>
          </a:xfrm>
        </p:grpSpPr>
        <p:pic>
          <p:nvPicPr>
            <p:cNvPr id="249858" name="Picture 2" descr="C:\Users\senlian.huang\Desktop\018001007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2080" y="2283718"/>
              <a:ext cx="1141812" cy="9182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508104" y="3086839"/>
              <a:ext cx="954107" cy="276999"/>
            </a:xfrm>
            <a:prstGeom prst="rect">
              <a:avLst/>
            </a:prstGeom>
            <a:noFill/>
          </p:spPr>
          <p:txBody>
            <a:bodyPr wrap="none" rtlCol="0">
              <a:spAutoFit/>
            </a:bodyPr>
            <a:lstStyle/>
            <a:p>
              <a:r>
                <a:rPr lang="zh-CN" altLang="en-US" sz="1200" dirty="0" smtClean="0">
                  <a:latin typeface="微软雅黑" pitchFamily="34" charset="-122"/>
                  <a:ea typeface="微软雅黑" pitchFamily="34" charset="-122"/>
                </a:rPr>
                <a:t>配置管理员</a:t>
              </a:r>
              <a:endParaRPr lang="zh-CN" altLang="en-US" sz="1200" dirty="0">
                <a:latin typeface="微软雅黑" pitchFamily="34" charset="-122"/>
                <a:ea typeface="微软雅黑" pitchFamily="34" charset="-122"/>
              </a:endParaRPr>
            </a:p>
          </p:txBody>
        </p:sp>
      </p:grpSp>
      <p:sp>
        <p:nvSpPr>
          <p:cNvPr id="29" name="TextBox 28"/>
          <p:cNvSpPr txBox="1"/>
          <p:nvPr/>
        </p:nvSpPr>
        <p:spPr>
          <a:xfrm>
            <a:off x="971600" y="3435846"/>
            <a:ext cx="3026091" cy="1523494"/>
          </a:xfrm>
          <a:prstGeom prst="rect">
            <a:avLst/>
          </a:prstGeom>
          <a:noFill/>
        </p:spPr>
        <p:txBody>
          <a:bodyPr wrap="square" rtlCol="0">
            <a:spAutoFit/>
          </a:bodyPr>
          <a:lstStyle/>
          <a:p>
            <a:pPr>
              <a:lnSpc>
                <a:spcPct val="150000"/>
              </a:lnSpc>
            </a:pPr>
            <a:r>
              <a:rPr lang="en-US" altLang="zh-CN" sz="1400" b="1" dirty="0" smtClean="0">
                <a:solidFill>
                  <a:srgbClr val="993937"/>
                </a:solidFill>
                <a:latin typeface="微软雅黑" pitchFamily="34" charset="-122"/>
                <a:ea typeface="微软雅黑" pitchFamily="34" charset="-122"/>
              </a:rPr>
              <a:t>CCB</a:t>
            </a:r>
            <a:r>
              <a:rPr lang="zh-CN" altLang="en-US" sz="1400" b="1" dirty="0" smtClean="0">
                <a:solidFill>
                  <a:srgbClr val="993937"/>
                </a:solidFill>
                <a:latin typeface="微软雅黑" pitchFamily="34" charset="-122"/>
                <a:ea typeface="微软雅黑" pitchFamily="34" charset="-122"/>
              </a:rPr>
              <a:t>决策是否以正式版本发布</a:t>
            </a:r>
            <a:endParaRPr lang="en-US" altLang="zh-CN" sz="1400" b="1" dirty="0" smtClean="0">
              <a:solidFill>
                <a:srgbClr val="993937"/>
              </a:solidFill>
              <a:latin typeface="微软雅黑" pitchFamily="34" charset="-122"/>
              <a:ea typeface="微软雅黑" pitchFamily="34" charset="-122"/>
            </a:endParaRPr>
          </a:p>
          <a:p>
            <a:pPr>
              <a:lnSpc>
                <a:spcPct val="150000"/>
              </a:lnSpc>
            </a:pPr>
            <a:r>
              <a:rPr lang="en-US" altLang="zh-CN" sz="1200" b="1" dirty="0" smtClean="0">
                <a:latin typeface="微软雅黑" pitchFamily="34" charset="-122"/>
                <a:ea typeface="微软雅黑" pitchFamily="34" charset="-122"/>
              </a:rPr>
              <a:t>CCB</a:t>
            </a:r>
            <a:r>
              <a:rPr lang="zh-CN" altLang="en-US" sz="1200" b="1" dirty="0" smtClean="0">
                <a:latin typeface="微软雅黑" pitchFamily="34" charset="-122"/>
                <a:ea typeface="微软雅黑" pitchFamily="34" charset="-122"/>
              </a:rPr>
              <a:t>人员组成：</a:t>
            </a:r>
            <a:r>
              <a:rPr lang="zh-CN" altLang="en-US" sz="1200" dirty="0" smtClean="0">
                <a:latin typeface="微软雅黑" pitchFamily="34" charset="-122"/>
                <a:ea typeface="微软雅黑" pitchFamily="34" charset="-122"/>
              </a:rPr>
              <a:t>产品部门负责人、产品经理、研发部门负责人、项目经理、项目测试负责人、测试部门负责人、</a:t>
            </a:r>
            <a:r>
              <a:rPr lang="en-US" altLang="zh-CN" sz="1200" dirty="0" smtClean="0">
                <a:latin typeface="微软雅黑" pitchFamily="34" charset="-122"/>
                <a:ea typeface="微软雅黑" pitchFamily="34" charset="-122"/>
              </a:rPr>
              <a:t>QA</a:t>
            </a:r>
          </a:p>
          <a:p>
            <a:pPr>
              <a:lnSpc>
                <a:spcPct val="150000"/>
              </a:lnSpc>
            </a:pPr>
            <a:r>
              <a:rPr lang="zh-CN" altLang="en-US" sz="1200" dirty="0" smtClean="0">
                <a:latin typeface="微软雅黑" pitchFamily="34" charset="-122"/>
                <a:ea typeface="微软雅黑" pitchFamily="34" charset="-122"/>
              </a:rPr>
              <a:t>可邀请事业部总经理、研发中心总经理</a:t>
            </a:r>
            <a:endParaRPr lang="en-US" altLang="zh-CN" sz="1200" dirty="0" smtClean="0">
              <a:latin typeface="微软雅黑" pitchFamily="34" charset="-122"/>
              <a:ea typeface="微软雅黑" pitchFamily="34" charset="-122"/>
            </a:endParaRPr>
          </a:p>
        </p:txBody>
      </p:sp>
      <p:sp>
        <p:nvSpPr>
          <p:cNvPr id="12" name="TextBox 11"/>
          <p:cNvSpPr txBox="1"/>
          <p:nvPr/>
        </p:nvSpPr>
        <p:spPr>
          <a:xfrm>
            <a:off x="1788790" y="1627128"/>
            <a:ext cx="353943" cy="656590"/>
          </a:xfrm>
          <a:prstGeom prst="rect">
            <a:avLst/>
          </a:prstGeom>
          <a:noFill/>
        </p:spPr>
        <p:txBody>
          <a:bodyPr vert="eaVert" wrap="none" rtlCol="0">
            <a:spAutoFit/>
          </a:bodyPr>
          <a:lstStyle/>
          <a:p>
            <a:r>
              <a:rPr lang="zh-CN" altLang="en-US" sz="1100" dirty="0" smtClean="0">
                <a:latin typeface="微软雅黑" pitchFamily="34" charset="-122"/>
                <a:ea typeface="微软雅黑" pitchFamily="34" charset="-122"/>
              </a:rPr>
              <a:t>测试通过</a:t>
            </a:r>
            <a:endParaRPr lang="zh-CN" altLang="en-US" sz="1100" dirty="0">
              <a:latin typeface="微软雅黑" pitchFamily="34" charset="-122"/>
              <a:ea typeface="微软雅黑" pitchFamily="34" charset="-122"/>
            </a:endParaRPr>
          </a:p>
        </p:txBody>
      </p:sp>
      <p:sp>
        <p:nvSpPr>
          <p:cNvPr id="35" name="下箭头 34"/>
          <p:cNvSpPr/>
          <p:nvPr/>
        </p:nvSpPr>
        <p:spPr bwMode="auto">
          <a:xfrm>
            <a:off x="1475656" y="2787774"/>
            <a:ext cx="328523" cy="737963"/>
          </a:xfrm>
          <a:prstGeom prst="downArrow">
            <a:avLst/>
          </a:pr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rtlCol="0" anchor="t" anchorCtr="0" compatLnSpc="1">
            <a:prstTxWarp prst="textNoShape">
              <a:avLst/>
            </a:prstTxWarp>
          </a:bodyPr>
          <a:lstStyle/>
          <a:p>
            <a:pPr algn="ctr"/>
            <a:endParaRPr lang="zh-CN" altLang="en-US" dirty="0" smtClean="0"/>
          </a:p>
        </p:txBody>
      </p:sp>
      <p:sp>
        <p:nvSpPr>
          <p:cNvPr id="36" name="TextBox 35"/>
          <p:cNvSpPr txBox="1"/>
          <p:nvPr/>
        </p:nvSpPr>
        <p:spPr>
          <a:xfrm>
            <a:off x="1791271" y="2787774"/>
            <a:ext cx="692497" cy="797654"/>
          </a:xfrm>
          <a:prstGeom prst="rect">
            <a:avLst/>
          </a:prstGeom>
          <a:noFill/>
        </p:spPr>
        <p:txBody>
          <a:bodyPr vert="eaVert" wrap="none" rtlCol="0">
            <a:spAutoFit/>
          </a:bodyPr>
          <a:lstStyle/>
          <a:p>
            <a:r>
              <a:rPr lang="zh-CN" altLang="en-US" sz="1100" dirty="0" smtClean="0">
                <a:latin typeface="微软雅黑" pitchFamily="34" charset="-122"/>
                <a:ea typeface="微软雅黑" pitchFamily="34" charset="-122"/>
              </a:rPr>
              <a:t>验收不通过</a:t>
            </a:r>
            <a:endParaRPr lang="en-US" altLang="zh-CN" sz="1100" dirty="0" smtClean="0">
              <a:latin typeface="微软雅黑" pitchFamily="34" charset="-122"/>
              <a:ea typeface="微软雅黑" pitchFamily="34" charset="-122"/>
            </a:endParaRPr>
          </a:p>
          <a:p>
            <a:r>
              <a:rPr lang="zh-CN" altLang="en-US" sz="1100" dirty="0" smtClean="0">
                <a:latin typeface="微软雅黑" pitchFamily="34" charset="-122"/>
                <a:ea typeface="微软雅黑" pitchFamily="34" charset="-122"/>
              </a:rPr>
              <a:t>缺陷加权分</a:t>
            </a:r>
            <a:endParaRPr lang="en-US" altLang="zh-CN" sz="1100" dirty="0" smtClean="0">
              <a:latin typeface="微软雅黑" pitchFamily="34" charset="-122"/>
              <a:ea typeface="微软雅黑" pitchFamily="34" charset="-122"/>
            </a:endParaRPr>
          </a:p>
          <a:p>
            <a:r>
              <a:rPr lang="zh-CN" altLang="en-US" sz="1100" dirty="0" smtClean="0">
                <a:latin typeface="微软雅黑" pitchFamily="34" charset="-122"/>
                <a:ea typeface="微软雅黑" pitchFamily="34" charset="-122"/>
              </a:rPr>
              <a:t>大于</a:t>
            </a:r>
            <a:r>
              <a:rPr lang="en-US" altLang="zh-CN" sz="1100" dirty="0">
                <a:latin typeface="微软雅黑" pitchFamily="34" charset="-122"/>
                <a:ea typeface="微软雅黑" pitchFamily="34" charset="-122"/>
              </a:rPr>
              <a:t>2</a:t>
            </a:r>
            <a:r>
              <a:rPr lang="zh-CN" altLang="en-US" sz="1100" dirty="0" smtClean="0">
                <a:latin typeface="微软雅黑" pitchFamily="34" charset="-122"/>
                <a:ea typeface="微软雅黑" pitchFamily="34" charset="-122"/>
              </a:rPr>
              <a:t>分</a:t>
            </a:r>
            <a:endParaRPr lang="zh-CN" altLang="en-US" sz="1100" dirty="0">
              <a:latin typeface="微软雅黑" pitchFamily="34" charset="-122"/>
              <a:ea typeface="微软雅黑" pitchFamily="34" charset="-122"/>
            </a:endParaRPr>
          </a:p>
        </p:txBody>
      </p:sp>
      <p:sp>
        <p:nvSpPr>
          <p:cNvPr id="37" name="TextBox 36"/>
          <p:cNvSpPr txBox="1"/>
          <p:nvPr/>
        </p:nvSpPr>
        <p:spPr>
          <a:xfrm rot="17640446">
            <a:off x="4855628" y="2737488"/>
            <a:ext cx="353943" cy="656590"/>
          </a:xfrm>
          <a:prstGeom prst="rect">
            <a:avLst/>
          </a:prstGeom>
          <a:noFill/>
        </p:spPr>
        <p:txBody>
          <a:bodyPr vert="eaVert" wrap="none" rtlCol="0">
            <a:spAutoFit/>
          </a:bodyPr>
          <a:lstStyle/>
          <a:p>
            <a:r>
              <a:rPr lang="zh-CN" altLang="en-US" sz="1100" dirty="0" smtClean="0">
                <a:latin typeface="微软雅黑" pitchFamily="34" charset="-122"/>
                <a:ea typeface="微软雅黑" pitchFamily="34" charset="-122"/>
              </a:rPr>
              <a:t>验收通过</a:t>
            </a:r>
            <a:endParaRPr lang="zh-CN" altLang="en-US" sz="1100" dirty="0">
              <a:latin typeface="微软雅黑" pitchFamily="34" charset="-122"/>
              <a:ea typeface="微软雅黑" pitchFamily="34" charset="-122"/>
            </a:endParaRPr>
          </a:p>
        </p:txBody>
      </p:sp>
      <p:sp>
        <p:nvSpPr>
          <p:cNvPr id="44" name="TextBox 43"/>
          <p:cNvSpPr txBox="1"/>
          <p:nvPr/>
        </p:nvSpPr>
        <p:spPr>
          <a:xfrm>
            <a:off x="7241891" y="3589807"/>
            <a:ext cx="1902110" cy="1246495"/>
          </a:xfrm>
          <a:prstGeom prst="rect">
            <a:avLst/>
          </a:prstGeom>
          <a:noFill/>
        </p:spPr>
        <p:txBody>
          <a:bodyPr wrap="square" rtlCol="0">
            <a:spAutoFit/>
          </a:bodyPr>
          <a:lstStyle/>
          <a:p>
            <a:pPr>
              <a:lnSpc>
                <a:spcPct val="150000"/>
              </a:lnSpc>
            </a:pPr>
            <a:r>
              <a:rPr lang="zh-CN" altLang="en-US" sz="1400" b="1" dirty="0" smtClean="0">
                <a:solidFill>
                  <a:schemeClr val="accent2">
                    <a:lumMod val="75000"/>
                  </a:schemeClr>
                </a:solidFill>
                <a:latin typeface="微软雅黑" pitchFamily="34" charset="-122"/>
                <a:ea typeface="微软雅黑" pitchFamily="34" charset="-122"/>
              </a:rPr>
              <a:t>发起产品发布申请</a:t>
            </a:r>
            <a:endParaRPr lang="en-US" altLang="zh-CN" sz="1400" b="1" dirty="0" smtClean="0">
              <a:solidFill>
                <a:schemeClr val="accent2">
                  <a:lumMod val="75000"/>
                </a:schemeClr>
              </a:solidFill>
              <a:latin typeface="微软雅黑" pitchFamily="34" charset="-122"/>
              <a:ea typeface="微软雅黑" pitchFamily="34" charset="-122"/>
            </a:endParaRPr>
          </a:p>
          <a:p>
            <a:pPr>
              <a:lnSpc>
                <a:spcPct val="150000"/>
              </a:lnSpc>
            </a:pPr>
            <a:r>
              <a:rPr lang="zh-CN" altLang="en-US" sz="1200" dirty="0" smtClean="0">
                <a:latin typeface="微软雅黑" pitchFamily="34" charset="-122"/>
                <a:ea typeface="微软雅黑" pitchFamily="34" charset="-122"/>
              </a:rPr>
              <a:t>审批人：研发中心总经理、事业部总经理、销管中心总经理</a:t>
            </a:r>
            <a:endParaRPr lang="en-US" altLang="zh-CN" sz="1200" dirty="0">
              <a:latin typeface="微软雅黑" pitchFamily="34" charset="-122"/>
              <a:ea typeface="微软雅黑" pitchFamily="34" charset="-122"/>
            </a:endParaRPr>
          </a:p>
        </p:txBody>
      </p:sp>
      <p:sp>
        <p:nvSpPr>
          <p:cNvPr id="13" name="上箭头 12"/>
          <p:cNvSpPr/>
          <p:nvPr/>
        </p:nvSpPr>
        <p:spPr bwMode="auto">
          <a:xfrm>
            <a:off x="8347041" y="1281122"/>
            <a:ext cx="269476" cy="2308685"/>
          </a:xfrm>
          <a:prstGeom prst="upArrow">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zh-CN" altLang="en-US" dirty="0" smtClean="0"/>
          </a:p>
        </p:txBody>
      </p:sp>
      <p:sp>
        <p:nvSpPr>
          <p:cNvPr id="45" name="TextBox 44"/>
          <p:cNvSpPr txBox="1"/>
          <p:nvPr/>
        </p:nvSpPr>
        <p:spPr>
          <a:xfrm>
            <a:off x="8544192" y="2118117"/>
            <a:ext cx="353943" cy="656590"/>
          </a:xfrm>
          <a:prstGeom prst="rect">
            <a:avLst/>
          </a:prstGeom>
          <a:noFill/>
        </p:spPr>
        <p:txBody>
          <a:bodyPr vert="eaVert" wrap="none" rtlCol="0">
            <a:spAutoFit/>
          </a:bodyPr>
          <a:lstStyle/>
          <a:p>
            <a:r>
              <a:rPr lang="zh-CN" altLang="en-US" sz="1100" dirty="0" smtClean="0">
                <a:latin typeface="微软雅黑" pitchFamily="34" charset="-122"/>
                <a:ea typeface="微软雅黑" pitchFamily="34" charset="-122"/>
              </a:rPr>
              <a:t>审批通过</a:t>
            </a:r>
            <a:endParaRPr lang="zh-CN" altLang="en-US" sz="1100" dirty="0">
              <a:latin typeface="微软雅黑" pitchFamily="34" charset="-122"/>
              <a:ea typeface="微软雅黑" pitchFamily="34" charset="-122"/>
            </a:endParaRPr>
          </a:p>
        </p:txBody>
      </p:sp>
      <p:sp>
        <p:nvSpPr>
          <p:cNvPr id="14" name="TextBox 13"/>
          <p:cNvSpPr txBox="1"/>
          <p:nvPr/>
        </p:nvSpPr>
        <p:spPr>
          <a:xfrm>
            <a:off x="4427984" y="4155926"/>
            <a:ext cx="1026243" cy="261610"/>
          </a:xfrm>
          <a:prstGeom prst="rect">
            <a:avLst/>
          </a:prstGeom>
          <a:noFill/>
        </p:spPr>
        <p:txBody>
          <a:bodyPr wrap="none" rtlCol="0">
            <a:spAutoFit/>
          </a:bodyPr>
          <a:lstStyle/>
          <a:p>
            <a:r>
              <a:rPr lang="en-US" altLang="zh-CN" sz="1100" dirty="0" smtClean="0">
                <a:latin typeface="微软雅黑" pitchFamily="34" charset="-122"/>
                <a:ea typeface="微软雅黑" pitchFamily="34" charset="-122"/>
              </a:rPr>
              <a:t>CCB</a:t>
            </a:r>
            <a:r>
              <a:rPr lang="zh-CN" altLang="en-US" sz="1100" dirty="0" smtClean="0">
                <a:latin typeface="微软雅黑" pitchFamily="34" charset="-122"/>
                <a:ea typeface="微软雅黑" pitchFamily="34" charset="-122"/>
              </a:rPr>
              <a:t>决策通过</a:t>
            </a:r>
            <a:endParaRPr lang="zh-CN" altLang="en-US" sz="1100" dirty="0">
              <a:latin typeface="微软雅黑" pitchFamily="34" charset="-122"/>
              <a:ea typeface="微软雅黑" pitchFamily="34" charset="-122"/>
            </a:endParaRPr>
          </a:p>
        </p:txBody>
      </p:sp>
      <p:grpSp>
        <p:nvGrpSpPr>
          <p:cNvPr id="47" name="组合 46"/>
          <p:cNvGrpSpPr/>
          <p:nvPr/>
        </p:nvGrpSpPr>
        <p:grpSpPr>
          <a:xfrm>
            <a:off x="3563888" y="772915"/>
            <a:ext cx="2877180" cy="1006747"/>
            <a:chOff x="2072837" y="3490490"/>
            <a:chExt cx="7923807" cy="1047687"/>
          </a:xfrm>
        </p:grpSpPr>
        <p:sp>
          <p:nvSpPr>
            <p:cNvPr id="48" name="矩形 47"/>
            <p:cNvSpPr/>
            <p:nvPr/>
          </p:nvSpPr>
          <p:spPr>
            <a:xfrm>
              <a:off x="2072837" y="3526904"/>
              <a:ext cx="7923807" cy="1011273"/>
            </a:xfrm>
            <a:prstGeom prst="rect">
              <a:avLst/>
            </a:prstGeom>
            <a:solidFill>
              <a:srgbClr val="CD1F06">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TextBox 6"/>
            <p:cNvSpPr txBox="1"/>
            <p:nvPr/>
          </p:nvSpPr>
          <p:spPr>
            <a:xfrm>
              <a:off x="2110917" y="3490490"/>
              <a:ext cx="7885727" cy="960878"/>
            </a:xfrm>
            <a:prstGeom prst="rect">
              <a:avLst/>
            </a:prstGeom>
            <a:noFill/>
          </p:spPr>
          <p:txBody>
            <a:bodyPr wrap="square" rtlCol="0">
              <a:spAutoFit/>
            </a:bodyPr>
            <a:lstStyle/>
            <a:p>
              <a:pPr>
                <a:lnSpc>
                  <a:spcPct val="150000"/>
                </a:lnSpc>
                <a:spcAft>
                  <a:spcPts val="600"/>
                </a:spcAft>
              </a:pPr>
              <a:r>
                <a:rPr lang="zh-CN" altLang="en-US" sz="1200" b="1" dirty="0" smtClean="0">
                  <a:solidFill>
                    <a:schemeClr val="bg1"/>
                  </a:solidFill>
                  <a:latin typeface="微软雅黑" pitchFamily="34" charset="-122"/>
                  <a:ea typeface="微软雅黑" pitchFamily="34" charset="-122"/>
                </a:rPr>
                <a:t>在产品发布审批通过前，任何一步都可能打回项目组修订及验证，此时需经过影响分析评估后决定是否需要发起变更。</a:t>
              </a:r>
              <a:endParaRPr lang="en-US" altLang="zh-CN" sz="1200" b="1" dirty="0" smtClean="0">
                <a:solidFill>
                  <a:schemeClr val="bg1"/>
                </a:solidFill>
                <a:latin typeface="微软雅黑" pitchFamily="34" charset="-122"/>
                <a:ea typeface="微软雅黑" pitchFamily="34" charset="-122"/>
              </a:endParaRPr>
            </a:p>
          </p:txBody>
        </p:sp>
      </p:grpSp>
      <p:grpSp>
        <p:nvGrpSpPr>
          <p:cNvPr id="61" name="组合 60"/>
          <p:cNvGrpSpPr/>
          <p:nvPr/>
        </p:nvGrpSpPr>
        <p:grpSpPr>
          <a:xfrm>
            <a:off x="35496" y="3939902"/>
            <a:ext cx="1020813" cy="818302"/>
            <a:chOff x="90803" y="3401319"/>
            <a:chExt cx="1296771" cy="1320917"/>
          </a:xfrm>
        </p:grpSpPr>
        <p:sp>
          <p:nvSpPr>
            <p:cNvPr id="62" name="矩形 61"/>
            <p:cNvSpPr/>
            <p:nvPr/>
          </p:nvSpPr>
          <p:spPr>
            <a:xfrm>
              <a:off x="464077" y="4299941"/>
              <a:ext cx="550221" cy="422295"/>
            </a:xfrm>
            <a:prstGeom prst="rect">
              <a:avLst/>
            </a:prstGeom>
            <a:noFill/>
          </p:spPr>
          <p:txBody>
            <a:bodyPr wrap="none" lIns="91440" tIns="45720" rIns="91440" bIns="45720">
              <a:spAutoFit/>
            </a:bodyPr>
            <a:lstStyle/>
            <a:p>
              <a:pPr algn="ctr"/>
              <a:r>
                <a:rPr lang="en-US" altLang="zh-CN" sz="1100" b="1" spc="50" dirty="0" smtClean="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rPr>
                <a:t>CCB</a:t>
              </a:r>
              <a:endParaRPr lang="zh-CN" altLang="en-US" sz="1100" b="1" cap="none" spc="50" dirty="0">
                <a:ln w="13500">
                  <a:solidFill>
                    <a:schemeClr val="accent1">
                      <a:shade val="2500"/>
                      <a:alpha val="6500"/>
                    </a:schemeClr>
                  </a:solidFill>
                  <a:prstDash val="solid"/>
                </a:ln>
                <a:solidFill>
                  <a:schemeClr val="tx1">
                    <a:alpha val="95000"/>
                  </a:schemeClr>
                </a:solidFill>
                <a:effectLst>
                  <a:outerShdw blurRad="38100" dist="38100" dir="2700000" algn="tl">
                    <a:srgbClr val="000000">
                      <a:alpha val="43137"/>
                    </a:srgbClr>
                  </a:outerShdw>
                </a:effectLst>
              </a:endParaRPr>
            </a:p>
          </p:txBody>
        </p:sp>
        <p:pic>
          <p:nvPicPr>
            <p:cNvPr id="63" name="Picture 2" descr="C:\Documents and Settings\lunzhuo.ye\桌面\培训PPT素材\20110514_2cbd5458a2492020ea1eX3I49qwuPe8A.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90803" y="3401319"/>
              <a:ext cx="1296771" cy="9792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组合 65"/>
          <p:cNvGrpSpPr/>
          <p:nvPr/>
        </p:nvGrpSpPr>
        <p:grpSpPr>
          <a:xfrm>
            <a:off x="4643820" y="1857885"/>
            <a:ext cx="2877180" cy="1006747"/>
            <a:chOff x="2072837" y="3490490"/>
            <a:chExt cx="7923807" cy="1047687"/>
          </a:xfrm>
        </p:grpSpPr>
        <p:sp>
          <p:nvSpPr>
            <p:cNvPr id="67" name="矩形 66"/>
            <p:cNvSpPr/>
            <p:nvPr/>
          </p:nvSpPr>
          <p:spPr>
            <a:xfrm>
              <a:off x="2072837" y="3526904"/>
              <a:ext cx="7923807" cy="1011273"/>
            </a:xfrm>
            <a:prstGeom prst="rect">
              <a:avLst/>
            </a:prstGeom>
            <a:solidFill>
              <a:srgbClr val="CD1F06">
                <a:alpha val="8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
            <p:cNvSpPr txBox="1"/>
            <p:nvPr/>
          </p:nvSpPr>
          <p:spPr>
            <a:xfrm>
              <a:off x="2110917" y="3490490"/>
              <a:ext cx="7885727" cy="960878"/>
            </a:xfrm>
            <a:prstGeom prst="rect">
              <a:avLst/>
            </a:prstGeom>
            <a:noFill/>
          </p:spPr>
          <p:txBody>
            <a:bodyPr wrap="square" rtlCol="0">
              <a:spAutoFit/>
            </a:bodyPr>
            <a:lstStyle/>
            <a:p>
              <a:pPr>
                <a:lnSpc>
                  <a:spcPct val="150000"/>
                </a:lnSpc>
                <a:spcAft>
                  <a:spcPts val="600"/>
                </a:spcAft>
              </a:pPr>
              <a:r>
                <a:rPr lang="zh-CN" altLang="en-US" sz="1200" b="1" dirty="0" smtClean="0">
                  <a:solidFill>
                    <a:schemeClr val="bg1"/>
                  </a:solidFill>
                  <a:latin typeface="微软雅黑" pitchFamily="34" charset="-122"/>
                  <a:ea typeface="微软雅黑" pitchFamily="34" charset="-122"/>
                </a:rPr>
                <a:t>原则上，产品验收的负责人是产品经理，如遇特殊情况，产品经理可正式授权（邮件）给其他人负责进行产品验收。</a:t>
              </a:r>
              <a:endParaRPr lang="en-US" altLang="zh-CN" sz="1200" b="1" dirty="0" smtClean="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1589963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7" grpId="0"/>
      <p:bldP spid="65" grpId="0"/>
      <p:bldP spid="2" grpId="0" animBg="1"/>
      <p:bldP spid="3" grpId="0" animBg="1"/>
      <p:bldP spid="4" grpId="0" animBg="1"/>
      <p:bldP spid="29" grpId="0"/>
      <p:bldP spid="12" grpId="0"/>
      <p:bldP spid="35" grpId="0" animBg="1"/>
      <p:bldP spid="36" grpId="0"/>
      <p:bldP spid="37" grpId="0"/>
      <p:bldP spid="44" grpId="0"/>
      <p:bldP spid="13" grpId="0" animBg="1"/>
      <p:bldP spid="45" grpId="0"/>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lunzhuo.ye\桌面\培训PPT素材\20110514_2cbd5458a2492020ea1eX3I49qwuPe8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268743" y="2427734"/>
            <a:ext cx="2579094" cy="150877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12559" y="771550"/>
            <a:ext cx="5112568" cy="338554"/>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defPPr>
              <a:defRPr lang="zh-CN"/>
            </a:defPPr>
            <a:lvl1pPr algn="ctr">
              <a:defRPr sz="1600" b="1" spc="5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t>Part </a:t>
            </a:r>
            <a:r>
              <a:rPr lang="en-US" altLang="zh-CN" dirty="0" smtClean="0"/>
              <a:t>5  </a:t>
            </a:r>
            <a:r>
              <a:rPr lang="zh-CN" altLang="en-US" dirty="0" smtClean="0"/>
              <a:t>优秀实践宣传</a:t>
            </a:r>
            <a:endParaRPr lang="zh-CN" altLang="en-US" dirty="0"/>
          </a:p>
        </p:txBody>
      </p:sp>
      <p:sp>
        <p:nvSpPr>
          <p:cNvPr id="4" name="矩形 3"/>
          <p:cNvSpPr/>
          <p:nvPr/>
        </p:nvSpPr>
        <p:spPr>
          <a:xfrm>
            <a:off x="6301191" y="1260430"/>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3</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 name="矩形 4"/>
          <p:cNvSpPr/>
          <p:nvPr/>
        </p:nvSpPr>
        <p:spPr>
          <a:xfrm>
            <a:off x="7001421" y="1275267"/>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代码提交备注</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7" name="矩形 6"/>
          <p:cNvSpPr/>
          <p:nvPr/>
        </p:nvSpPr>
        <p:spPr>
          <a:xfrm>
            <a:off x="6301191" y="701527"/>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2</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8" name="矩形 7"/>
          <p:cNvSpPr/>
          <p:nvPr/>
        </p:nvSpPr>
        <p:spPr>
          <a:xfrm>
            <a:off x="6983181" y="709885"/>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交叉测试</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0" name="矩形 9"/>
          <p:cNvSpPr/>
          <p:nvPr/>
        </p:nvSpPr>
        <p:spPr>
          <a:xfrm>
            <a:off x="6308120" y="1836494"/>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4</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1" name="矩形 10"/>
          <p:cNvSpPr/>
          <p:nvPr/>
        </p:nvSpPr>
        <p:spPr>
          <a:xfrm>
            <a:off x="7008350" y="1851331"/>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高效代码评审</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2" name="矩形 11"/>
          <p:cNvSpPr/>
          <p:nvPr/>
        </p:nvSpPr>
        <p:spPr>
          <a:xfrm>
            <a:off x="6320241" y="2403033"/>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5</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3" name="矩形 12"/>
          <p:cNvSpPr/>
          <p:nvPr/>
        </p:nvSpPr>
        <p:spPr>
          <a:xfrm>
            <a:off x="7020471" y="2417870"/>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项目监控</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4" name="矩形 13"/>
          <p:cNvSpPr/>
          <p:nvPr/>
        </p:nvSpPr>
        <p:spPr>
          <a:xfrm>
            <a:off x="6324674" y="2988622"/>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5" name="矩形 14"/>
          <p:cNvSpPr/>
          <p:nvPr/>
        </p:nvSpPr>
        <p:spPr>
          <a:xfrm>
            <a:off x="7015379" y="3003459"/>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6" name="矩形 15"/>
          <p:cNvSpPr/>
          <p:nvPr/>
        </p:nvSpPr>
        <p:spPr>
          <a:xfrm>
            <a:off x="6319911" y="3564686"/>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7" name="矩形 16"/>
          <p:cNvSpPr/>
          <p:nvPr/>
        </p:nvSpPr>
        <p:spPr>
          <a:xfrm>
            <a:off x="7020141" y="3579523"/>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8" name="矩形 17"/>
          <p:cNvSpPr/>
          <p:nvPr/>
        </p:nvSpPr>
        <p:spPr>
          <a:xfrm>
            <a:off x="6301191" y="4157062"/>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9" name="矩形 18"/>
          <p:cNvSpPr/>
          <p:nvPr/>
        </p:nvSpPr>
        <p:spPr>
          <a:xfrm>
            <a:off x="7022068" y="4156744"/>
            <a:ext cx="1654388"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0" name="矩形 19"/>
          <p:cNvSpPr/>
          <p:nvPr/>
        </p:nvSpPr>
        <p:spPr>
          <a:xfrm>
            <a:off x="6300192" y="123478"/>
            <a:ext cx="502920" cy="502602"/>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rPr>
              <a:t>1</a:t>
            </a:r>
            <a:endParaRPr lang="zh-CN" altLang="en-US" sz="1600" b="1" spc="50" dirty="0">
              <a:ln w="13500">
                <a:solidFill>
                  <a:schemeClr val="accent1">
                    <a:shade val="2500"/>
                    <a:alpha val="6500"/>
                  </a:schemeClr>
                </a:solidFill>
                <a:prstDash val="solid"/>
              </a:ln>
              <a:solidFill>
                <a:schemeClr val="accent1">
                  <a:tint val="3000"/>
                  <a:alpha val="95000"/>
                </a:schemeClr>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21" name="矩形 20"/>
          <p:cNvSpPr/>
          <p:nvPr/>
        </p:nvSpPr>
        <p:spPr>
          <a:xfrm>
            <a:off x="6998824" y="132685"/>
            <a:ext cx="1622877" cy="502920"/>
          </a:xfrm>
          <a:prstGeom prst="rect">
            <a:avLst/>
          </a:prstGeom>
          <a:gradFill>
            <a:gsLst>
              <a:gs pos="0">
                <a:srgbClr val="04AEDA"/>
              </a:gs>
              <a:gs pos="80000">
                <a:schemeClr val="accent5">
                  <a:shade val="93000"/>
                  <a:satMod val="130000"/>
                </a:schemeClr>
              </a:gs>
              <a:gs pos="100000">
                <a:schemeClr val="accent5">
                  <a:shade val="94000"/>
                  <a:satMod val="135000"/>
                </a:schemeClr>
              </a:gs>
            </a:gsLst>
          </a:gradFill>
          <a:ln>
            <a:noFill/>
          </a:ln>
          <a:effectLst/>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Bug</a:t>
            </a:r>
            <a:r>
              <a:rPr lang="zh-CN" altLang="en-US" sz="1600" b="1" spc="50" dirty="0" smtClean="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攻坚</a:t>
            </a:r>
            <a:endParaRPr lang="zh-CN" altLang="en-US" sz="1600" b="1" spc="50" dirty="0">
              <a:ln w="13500">
                <a:solidFill>
                  <a:schemeClr val="accent1">
                    <a:shade val="2500"/>
                    <a:alpha val="6500"/>
                  </a:schemeClr>
                </a:solidFill>
                <a:prstDash val="solid"/>
              </a:ln>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44500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38"/>
            <a:ext cx="8229600" cy="565571"/>
          </a:xfrm>
        </p:spPr>
        <p:txBody>
          <a:bodyPr>
            <a:normAutofit/>
          </a:bodyPr>
          <a:lstStyle/>
          <a:p>
            <a:r>
              <a:rPr lang="en-US" altLang="zh-CN" sz="2400" i="1" dirty="0" smtClean="0">
                <a:solidFill>
                  <a:srgbClr val="00B0F0"/>
                </a:solidFill>
              </a:rPr>
              <a:t>Bug</a:t>
            </a:r>
            <a:r>
              <a:rPr lang="zh-CN" altLang="en-US" sz="2400" i="1" dirty="0" smtClean="0">
                <a:solidFill>
                  <a:srgbClr val="00B0F0"/>
                </a:solidFill>
              </a:rPr>
              <a:t>攻坚</a:t>
            </a:r>
            <a:endParaRPr lang="zh-CN" altLang="en-US" sz="2400" i="1" dirty="0">
              <a:solidFill>
                <a:srgbClr val="00B0F0"/>
              </a:solidFill>
            </a:endParaRPr>
          </a:p>
        </p:txBody>
      </p:sp>
      <p:sp>
        <p:nvSpPr>
          <p:cNvPr id="6" name="标题 1"/>
          <p:cNvSpPr txBox="1">
            <a:spLocks/>
          </p:cNvSpPr>
          <p:nvPr/>
        </p:nvSpPr>
        <p:spPr>
          <a:xfrm>
            <a:off x="4139952" y="1203598"/>
            <a:ext cx="4068465" cy="320149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000" b="1" kern="1200">
                <a:solidFill>
                  <a:schemeClr val="tx1"/>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stStyle>
          <a:p>
            <a:pPr>
              <a:lnSpc>
                <a:spcPct val="150000"/>
              </a:lnSpc>
            </a:pPr>
            <a:r>
              <a:rPr lang="zh-CN" altLang="en-US" sz="1800" dirty="0" smtClean="0">
                <a:ea typeface="宋体" charset="-122"/>
              </a:rPr>
              <a:t/>
            </a:r>
            <a:br>
              <a:rPr lang="zh-CN" altLang="en-US" sz="1800" dirty="0" smtClean="0">
                <a:ea typeface="宋体" charset="-122"/>
              </a:rPr>
            </a:br>
            <a:endParaRPr lang="zh-CN" altLang="en-US" dirty="0" smtClean="0">
              <a:solidFill>
                <a:srgbClr val="FF0000"/>
              </a:solidFill>
            </a:endParaRPr>
          </a:p>
        </p:txBody>
      </p:sp>
      <p:graphicFrame>
        <p:nvGraphicFramePr>
          <p:cNvPr id="8" name="表格 7"/>
          <p:cNvGraphicFramePr>
            <a:graphicFrameLocks noGrp="1"/>
          </p:cNvGraphicFramePr>
          <p:nvPr>
            <p:extLst>
              <p:ext uri="{D42A27DB-BD31-4B8C-83A1-F6EECF244321}">
                <p14:modId xmlns:p14="http://schemas.microsoft.com/office/powerpoint/2010/main" val="3841071136"/>
              </p:ext>
            </p:extLst>
          </p:nvPr>
        </p:nvGraphicFramePr>
        <p:xfrm>
          <a:off x="0" y="555526"/>
          <a:ext cx="6516216" cy="4777258"/>
        </p:xfrm>
        <a:graphic>
          <a:graphicData uri="http://schemas.openxmlformats.org/drawingml/2006/table">
            <a:tbl>
              <a:tblPr>
                <a:tableStyleId>{35758FB7-9AC5-4552-8A53-C91805E547FA}</a:tableStyleId>
              </a:tblPr>
              <a:tblGrid>
                <a:gridCol w="1189164"/>
                <a:gridCol w="5327052"/>
              </a:tblGrid>
              <a:tr h="468389">
                <a:tc gridSpan="2">
                  <a:txBody>
                    <a:bodyPr/>
                    <a:lstStyle/>
                    <a:p>
                      <a:pPr algn="ctr"/>
                      <a:r>
                        <a:rPr lang="zh-CN" altLang="en-US" sz="1600" b="1" dirty="0" smtClean="0">
                          <a:latin typeface="微软雅黑" pitchFamily="34" charset="-122"/>
                          <a:ea typeface="微软雅黑" pitchFamily="34" charset="-122"/>
                        </a:rPr>
                        <a:t>测试时间紧张情况下的</a:t>
                      </a:r>
                      <a:r>
                        <a:rPr lang="en-US" altLang="zh-CN" sz="1600" b="1" dirty="0" smtClean="0">
                          <a:latin typeface="微软雅黑" pitchFamily="34" charset="-122"/>
                          <a:ea typeface="微软雅黑" pitchFamily="34" charset="-122"/>
                        </a:rPr>
                        <a:t>BUG</a:t>
                      </a:r>
                      <a:r>
                        <a:rPr lang="zh-CN" altLang="en-US" sz="1600" b="1" dirty="0" smtClean="0">
                          <a:latin typeface="微软雅黑" pitchFamily="34" charset="-122"/>
                          <a:ea typeface="微软雅黑" pitchFamily="34" charset="-122"/>
                        </a:rPr>
                        <a:t>分析与</a:t>
                      </a:r>
                      <a:r>
                        <a:rPr lang="en-US" altLang="zh-CN" sz="1600" b="1" dirty="0" smtClean="0">
                          <a:latin typeface="微软雅黑" pitchFamily="34" charset="-122"/>
                          <a:ea typeface="微软雅黑" pitchFamily="34" charset="-122"/>
                        </a:rPr>
                        <a:t>BUG</a:t>
                      </a:r>
                      <a:r>
                        <a:rPr lang="zh-CN" altLang="en-US" sz="1600" b="1" dirty="0" smtClean="0">
                          <a:latin typeface="微软雅黑" pitchFamily="34" charset="-122"/>
                          <a:ea typeface="微软雅黑" pitchFamily="34" charset="-122"/>
                        </a:rPr>
                        <a:t>攻坚</a:t>
                      </a:r>
                      <a:endParaRPr lang="zh-CN" altLang="en-US" sz="1600" b="1" dirty="0">
                        <a:solidFill>
                          <a:srgbClr val="FFFFFF"/>
                        </a:solidFill>
                        <a:latin typeface="微软雅黑" panose="020B0503020204020204" pitchFamily="34" charset="-122"/>
                        <a:ea typeface="微软雅黑" panose="020B0503020204020204" pitchFamily="34" charset="-122"/>
                      </a:endParaRPr>
                    </a:p>
                  </a:txBody>
                  <a:tcPr anchor="ctr"/>
                </a:tc>
                <a:tc hMerge="1">
                  <a:txBody>
                    <a:bodyPr/>
                    <a:lstStyle/>
                    <a:p>
                      <a:endParaRPr lang="zh-CN" altLang="en-US"/>
                    </a:p>
                  </a:txBody>
                  <a:tcPr/>
                </a:tc>
              </a:tr>
              <a:tr h="936777">
                <a:tc gridSpan="2">
                  <a:txBody>
                    <a:bodyPr/>
                    <a:lstStyle/>
                    <a:p>
                      <a:pPr marL="0" indent="0">
                        <a:lnSpc>
                          <a:spcPct val="150000"/>
                        </a:lnSpc>
                        <a:buFont typeface="Arial" panose="020B0604020202020204" pitchFamily="34" charset="0"/>
                        <a:buNone/>
                      </a:pPr>
                      <a:r>
                        <a:rPr lang="zh-CN" altLang="en-US" sz="1600" dirty="0" smtClean="0">
                          <a:latin typeface="微软雅黑" pitchFamily="34" charset="-122"/>
                          <a:ea typeface="微软雅黑" pitchFamily="34" charset="-122"/>
                        </a:rPr>
                        <a:t>测试时间紧张对项目进展造成了很大的风险，可能造成项目延期。为了防止此问题的发生，在项目沟通上应确保及时性，将</a:t>
                      </a:r>
                      <a:r>
                        <a:rPr lang="en-US" altLang="zh-CN" sz="1600" dirty="0" smtClean="0">
                          <a:latin typeface="微软雅黑" pitchFamily="34" charset="-122"/>
                          <a:ea typeface="微软雅黑" pitchFamily="34" charset="-122"/>
                        </a:rPr>
                        <a:t>BUG</a:t>
                      </a:r>
                      <a:r>
                        <a:rPr lang="zh-CN" altLang="en-US" sz="1600" dirty="0" smtClean="0">
                          <a:latin typeface="微软雅黑" pitchFamily="34" charset="-122"/>
                          <a:ea typeface="微软雅黑" pitchFamily="34" charset="-122"/>
                        </a:rPr>
                        <a:t>现状和问题及时通报相关人员。并确保</a:t>
                      </a:r>
                      <a:r>
                        <a:rPr lang="en-US" altLang="zh-CN" sz="1600" dirty="0" smtClean="0">
                          <a:latin typeface="微软雅黑" pitchFamily="34" charset="-122"/>
                          <a:ea typeface="微软雅黑" pitchFamily="34" charset="-122"/>
                        </a:rPr>
                        <a:t>BUG</a:t>
                      </a:r>
                      <a:r>
                        <a:rPr lang="zh-CN" altLang="en-US" sz="1600" dirty="0" smtClean="0">
                          <a:latin typeface="微软雅黑" pitchFamily="34" charset="-122"/>
                          <a:ea typeface="微软雅黑" pitchFamily="34" charset="-122"/>
                        </a:rPr>
                        <a:t>及时确认、处理、验证、关闭，避免积压。</a:t>
                      </a:r>
                      <a:endParaRPr lang="zh-CN" altLang="en-US" sz="1600" dirty="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02910">
                <a:tc>
                  <a:txBody>
                    <a:bodyPr/>
                    <a:lstStyle/>
                    <a:p>
                      <a:r>
                        <a:rPr lang="zh-CN" altLang="en-US" sz="1600" dirty="0" smtClean="0">
                          <a:latin typeface="微软雅黑" pitchFamily="34" charset="-122"/>
                          <a:ea typeface="微软雅黑" pitchFamily="34" charset="-122"/>
                        </a:rPr>
                        <a:t>优秀实践</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marL="285750" indent="-285750">
                        <a:lnSpc>
                          <a:spcPct val="150000"/>
                        </a:lnSpc>
                        <a:buFont typeface="Arial" panose="020B0604020202020204" pitchFamily="34" charset="0"/>
                        <a:buChar char="•"/>
                      </a:pPr>
                      <a:r>
                        <a:rPr lang="zh-CN" altLang="en-US" sz="1600" dirty="0" smtClean="0">
                          <a:latin typeface="微软雅黑" pitchFamily="34" charset="-122"/>
                          <a:ea typeface="微软雅黑" pitchFamily="34" charset="-122"/>
                        </a:rPr>
                        <a:t>有效沟通：</a:t>
                      </a:r>
                      <a:endParaRPr lang="en-US" altLang="zh-CN" sz="1600" dirty="0" smtClean="0">
                        <a:latin typeface="微软雅黑" pitchFamily="34" charset="-122"/>
                        <a:ea typeface="微软雅黑" pitchFamily="34" charset="-122"/>
                      </a:endParaRPr>
                    </a:p>
                    <a:p>
                      <a:pPr marL="457200" lvl="1" indent="0">
                        <a:lnSpc>
                          <a:spcPct val="150000"/>
                        </a:lnSpc>
                        <a:buFont typeface="Wingdings" panose="05000000000000000000" pitchFamily="2" charset="2"/>
                        <a:buNone/>
                      </a:pPr>
                      <a:r>
                        <a:rPr lang="zh-CN" altLang="en-US" sz="1600" dirty="0" smtClean="0">
                          <a:latin typeface="微软雅黑" pitchFamily="34" charset="-122"/>
                          <a:ea typeface="微软雅黑" pitchFamily="34" charset="-122"/>
                        </a:rPr>
                        <a:t>每日汇总出每位成员的</a:t>
                      </a:r>
                      <a:r>
                        <a:rPr lang="en-US" altLang="zh-CN" sz="1600" dirty="0" smtClean="0">
                          <a:latin typeface="微软雅黑" pitchFamily="34" charset="-122"/>
                          <a:ea typeface="微软雅黑" pitchFamily="34" charset="-122"/>
                        </a:rPr>
                        <a:t>BUG</a:t>
                      </a:r>
                      <a:r>
                        <a:rPr lang="zh-CN" altLang="en-US" sz="1600" dirty="0" smtClean="0">
                          <a:latin typeface="微软雅黑" pitchFamily="34" charset="-122"/>
                          <a:ea typeface="微软雅黑" pitchFamily="34" charset="-122"/>
                        </a:rPr>
                        <a:t>数量和</a:t>
                      </a:r>
                      <a:r>
                        <a:rPr lang="en-US" altLang="zh-CN" sz="1600" dirty="0" smtClean="0">
                          <a:latin typeface="微软雅黑" pitchFamily="34" charset="-122"/>
                          <a:ea typeface="微软雅黑" pitchFamily="34" charset="-122"/>
                        </a:rPr>
                        <a:t>BUG</a:t>
                      </a:r>
                      <a:r>
                        <a:rPr lang="zh-CN" altLang="en-US" sz="1600" dirty="0" smtClean="0">
                          <a:latin typeface="微软雅黑" pitchFamily="34" charset="-122"/>
                          <a:ea typeface="微软雅黑" pitchFamily="34" charset="-122"/>
                        </a:rPr>
                        <a:t>状态，发出</a:t>
                      </a:r>
                      <a:r>
                        <a:rPr lang="en-US" altLang="zh-CN" sz="1600" dirty="0" smtClean="0">
                          <a:latin typeface="微软雅黑" pitchFamily="34" charset="-122"/>
                          <a:ea typeface="微软雅黑" pitchFamily="34" charset="-122"/>
                        </a:rPr>
                        <a:t>BUG</a:t>
                      </a:r>
                      <a:r>
                        <a:rPr lang="zh-CN" altLang="en-US" sz="1600" dirty="0" smtClean="0">
                          <a:latin typeface="微软雅黑" pitchFamily="34" charset="-122"/>
                          <a:ea typeface="微软雅黑" pitchFamily="34" charset="-122"/>
                        </a:rPr>
                        <a:t>分析报告与</a:t>
                      </a:r>
                      <a:r>
                        <a:rPr lang="en-US" altLang="zh-CN" sz="1600" dirty="0" smtClean="0">
                          <a:latin typeface="微软雅黑" pitchFamily="34" charset="-122"/>
                          <a:ea typeface="微软雅黑" pitchFamily="34" charset="-122"/>
                        </a:rPr>
                        <a:t>BUG</a:t>
                      </a:r>
                      <a:r>
                        <a:rPr lang="zh-CN" altLang="en-US" sz="1600" dirty="0" smtClean="0">
                          <a:latin typeface="微软雅黑" pitchFamily="34" charset="-122"/>
                          <a:ea typeface="微软雅黑" pitchFamily="34" charset="-122"/>
                        </a:rPr>
                        <a:t>趋势图，及时知会相关人员。</a:t>
                      </a:r>
                      <a:endParaRPr lang="en-US" altLang="zh-CN" sz="1600" dirty="0" smtClean="0">
                        <a:latin typeface="微软雅黑" pitchFamily="34" charset="-122"/>
                        <a:ea typeface="微软雅黑" pitchFamily="34" charset="-122"/>
                      </a:endParaRPr>
                    </a:p>
                    <a:p>
                      <a:pPr marL="285750" indent="-285750">
                        <a:lnSpc>
                          <a:spcPct val="150000"/>
                        </a:lnSpc>
                        <a:buFont typeface="Arial" panose="020B0604020202020204" pitchFamily="34" charset="0"/>
                        <a:buChar char="•"/>
                      </a:pPr>
                      <a:r>
                        <a:rPr lang="en-US" altLang="zh-CN" sz="1600" dirty="0" smtClean="0">
                          <a:latin typeface="微软雅黑" pitchFamily="34" charset="-122"/>
                          <a:ea typeface="微软雅黑" pitchFamily="34" charset="-122"/>
                        </a:rPr>
                        <a:t>BUG</a:t>
                      </a:r>
                      <a:r>
                        <a:rPr lang="zh-CN" altLang="en-US" sz="1600" dirty="0" smtClean="0">
                          <a:latin typeface="微软雅黑" pitchFamily="34" charset="-122"/>
                          <a:ea typeface="微软雅黑" pitchFamily="34" charset="-122"/>
                        </a:rPr>
                        <a:t>快速处理：</a:t>
                      </a:r>
                      <a:endParaRPr lang="en-US" altLang="zh-CN" sz="1600" dirty="0" smtClean="0">
                        <a:latin typeface="微软雅黑" pitchFamily="34" charset="-122"/>
                        <a:ea typeface="微软雅黑" pitchFamily="34" charset="-122"/>
                      </a:endParaRPr>
                    </a:p>
                    <a:p>
                      <a:pPr marL="457200" lvl="1" indent="0">
                        <a:lnSpc>
                          <a:spcPct val="150000"/>
                        </a:lnSpc>
                        <a:buFont typeface="Wingdings" panose="05000000000000000000" pitchFamily="2" charset="2"/>
                        <a:buNone/>
                      </a:pPr>
                      <a:r>
                        <a:rPr lang="zh-CN" altLang="en-US" sz="1600" dirty="0" smtClean="0">
                          <a:latin typeface="微软雅黑" pitchFamily="34" charset="-122"/>
                          <a:ea typeface="微软雅黑" pitchFamily="34" charset="-122"/>
                        </a:rPr>
                        <a:t>每日晨会项目经理带领各组负责人对</a:t>
                      </a:r>
                      <a:r>
                        <a:rPr lang="en-US" altLang="zh-CN" sz="1600" dirty="0" smtClean="0">
                          <a:latin typeface="微软雅黑" pitchFamily="34" charset="-122"/>
                          <a:ea typeface="微软雅黑" pitchFamily="34" charset="-122"/>
                        </a:rPr>
                        <a:t>BUG</a:t>
                      </a:r>
                      <a:r>
                        <a:rPr lang="zh-CN" altLang="en-US" sz="1600" dirty="0" smtClean="0">
                          <a:latin typeface="微软雅黑" pitchFamily="34" charset="-122"/>
                          <a:ea typeface="微软雅黑" pitchFamily="34" charset="-122"/>
                        </a:rPr>
                        <a:t>进行梳理。对于棘手问题邀请技术专家分析处理。有效的推动</a:t>
                      </a:r>
                      <a:r>
                        <a:rPr lang="en-US" altLang="zh-CN" sz="1600" dirty="0" smtClean="0">
                          <a:latin typeface="微软雅黑" pitchFamily="34" charset="-122"/>
                          <a:ea typeface="微软雅黑" pitchFamily="34" charset="-122"/>
                        </a:rPr>
                        <a:t>BUG</a:t>
                      </a:r>
                      <a:r>
                        <a:rPr lang="zh-CN" altLang="en-US" sz="1600" dirty="0" smtClean="0">
                          <a:latin typeface="微软雅黑" pitchFamily="34" charset="-122"/>
                          <a:ea typeface="微软雅黑" pitchFamily="34" charset="-122"/>
                        </a:rPr>
                        <a:t>解决，避免了</a:t>
                      </a:r>
                      <a:r>
                        <a:rPr lang="en-US" altLang="zh-CN" sz="1600" dirty="0" smtClean="0">
                          <a:latin typeface="微软雅黑" pitchFamily="34" charset="-122"/>
                          <a:ea typeface="微软雅黑" pitchFamily="34" charset="-122"/>
                        </a:rPr>
                        <a:t>BUG</a:t>
                      </a:r>
                      <a:r>
                        <a:rPr lang="zh-CN" altLang="en-US" sz="1600" dirty="0" smtClean="0">
                          <a:latin typeface="微软雅黑" pitchFamily="34" charset="-122"/>
                          <a:ea typeface="微软雅黑" pitchFamily="34" charset="-122"/>
                        </a:rPr>
                        <a:t>积压。</a:t>
                      </a:r>
                      <a:endParaRPr lang="zh-CN" altLang="en-US" sz="1600" dirty="0">
                        <a:latin typeface="微软雅黑" panose="020B0503020204020204" pitchFamily="34" charset="-122"/>
                        <a:ea typeface="微软雅黑" panose="020B0503020204020204" pitchFamily="34" charset="-122"/>
                      </a:endParaRPr>
                    </a:p>
                  </a:txBody>
                  <a:tcPr anchor="ctr"/>
                </a:tc>
              </a:tr>
              <a:tr h="468389">
                <a:tc>
                  <a:txBody>
                    <a:bodyPr/>
                    <a:lstStyle/>
                    <a:p>
                      <a:r>
                        <a:rPr lang="zh-CN" altLang="en-US" sz="1600" dirty="0" smtClean="0">
                          <a:latin typeface="微软雅黑" pitchFamily="34" charset="-122"/>
                          <a:ea typeface="微软雅黑" pitchFamily="34" charset="-122"/>
                        </a:rPr>
                        <a:t>优秀典型</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r>
                        <a:rPr lang="en-US" altLang="zh-CN" sz="1600" dirty="0" smtClean="0">
                          <a:latin typeface="微软雅黑" pitchFamily="34" charset="-122"/>
                          <a:ea typeface="微软雅黑" pitchFamily="34" charset="-122"/>
                        </a:rPr>
                        <a:t>iQuant</a:t>
                      </a:r>
                      <a:r>
                        <a:rPr lang="en-US" altLang="zh-CN" sz="1600" baseline="0" dirty="0" smtClean="0">
                          <a:latin typeface="微软雅黑" pitchFamily="34" charset="-122"/>
                          <a:ea typeface="微软雅黑" pitchFamily="34" charset="-122"/>
                        </a:rPr>
                        <a:t> 2.0</a:t>
                      </a:r>
                      <a:r>
                        <a:rPr lang="zh-CN" altLang="en-US" sz="1600" baseline="0" dirty="0" smtClean="0">
                          <a:latin typeface="微软雅黑" pitchFamily="34" charset="-122"/>
                          <a:ea typeface="微软雅黑" pitchFamily="34" charset="-122"/>
                        </a:rPr>
                        <a:t>项目组</a:t>
                      </a:r>
                      <a:endParaRPr lang="zh-CN" altLang="en-US" sz="1600" dirty="0">
                        <a:latin typeface="微软雅黑" panose="020B0503020204020204" pitchFamily="34" charset="-122"/>
                        <a:ea typeface="微软雅黑" panose="020B0503020204020204" pitchFamily="34" charset="-122"/>
                      </a:endParaRPr>
                    </a:p>
                  </a:txBody>
                  <a:tcPr anchor="ctr"/>
                </a:tc>
              </a:tr>
            </a:tbl>
          </a:graphicData>
        </a:graphic>
      </p:graphicFrame>
      <p:pic>
        <p:nvPicPr>
          <p:cNvPr id="9" name="Picture 5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216" y="555526"/>
            <a:ext cx="2627784" cy="20140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6216" y="2537544"/>
            <a:ext cx="2627784" cy="2122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26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38"/>
            <a:ext cx="8229600" cy="565571"/>
          </a:xfrm>
        </p:spPr>
        <p:txBody>
          <a:bodyPr>
            <a:normAutofit/>
          </a:bodyPr>
          <a:lstStyle/>
          <a:p>
            <a:r>
              <a:rPr lang="zh-CN" altLang="en-US" sz="2400" i="1" dirty="0" smtClean="0">
                <a:solidFill>
                  <a:srgbClr val="00B0F0"/>
                </a:solidFill>
              </a:rPr>
              <a:t>交叉测试</a:t>
            </a:r>
            <a:endParaRPr lang="zh-CN" altLang="en-US" sz="2400" i="1" dirty="0">
              <a:solidFill>
                <a:srgbClr val="00B0F0"/>
              </a:solidFill>
            </a:endParaRPr>
          </a:p>
        </p:txBody>
      </p:sp>
      <p:sp>
        <p:nvSpPr>
          <p:cNvPr id="6" name="标题 1"/>
          <p:cNvSpPr txBox="1">
            <a:spLocks/>
          </p:cNvSpPr>
          <p:nvPr/>
        </p:nvSpPr>
        <p:spPr>
          <a:xfrm>
            <a:off x="4139952" y="1203598"/>
            <a:ext cx="4068465" cy="320149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000" b="1" kern="1200">
                <a:solidFill>
                  <a:schemeClr val="tx1"/>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stStyle>
          <a:p>
            <a:pPr>
              <a:lnSpc>
                <a:spcPct val="150000"/>
              </a:lnSpc>
            </a:pPr>
            <a:r>
              <a:rPr lang="zh-CN" altLang="en-US" sz="1800" dirty="0" smtClean="0">
                <a:ea typeface="宋体" charset="-122"/>
              </a:rPr>
              <a:t/>
            </a:r>
            <a:br>
              <a:rPr lang="zh-CN" altLang="en-US" sz="1800" dirty="0" smtClean="0">
                <a:ea typeface="宋体" charset="-122"/>
              </a:rPr>
            </a:br>
            <a:endParaRPr lang="zh-CN" altLang="en-US" dirty="0" smtClean="0">
              <a:solidFill>
                <a:srgbClr val="FF0000"/>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2352893528"/>
              </p:ext>
            </p:extLst>
          </p:nvPr>
        </p:nvGraphicFramePr>
        <p:xfrm>
          <a:off x="1588" y="483518"/>
          <a:ext cx="7632848" cy="4248472"/>
        </p:xfrm>
        <a:graphic>
          <a:graphicData uri="http://schemas.openxmlformats.org/drawingml/2006/table">
            <a:tbl>
              <a:tblPr>
                <a:tableStyleId>{35758FB7-9AC5-4552-8A53-C91805E547FA}</a:tableStyleId>
              </a:tblPr>
              <a:tblGrid>
                <a:gridCol w="1392940"/>
                <a:gridCol w="6239908"/>
              </a:tblGrid>
              <a:tr h="589271">
                <a:tc gridSpan="2">
                  <a:txBody>
                    <a:bodyPr/>
                    <a:lstStyle/>
                    <a:p>
                      <a:pPr marL="0" algn="ctr" defTabSz="914400" rtl="0" eaLnBrk="1" latinLnBrk="0" hangingPunct="1"/>
                      <a:r>
                        <a:rPr lang="zh-CN" altLang="en-US" sz="1600" b="1" kern="1200" dirty="0" smtClean="0">
                          <a:latin typeface="微软雅黑" pitchFamily="34" charset="-122"/>
                          <a:ea typeface="微软雅黑" pitchFamily="34" charset="-122"/>
                        </a:rPr>
                        <a:t>提高测试版本质量</a:t>
                      </a:r>
                      <a:endParaRPr lang="zh-CN" altLang="en-US" sz="1600" b="1" kern="1200" dirty="0">
                        <a:solidFill>
                          <a:srgbClr val="FFFFFF"/>
                        </a:solidFill>
                        <a:latin typeface="微软雅黑" panose="020B0503020204020204" pitchFamily="34" charset="-122"/>
                        <a:ea typeface="微软雅黑" panose="020B0503020204020204" pitchFamily="34" charset="-122"/>
                        <a:cs typeface="+mn-cs"/>
                      </a:endParaRPr>
                    </a:p>
                  </a:txBody>
                  <a:tcPr anchor="ctr"/>
                </a:tc>
                <a:tc hMerge="1">
                  <a:txBody>
                    <a:bodyPr/>
                    <a:lstStyle/>
                    <a:p>
                      <a:endParaRPr lang="zh-CN" altLang="en-US"/>
                    </a:p>
                  </a:txBody>
                  <a:tcPr/>
                </a:tc>
              </a:tr>
              <a:tr h="1079661">
                <a:tc gridSpan="2">
                  <a:txBody>
                    <a:bodyPr/>
                    <a:lstStyle/>
                    <a:p>
                      <a:pPr marL="0" indent="0">
                        <a:lnSpc>
                          <a:spcPct val="150000"/>
                        </a:lnSpc>
                        <a:buFont typeface="Arial" panose="020B0604020202020204" pitchFamily="34" charset="0"/>
                        <a:buNone/>
                      </a:pPr>
                      <a:r>
                        <a:rPr lang="zh-CN" altLang="en-US" sz="1600" dirty="0" smtClean="0">
                          <a:latin typeface="微软雅黑" pitchFamily="34" charset="-122"/>
                          <a:ea typeface="微软雅黑" pitchFamily="34" charset="-122"/>
                        </a:rPr>
                        <a:t>如何提高测试版本质量？除了加强代码评审外，开发人员的自测和交叉测试非常重要！</a:t>
                      </a:r>
                      <a:endParaRPr lang="en-US" altLang="zh-CN" sz="1600" dirty="0" smtClean="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44610">
                <a:tc>
                  <a:txBody>
                    <a:bodyPr/>
                    <a:lstStyle/>
                    <a:p>
                      <a:r>
                        <a:rPr lang="zh-CN" altLang="en-US" sz="1600" dirty="0" smtClean="0">
                          <a:latin typeface="微软雅黑" pitchFamily="34" charset="-122"/>
                          <a:ea typeface="微软雅黑" pitchFamily="34" charset="-122"/>
                        </a:rPr>
                        <a:t>优秀实践</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marL="285750" indent="-285750">
                        <a:lnSpc>
                          <a:spcPct val="150000"/>
                        </a:lnSpc>
                        <a:buFont typeface="Arial" panose="020B0604020202020204" pitchFamily="34" charset="0"/>
                        <a:buChar char="•"/>
                      </a:pPr>
                      <a:r>
                        <a:rPr lang="zh-CN" altLang="en-US" sz="1600" dirty="0" smtClean="0">
                          <a:latin typeface="微软雅黑" pitchFamily="34" charset="-122"/>
                          <a:ea typeface="微软雅黑" pitchFamily="34" charset="-122"/>
                        </a:rPr>
                        <a:t>准出测试之前，研发内部交叉测试，并记录测试</a:t>
                      </a:r>
                      <a:r>
                        <a:rPr lang="en-US" altLang="zh-CN" sz="1600" dirty="0" smtClean="0">
                          <a:latin typeface="微软雅黑" pitchFamily="34" charset="-122"/>
                          <a:ea typeface="微软雅黑" pitchFamily="34" charset="-122"/>
                        </a:rPr>
                        <a:t>BUG</a:t>
                      </a:r>
                      <a:r>
                        <a:rPr lang="zh-CN" altLang="en-US" sz="1600" dirty="0" smtClean="0">
                          <a:latin typeface="微软雅黑" pitchFamily="34" charset="-122"/>
                          <a:ea typeface="微软雅黑" pitchFamily="34" charset="-122"/>
                        </a:rPr>
                        <a:t>，测试完成后严格跟进</a:t>
                      </a:r>
                      <a:r>
                        <a:rPr lang="en-US" altLang="zh-CN" sz="1600" dirty="0" smtClean="0">
                          <a:latin typeface="微软雅黑" pitchFamily="34" charset="-122"/>
                          <a:ea typeface="微软雅黑" pitchFamily="34" charset="-122"/>
                        </a:rPr>
                        <a:t>bug</a:t>
                      </a:r>
                      <a:r>
                        <a:rPr lang="zh-CN" altLang="en-US" sz="1600" dirty="0" smtClean="0">
                          <a:latin typeface="微软雅黑" pitchFamily="34" charset="-122"/>
                          <a:ea typeface="微软雅黑" pitchFamily="34" charset="-122"/>
                        </a:rPr>
                        <a:t>修改情况。</a:t>
                      </a:r>
                      <a:endParaRPr lang="en-US" altLang="zh-CN" sz="1600" dirty="0" smtClean="0">
                        <a:latin typeface="微软雅黑" pitchFamily="34" charset="-122"/>
                        <a:ea typeface="微软雅黑" pitchFamily="34" charset="-122"/>
                      </a:endParaRPr>
                    </a:p>
                    <a:p>
                      <a:pPr marL="285750" indent="-285750">
                        <a:lnSpc>
                          <a:spcPct val="150000"/>
                        </a:lnSpc>
                        <a:buFont typeface="Arial" panose="020B0604020202020204" pitchFamily="34" charset="0"/>
                        <a:buChar char="•"/>
                      </a:pPr>
                      <a:r>
                        <a:rPr lang="zh-CN" altLang="en-US" sz="1600" dirty="0" smtClean="0">
                          <a:latin typeface="微软雅黑" pitchFamily="34" charset="-122"/>
                          <a:ea typeface="微软雅黑" pitchFamily="34" charset="-122"/>
                        </a:rPr>
                        <a:t>交叉测试问题修复后再执行准出测试用例执行，有效提高了测试版本的准入通过率，提高了测试质量；</a:t>
                      </a:r>
                      <a:endParaRPr lang="zh-CN" altLang="en-US" sz="1600" dirty="0">
                        <a:latin typeface="微软雅黑" panose="020B0503020204020204" pitchFamily="34" charset="-122"/>
                        <a:ea typeface="微软雅黑" panose="020B0503020204020204" pitchFamily="34" charset="-122"/>
                      </a:endParaRPr>
                    </a:p>
                  </a:txBody>
                  <a:tcPr anchor="ctr"/>
                </a:tc>
              </a:tr>
              <a:tr h="7349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itchFamily="34" charset="-122"/>
                          <a:ea typeface="微软雅黑" pitchFamily="34" charset="-122"/>
                        </a:rPr>
                        <a:t>优秀典型</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r>
                        <a:rPr lang="zh-CN" altLang="en-US" sz="1600" dirty="0" smtClean="0">
                          <a:latin typeface="微软雅黑" pitchFamily="34" charset="-122"/>
                          <a:ea typeface="微软雅黑" pitchFamily="34" charset="-122"/>
                        </a:rPr>
                        <a:t>综合第三方物流实训平台 </a:t>
                      </a:r>
                      <a:r>
                        <a:rPr lang="en-US" altLang="zh-CN" sz="1600" dirty="0" smtClean="0">
                          <a:latin typeface="微软雅黑" pitchFamily="34" charset="-122"/>
                          <a:ea typeface="微软雅黑" pitchFamily="34" charset="-122"/>
                        </a:rPr>
                        <a:t>V4.0</a:t>
                      </a:r>
                      <a:endParaRPr lang="zh-CN" altLang="en-US" sz="1600" dirty="0">
                        <a:latin typeface="微软雅黑" panose="020B0503020204020204" pitchFamily="34" charset="-122"/>
                        <a:ea typeface="微软雅黑" panose="020B0503020204020204" pitchFamily="34" charset="-122"/>
                      </a:endParaRPr>
                    </a:p>
                  </a:txBody>
                  <a:tcPr anchor="ctr"/>
                </a:tc>
              </a:tr>
            </a:tbl>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880106060"/>
              </p:ext>
            </p:extLst>
          </p:nvPr>
        </p:nvGraphicFramePr>
        <p:xfrm>
          <a:off x="7884368" y="3147814"/>
          <a:ext cx="1069255" cy="969012"/>
        </p:xfrm>
        <a:graphic>
          <a:graphicData uri="http://schemas.openxmlformats.org/presentationml/2006/ole">
            <mc:AlternateContent xmlns:mc="http://schemas.openxmlformats.org/markup-compatibility/2006">
              <mc:Choice xmlns:v="urn:schemas-microsoft-com:vml" Requires="v">
                <p:oleObj spid="_x0000_s248959" name="工作表" showAsIcon="1" r:id="rId4" imgW="914400" imgH="828720" progId="Excel.Sheet.12">
                  <p:embed/>
                </p:oleObj>
              </mc:Choice>
              <mc:Fallback>
                <p:oleObj name="工作表" showAsIcon="1" r:id="rId4" imgW="914400" imgH="828720" progId="Excel.Sheet.12">
                  <p:embed/>
                  <p:pic>
                    <p:nvPicPr>
                      <p:cNvPr id="0" name=""/>
                      <p:cNvPicPr/>
                      <p:nvPr/>
                    </p:nvPicPr>
                    <p:blipFill>
                      <a:blip r:embed="rId5"/>
                      <a:stretch>
                        <a:fillRect/>
                      </a:stretch>
                    </p:blipFill>
                    <p:spPr>
                      <a:xfrm>
                        <a:off x="7884368" y="3147814"/>
                        <a:ext cx="1069255" cy="969012"/>
                      </a:xfrm>
                      <a:prstGeom prst="rect">
                        <a:avLst/>
                      </a:prstGeom>
                    </p:spPr>
                  </p:pic>
                </p:oleObj>
              </mc:Fallback>
            </mc:AlternateContent>
          </a:graphicData>
        </a:graphic>
      </p:graphicFrame>
    </p:spTree>
    <p:extLst>
      <p:ext uri="{BB962C8B-B14F-4D97-AF65-F5344CB8AC3E}">
        <p14:creationId xmlns:p14="http://schemas.microsoft.com/office/powerpoint/2010/main" val="187468537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38"/>
            <a:ext cx="8229600" cy="565571"/>
          </a:xfrm>
        </p:spPr>
        <p:txBody>
          <a:bodyPr>
            <a:normAutofit/>
          </a:bodyPr>
          <a:lstStyle/>
          <a:p>
            <a:r>
              <a:rPr lang="zh-CN" altLang="en-US" sz="2400" i="1" dirty="0" smtClean="0">
                <a:solidFill>
                  <a:srgbClr val="00B0F0"/>
                </a:solidFill>
              </a:rPr>
              <a:t>代码提交备注</a:t>
            </a:r>
            <a:endParaRPr lang="zh-CN" altLang="en-US" sz="2400" i="1" dirty="0">
              <a:solidFill>
                <a:srgbClr val="00B0F0"/>
              </a:solidFill>
            </a:endParaRPr>
          </a:p>
        </p:txBody>
      </p:sp>
      <p:graphicFrame>
        <p:nvGraphicFramePr>
          <p:cNvPr id="7" name="表格 6"/>
          <p:cNvGraphicFramePr>
            <a:graphicFrameLocks noGrp="1"/>
          </p:cNvGraphicFramePr>
          <p:nvPr>
            <p:extLst>
              <p:ext uri="{D42A27DB-BD31-4B8C-83A1-F6EECF244321}">
                <p14:modId xmlns:p14="http://schemas.microsoft.com/office/powerpoint/2010/main" val="2369249720"/>
              </p:ext>
            </p:extLst>
          </p:nvPr>
        </p:nvGraphicFramePr>
        <p:xfrm>
          <a:off x="0" y="483519"/>
          <a:ext cx="5796136" cy="4127789"/>
        </p:xfrm>
        <a:graphic>
          <a:graphicData uri="http://schemas.openxmlformats.org/drawingml/2006/table">
            <a:tbl>
              <a:tblPr>
                <a:tableStyleId>{35758FB7-9AC5-4552-8A53-C91805E547FA}</a:tableStyleId>
              </a:tblPr>
              <a:tblGrid>
                <a:gridCol w="1057753"/>
                <a:gridCol w="4738383"/>
              </a:tblGrid>
              <a:tr h="453380">
                <a:tc gridSpan="2">
                  <a:txBody>
                    <a:bodyPr/>
                    <a:lstStyle/>
                    <a:p>
                      <a:pPr marL="0" algn="ctr" defTabSz="914400" rtl="0" eaLnBrk="1" latinLnBrk="0" hangingPunct="1"/>
                      <a:r>
                        <a:rPr lang="zh-CN" altLang="en-US" sz="1600" b="1" kern="1200" dirty="0" smtClean="0">
                          <a:latin typeface="微软雅黑" pitchFamily="34" charset="-122"/>
                          <a:ea typeface="微软雅黑" pitchFamily="34" charset="-122"/>
                        </a:rPr>
                        <a:t>代码提交备注</a:t>
                      </a:r>
                      <a:endParaRPr lang="zh-CN" altLang="en-US" sz="1600" b="1" kern="1200" dirty="0">
                        <a:solidFill>
                          <a:srgbClr val="FFFFFF"/>
                        </a:solidFill>
                        <a:latin typeface="微软雅黑" panose="020B0503020204020204" pitchFamily="34" charset="-122"/>
                        <a:ea typeface="微软雅黑" panose="020B0503020204020204" pitchFamily="34" charset="-122"/>
                        <a:cs typeface="+mn-cs"/>
                      </a:endParaRPr>
                    </a:p>
                  </a:txBody>
                  <a:tcPr anchor="ctr"/>
                </a:tc>
                <a:tc hMerge="1">
                  <a:txBody>
                    <a:bodyPr/>
                    <a:lstStyle/>
                    <a:p>
                      <a:endParaRPr lang="zh-CN" altLang="en-US"/>
                    </a:p>
                  </a:txBody>
                  <a:tcPr/>
                </a:tc>
              </a:tr>
              <a:tr h="627935">
                <a:tc gridSpan="2">
                  <a:txBody>
                    <a:bodyPr/>
                    <a:lstStyle/>
                    <a:p>
                      <a:pPr marL="0" indent="0">
                        <a:lnSpc>
                          <a:spcPct val="150000"/>
                        </a:lnSpc>
                        <a:buFont typeface="Arial" panose="020B0604020202020204" pitchFamily="34" charset="0"/>
                        <a:buNone/>
                      </a:pPr>
                      <a:r>
                        <a:rPr lang="zh-CN" altLang="en-US" sz="1600" dirty="0" smtClean="0">
                          <a:latin typeface="微软雅黑" pitchFamily="34" charset="-122"/>
                          <a:ea typeface="微软雅黑" pitchFamily="34" charset="-122"/>
                        </a:rPr>
                        <a:t>代码提交是编写备注有利于追溯、回滚。还可以记录开发人员的修改频率，代码修改情况。</a:t>
                      </a:r>
                      <a:endParaRPr lang="en-US" altLang="zh-CN" sz="1600" dirty="0" smtClean="0">
                        <a:latin typeface="微软雅黑" panose="020B0503020204020204" pitchFamily="34" charset="-122"/>
                        <a:ea typeface="微软雅黑" panose="020B0503020204020204" pitchFamily="34" charset="-122"/>
                      </a:endParaRPr>
                    </a:p>
                  </a:txBody>
                  <a:tcPr anchor="ct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61548">
                <a:tc>
                  <a:txBody>
                    <a:bodyPr/>
                    <a:lstStyle/>
                    <a:p>
                      <a:r>
                        <a:rPr lang="zh-CN" altLang="en-US" sz="1600" dirty="0" smtClean="0">
                          <a:latin typeface="微软雅黑" pitchFamily="34" charset="-122"/>
                          <a:ea typeface="微软雅黑" pitchFamily="34" charset="-122"/>
                        </a:rPr>
                        <a:t>优秀实践</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marL="285750" indent="-285750">
                        <a:lnSpc>
                          <a:spcPct val="150000"/>
                        </a:lnSpc>
                        <a:buFont typeface="Arial" panose="020B0604020202020204" pitchFamily="34" charset="0"/>
                        <a:buChar char="•"/>
                      </a:pPr>
                      <a:r>
                        <a:rPr lang="zh-CN" altLang="en-US" sz="1600" dirty="0" smtClean="0">
                          <a:latin typeface="微软雅黑" pitchFamily="34" charset="-122"/>
                          <a:ea typeface="微软雅黑" pitchFamily="34" charset="-122"/>
                        </a:rPr>
                        <a:t>知会</a:t>
                      </a:r>
                      <a:r>
                        <a:rPr lang="en-US" altLang="zh-CN" sz="1600" dirty="0" smtClean="0">
                          <a:latin typeface="微软雅黑" pitchFamily="34" charset="-122"/>
                          <a:ea typeface="微软雅黑" pitchFamily="34" charset="-122"/>
                        </a:rPr>
                        <a:t>CM</a:t>
                      </a:r>
                      <a:r>
                        <a:rPr lang="zh-CN" altLang="en-US" sz="1600" dirty="0" smtClean="0">
                          <a:latin typeface="微软雅黑" pitchFamily="34" charset="-122"/>
                          <a:ea typeface="微软雅黑" pitchFamily="34" charset="-122"/>
                        </a:rPr>
                        <a:t>将配置库设置为“强制备注”，不填写备注不能提交。</a:t>
                      </a:r>
                      <a:endParaRPr lang="en-US" altLang="zh-CN" sz="1600" dirty="0" smtClean="0">
                        <a:latin typeface="微软雅黑" pitchFamily="34" charset="-122"/>
                        <a:ea typeface="微软雅黑" pitchFamily="34" charset="-122"/>
                      </a:endParaRPr>
                    </a:p>
                    <a:p>
                      <a:pPr marL="285750" indent="-285750">
                        <a:lnSpc>
                          <a:spcPct val="150000"/>
                        </a:lnSpc>
                        <a:buFont typeface="Arial" panose="020B0604020202020204" pitchFamily="34" charset="0"/>
                        <a:buChar char="•"/>
                      </a:pPr>
                      <a:r>
                        <a:rPr lang="zh-CN" altLang="en-US" sz="1600" dirty="0" smtClean="0">
                          <a:latin typeface="微软雅黑" pitchFamily="34" charset="-122"/>
                          <a:ea typeface="微软雅黑" pitchFamily="34" charset="-122"/>
                        </a:rPr>
                        <a:t>内部规范备注要求，对于不同类型的配置项约束备注规范。</a:t>
                      </a:r>
                      <a:endParaRPr lang="en-US" altLang="zh-CN" sz="1600" dirty="0" smtClean="0">
                        <a:latin typeface="微软雅黑" pitchFamily="34" charset="-122"/>
                        <a:ea typeface="微软雅黑" pitchFamily="34" charset="-122"/>
                      </a:endParaRPr>
                    </a:p>
                    <a:p>
                      <a:pPr marL="285750" indent="-285750">
                        <a:lnSpc>
                          <a:spcPct val="150000"/>
                        </a:lnSpc>
                        <a:buFont typeface="Arial" panose="020B0604020202020204" pitchFamily="34" charset="0"/>
                        <a:buChar char="•"/>
                      </a:pPr>
                      <a:r>
                        <a:rPr lang="zh-CN" altLang="en-US" sz="1600" dirty="0" smtClean="0">
                          <a:latin typeface="微软雅黑" pitchFamily="34" charset="-122"/>
                          <a:ea typeface="微软雅黑" pitchFamily="34" charset="-122"/>
                        </a:rPr>
                        <a:t>项目经理和</a:t>
                      </a:r>
                      <a:r>
                        <a:rPr lang="en-US" altLang="zh-CN" sz="1600" dirty="0" smtClean="0">
                          <a:latin typeface="微软雅黑" pitchFamily="34" charset="-122"/>
                          <a:ea typeface="微软雅黑" pitchFamily="34" charset="-122"/>
                        </a:rPr>
                        <a:t>QA</a:t>
                      </a:r>
                      <a:r>
                        <a:rPr lang="zh-CN" altLang="en-US" sz="1600" dirty="0" smtClean="0">
                          <a:latin typeface="微软雅黑" pitchFamily="34" charset="-122"/>
                          <a:ea typeface="微软雅黑" pitchFamily="34" charset="-122"/>
                        </a:rPr>
                        <a:t>定期检查，若出现此问题则纳入</a:t>
                      </a:r>
                      <a:r>
                        <a:rPr lang="en-US" altLang="zh-CN" sz="1600" dirty="0" smtClean="0">
                          <a:latin typeface="微软雅黑" pitchFamily="34" charset="-122"/>
                          <a:ea typeface="微软雅黑" pitchFamily="34" charset="-122"/>
                        </a:rPr>
                        <a:t>QA</a:t>
                      </a:r>
                      <a:r>
                        <a:rPr lang="zh-CN" altLang="en-US" sz="1600" dirty="0" smtClean="0">
                          <a:latin typeface="微软雅黑" pitchFamily="34" charset="-122"/>
                          <a:ea typeface="微软雅黑" pitchFamily="34" charset="-122"/>
                        </a:rPr>
                        <a:t>审计问题。</a:t>
                      </a:r>
                      <a:endParaRPr lang="zh-CN" altLang="en-US" sz="1600" dirty="0">
                        <a:latin typeface="微软雅黑" panose="020B0503020204020204" pitchFamily="34" charset="-122"/>
                        <a:ea typeface="微软雅黑" panose="020B0503020204020204" pitchFamily="34" charset="-122"/>
                      </a:endParaRPr>
                    </a:p>
                  </a:txBody>
                  <a:tcPr anchor="ctr"/>
                </a:tc>
              </a:tr>
              <a:tr h="5654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微软雅黑" pitchFamily="34" charset="-122"/>
                          <a:ea typeface="微软雅黑" pitchFamily="34" charset="-122"/>
                        </a:rPr>
                        <a:t>优秀典型</a:t>
                      </a:r>
                      <a:endParaRPr lang="zh-CN" altLang="en-US" sz="1600" dirty="0">
                        <a:latin typeface="微软雅黑" panose="020B0503020204020204" pitchFamily="34" charset="-122"/>
                        <a:ea typeface="微软雅黑" panose="020B0503020204020204"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latin typeface="微软雅黑" pitchFamily="34" charset="-122"/>
                          <a:ea typeface="微软雅黑" pitchFamily="34" charset="-122"/>
                        </a:rPr>
                        <a:t>GTA</a:t>
                      </a:r>
                      <a:r>
                        <a:rPr lang="zh-CN" altLang="en-US" sz="1600" dirty="0" smtClean="0">
                          <a:latin typeface="微软雅黑" pitchFamily="34" charset="-122"/>
                          <a:ea typeface="微软雅黑" pitchFamily="34" charset="-122"/>
                        </a:rPr>
                        <a:t>经管跨专业综合实践平台</a:t>
                      </a:r>
                      <a:r>
                        <a:rPr lang="en-US" altLang="zh-CN" sz="1600" dirty="0" smtClean="0">
                          <a:latin typeface="微软雅黑" pitchFamily="34" charset="-122"/>
                          <a:ea typeface="微软雅黑" pitchFamily="34" charset="-122"/>
                        </a:rPr>
                        <a:t>1.0</a:t>
                      </a:r>
                      <a:endParaRPr lang="zh-CN" altLang="en-US" sz="1600" dirty="0">
                        <a:latin typeface="微软雅黑" panose="020B0503020204020204" pitchFamily="34" charset="-122"/>
                        <a:ea typeface="微软雅黑" panose="020B0503020204020204" pitchFamily="34" charset="-122"/>
                      </a:endParaRPr>
                    </a:p>
                  </a:txBody>
                  <a:tcPr anchor="ctr"/>
                </a:tc>
              </a:tr>
            </a:tbl>
          </a:graphicData>
        </a:graphic>
      </p:graphicFrame>
      <p:pic>
        <p:nvPicPr>
          <p:cNvPr id="11" name="Picture 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6136" y="2571750"/>
            <a:ext cx="3347864" cy="21941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23460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38"/>
            <a:ext cx="8229600" cy="565571"/>
          </a:xfrm>
        </p:spPr>
        <p:txBody>
          <a:bodyPr>
            <a:normAutofit/>
          </a:bodyPr>
          <a:lstStyle/>
          <a:p>
            <a:r>
              <a:rPr lang="zh-CN" altLang="en-US" sz="2400" i="1" dirty="0" smtClean="0">
                <a:solidFill>
                  <a:srgbClr val="00B0F0"/>
                </a:solidFill>
              </a:rPr>
              <a:t>高效代码评审</a:t>
            </a:r>
            <a:endParaRPr lang="zh-CN" altLang="en-US" sz="2400" i="1" dirty="0">
              <a:solidFill>
                <a:srgbClr val="00B0F0"/>
              </a:solidFill>
            </a:endParaRPr>
          </a:p>
        </p:txBody>
      </p:sp>
      <p:graphicFrame>
        <p:nvGraphicFramePr>
          <p:cNvPr id="5" name="表格 4"/>
          <p:cNvGraphicFramePr>
            <a:graphicFrameLocks noGrp="1"/>
          </p:cNvGraphicFramePr>
          <p:nvPr>
            <p:extLst>
              <p:ext uri="{D42A27DB-BD31-4B8C-83A1-F6EECF244321}">
                <p14:modId xmlns:p14="http://schemas.microsoft.com/office/powerpoint/2010/main" val="319021579"/>
              </p:ext>
            </p:extLst>
          </p:nvPr>
        </p:nvGraphicFramePr>
        <p:xfrm>
          <a:off x="0" y="483518"/>
          <a:ext cx="9144000" cy="4253488"/>
        </p:xfrm>
        <a:graphic>
          <a:graphicData uri="http://schemas.openxmlformats.org/drawingml/2006/table">
            <a:tbl>
              <a:tblPr>
                <a:tableStyleId>{35758FB7-9AC5-4552-8A53-C91805E547FA}</a:tableStyleId>
              </a:tblPr>
              <a:tblGrid>
                <a:gridCol w="1168773"/>
                <a:gridCol w="7975227"/>
              </a:tblGrid>
              <a:tr h="310012">
                <a:tc gridSpan="2">
                  <a:txBody>
                    <a:bodyPr/>
                    <a:lstStyle/>
                    <a:p>
                      <a:pPr algn="ctr"/>
                      <a:r>
                        <a:rPr lang="zh-CN" altLang="en-US" sz="1300" b="1" dirty="0" smtClean="0"/>
                        <a:t>如何高效的进行代码评审</a:t>
                      </a:r>
                      <a:r>
                        <a:rPr lang="en-US" altLang="zh-CN" sz="1300" b="1" dirty="0" smtClean="0"/>
                        <a:t>?</a:t>
                      </a:r>
                      <a:endParaRPr lang="zh-CN" altLang="en-US" sz="1300" b="1" dirty="0">
                        <a:solidFill>
                          <a:srgbClr val="FFFFFF"/>
                        </a:solidFill>
                        <a:latin typeface="微软雅黑" panose="020B0503020204020204" pitchFamily="34" charset="-122"/>
                        <a:ea typeface="微软雅黑" panose="020B0503020204020204" pitchFamily="34" charset="-122"/>
                      </a:endParaRPr>
                    </a:p>
                  </a:txBody>
                  <a:tcPr/>
                </a:tc>
                <a:tc hMerge="1">
                  <a:txBody>
                    <a:bodyPr/>
                    <a:lstStyle/>
                    <a:p>
                      <a:endParaRPr lang="zh-CN" altLang="en-US"/>
                    </a:p>
                  </a:txBody>
                  <a:tcPr/>
                </a:tc>
              </a:tr>
              <a:tr h="490852">
                <a:tc gridSpan="2">
                  <a:txBody>
                    <a:bodyPr/>
                    <a:lstStyle/>
                    <a:p>
                      <a:r>
                        <a:rPr lang="zh-CN" altLang="en-US" sz="1300" kern="1200" dirty="0" smtClean="0">
                          <a:effectLst/>
                        </a:rPr>
                        <a:t>代码评审可以提高代码质量，在项目的早期发现缺陷，将损失降至最低。评审的过程也是重新梳理思路的过程，加深对系统的理解。促进团队沟通、促进知识共享、实现共同提高。</a:t>
                      </a:r>
                      <a:endParaRPr lang="zh-CN" altLang="en-US" sz="1300" dirty="0">
                        <a:latin typeface="微软雅黑" panose="020B0503020204020204" pitchFamily="34" charset="-122"/>
                        <a:ea typeface="微软雅黑" panose="020B0503020204020204" pitchFamily="34" charset="-122"/>
                      </a:endParaRPr>
                    </a:p>
                  </a:txBody>
                  <a:tcP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20024">
                <a:tc>
                  <a:txBody>
                    <a:bodyPr/>
                    <a:lstStyle/>
                    <a:p>
                      <a:pPr marL="0" indent="0" algn="l" defTabSz="914400" rtl="0" eaLnBrk="1" latinLnBrk="0" hangingPunct="1">
                        <a:buFont typeface="Arial" panose="020B0604020202020204" pitchFamily="34" charset="0"/>
                        <a:buNone/>
                      </a:pPr>
                      <a:r>
                        <a:rPr lang="zh-CN" altLang="en-US" sz="1300" kern="1200" dirty="0" smtClean="0"/>
                        <a:t>代码评审实施前的准备工作</a:t>
                      </a:r>
                      <a:endParaRPr lang="zh-CN" altLang="en-US" sz="1300"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pPr marL="285750" indent="-285750" algn="l" defTabSz="914400" rtl="0" eaLnBrk="1" latinLnBrk="0" hangingPunct="1">
                        <a:buFont typeface="Arial" panose="020B0604020202020204" pitchFamily="34" charset="0"/>
                        <a:buChar char="•"/>
                      </a:pPr>
                      <a:r>
                        <a:rPr lang="zh-CN" altLang="en-US" sz="1300" kern="1200" dirty="0" smtClean="0"/>
                        <a:t>架构师提供开发规范、指南，为代码评审提供依据</a:t>
                      </a:r>
                    </a:p>
                    <a:p>
                      <a:pPr marL="285750" indent="-285750" algn="l" defTabSz="914400" rtl="0" eaLnBrk="1" latinLnBrk="0" hangingPunct="1">
                        <a:buFont typeface="Arial" panose="020B0604020202020204" pitchFamily="34" charset="0"/>
                        <a:buChar char="•"/>
                      </a:pPr>
                      <a:r>
                        <a:rPr lang="zh-CN" altLang="en-US" sz="1300" kern="1200" dirty="0" smtClean="0"/>
                        <a:t>建立起单元测试规范，否则无法达到测试覆盖度的要求、难以修正发现的问题</a:t>
                      </a:r>
                    </a:p>
                    <a:p>
                      <a:pPr marL="285750" indent="-285750" algn="l" defTabSz="914400" rtl="0" eaLnBrk="1" latinLnBrk="0" hangingPunct="1">
                        <a:buFont typeface="Arial" panose="020B0604020202020204" pitchFamily="34" charset="0"/>
                        <a:buChar char="•"/>
                      </a:pPr>
                      <a:r>
                        <a:rPr lang="zh-CN" altLang="en-US" sz="1300" kern="1200" dirty="0" smtClean="0"/>
                        <a:t>最好有样例代码库作参照，以提高代码评审的可操作性</a:t>
                      </a:r>
                      <a:endParaRPr lang="zh-CN" altLang="en-US" sz="1300" kern="1200" dirty="0">
                        <a:solidFill>
                          <a:schemeClr val="tx1"/>
                        </a:solidFill>
                        <a:latin typeface="微软雅黑" panose="020B0503020204020204" pitchFamily="34" charset="-122"/>
                        <a:ea typeface="微软雅黑" panose="020B0503020204020204" pitchFamily="34" charset="-122"/>
                        <a:cs typeface="+mn-cs"/>
                      </a:endParaRPr>
                    </a:p>
                  </a:txBody>
                  <a:tcPr/>
                </a:tc>
              </a:tr>
              <a:tr h="620024">
                <a:tc>
                  <a:txBody>
                    <a:bodyPr/>
                    <a:lstStyle/>
                    <a:p>
                      <a:r>
                        <a:rPr lang="zh-CN" altLang="en-US" sz="1300" dirty="0" smtClean="0"/>
                        <a:t>会前准备</a:t>
                      </a:r>
                      <a:endParaRPr lang="zh-CN" altLang="en-US" sz="1300" dirty="0">
                        <a:latin typeface="微软雅黑" panose="020B0503020204020204" pitchFamily="34" charset="-122"/>
                        <a:ea typeface="微软雅黑" panose="020B0503020204020204" pitchFamily="34" charset="-122"/>
                      </a:endParaRPr>
                    </a:p>
                  </a:txBody>
                  <a:tcPr anchor="ctr"/>
                </a:tc>
                <a:tc>
                  <a:txBody>
                    <a:bodyPr/>
                    <a:lstStyle/>
                    <a:p>
                      <a:pPr marL="285750" indent="-285750" algn="l" defTabSz="914400" rtl="0" eaLnBrk="1" latinLnBrk="0" hangingPunct="1">
                        <a:buFont typeface="Arial" panose="020B0604020202020204" pitchFamily="34" charset="0"/>
                        <a:buChar char="•"/>
                      </a:pPr>
                      <a:r>
                        <a:rPr lang="zh-CN" altLang="en-US" sz="1300" kern="1200" dirty="0" smtClean="0"/>
                        <a:t>组织者应通知各参与者本次评审的范围</a:t>
                      </a:r>
                    </a:p>
                    <a:p>
                      <a:pPr marL="285750" indent="-285750" algn="l" defTabSz="914400" rtl="0" eaLnBrk="1" latinLnBrk="0" hangingPunct="1">
                        <a:buFont typeface="Arial" panose="020B0604020202020204" pitchFamily="34" charset="0"/>
                        <a:buChar char="•"/>
                      </a:pPr>
                      <a:r>
                        <a:rPr lang="zh-CN" altLang="en-US" sz="1300" kern="1200" dirty="0" smtClean="0"/>
                        <a:t>参与者阅读源代码，列出发现的问题、亮点，汇总给组织者</a:t>
                      </a:r>
                    </a:p>
                    <a:p>
                      <a:pPr marL="285750" indent="-285750" algn="l" defTabSz="914400" rtl="0" eaLnBrk="1" latinLnBrk="0" hangingPunct="1">
                        <a:buFont typeface="Arial" panose="020B0604020202020204" pitchFamily="34" charset="0"/>
                        <a:buChar char="•"/>
                      </a:pPr>
                      <a:r>
                        <a:rPr lang="zh-CN" altLang="en-US" sz="1300" kern="1200" dirty="0" smtClean="0"/>
                        <a:t>准备工作要细致，需要给出问题详细描述以及相关代码在</a:t>
                      </a:r>
                      <a:r>
                        <a:rPr lang="en-US" altLang="zh-CN" sz="1300" kern="1200" dirty="0" smtClean="0"/>
                        <a:t>SVN</a:t>
                      </a:r>
                      <a:r>
                        <a:rPr lang="zh-CN" altLang="en-US" sz="1300" kern="1200" dirty="0" smtClean="0"/>
                        <a:t>上的</a:t>
                      </a:r>
                      <a:r>
                        <a:rPr lang="en-US" altLang="zh-CN" sz="1300" kern="1200" dirty="0" smtClean="0"/>
                        <a:t>URL</a:t>
                      </a:r>
                      <a:r>
                        <a:rPr lang="zh-CN" altLang="en-US" sz="1300" kern="1200" dirty="0" smtClean="0"/>
                        <a:t>地址等</a:t>
                      </a:r>
                      <a:endParaRPr lang="zh-CN" altLang="en-US" sz="1300" kern="1200" dirty="0" smtClean="0">
                        <a:solidFill>
                          <a:schemeClr val="tx1"/>
                        </a:solidFill>
                        <a:latin typeface="微软雅黑" panose="020B0503020204020204" pitchFamily="34" charset="-122"/>
                        <a:ea typeface="微软雅黑" panose="020B0503020204020204" pitchFamily="34" charset="-122"/>
                        <a:cs typeface="+mn-cs"/>
                      </a:endParaRPr>
                    </a:p>
                  </a:txBody>
                  <a:tcPr/>
                </a:tc>
              </a:tr>
              <a:tr h="1162545">
                <a:tc>
                  <a:txBody>
                    <a:bodyPr/>
                    <a:lstStyle/>
                    <a:p>
                      <a:r>
                        <a:rPr lang="zh-CN" altLang="en-US" sz="1300" dirty="0" smtClean="0"/>
                        <a:t>评审内容</a:t>
                      </a:r>
                      <a:endParaRPr lang="zh-CN" altLang="en-US" sz="1300" dirty="0">
                        <a:latin typeface="微软雅黑" panose="020B0503020204020204" pitchFamily="34" charset="-122"/>
                        <a:ea typeface="微软雅黑" panose="020B0503020204020204" pitchFamily="34" charset="-122"/>
                      </a:endParaRPr>
                    </a:p>
                  </a:txBody>
                  <a:tcPr anchor="ctr"/>
                </a:tc>
                <a:tc>
                  <a:txBody>
                    <a:bodyPr/>
                    <a:lstStyle/>
                    <a:p>
                      <a:pPr marL="285750" indent="-285750">
                        <a:buFont typeface="Arial" panose="020B0604020202020204" pitchFamily="34" charset="0"/>
                        <a:buChar char="•"/>
                      </a:pPr>
                      <a:r>
                        <a:rPr lang="zh-CN" altLang="en-US" sz="1300" dirty="0" smtClean="0"/>
                        <a:t>编码规范问题：命名不规范、</a:t>
                      </a:r>
                      <a:r>
                        <a:rPr lang="en-US" altLang="zh-CN" sz="1300" dirty="0" smtClean="0"/>
                        <a:t>magic number</a:t>
                      </a:r>
                      <a:r>
                        <a:rPr lang="zh-CN" altLang="en-US" sz="1300" dirty="0" smtClean="0"/>
                        <a:t>、 </a:t>
                      </a:r>
                      <a:r>
                        <a:rPr lang="en-US" altLang="zh-CN" sz="1300" dirty="0" smtClean="0"/>
                        <a:t>System.out……</a:t>
                      </a:r>
                    </a:p>
                    <a:p>
                      <a:pPr marL="285750" indent="-285750">
                        <a:buFont typeface="Arial" panose="020B0604020202020204" pitchFamily="34" charset="0"/>
                        <a:buChar char="•"/>
                      </a:pPr>
                      <a:r>
                        <a:rPr lang="zh-CN" altLang="en-US" sz="1300" dirty="0" smtClean="0"/>
                        <a:t>代码结构问题：重复代码、巨大的方法和类、分层不当、紧耦合</a:t>
                      </a:r>
                    </a:p>
                    <a:p>
                      <a:pPr marL="285750" indent="-285750">
                        <a:buFont typeface="Arial" panose="020B0604020202020204" pitchFamily="34" charset="0"/>
                        <a:buChar char="•"/>
                      </a:pPr>
                      <a:r>
                        <a:rPr lang="zh-CN" altLang="en-US" sz="1300" dirty="0" smtClean="0"/>
                        <a:t>工具、框架使用不当：</a:t>
                      </a:r>
                      <a:r>
                        <a:rPr lang="en-US" altLang="zh-CN" sz="1300" dirty="0" smtClean="0"/>
                        <a:t>Spring</a:t>
                      </a:r>
                      <a:r>
                        <a:rPr lang="zh-CN" altLang="en-US" sz="1300" dirty="0" smtClean="0"/>
                        <a:t>、</a:t>
                      </a:r>
                      <a:r>
                        <a:rPr lang="en-US" altLang="zh-CN" sz="1300" dirty="0" smtClean="0"/>
                        <a:t>Hibernate</a:t>
                      </a:r>
                      <a:r>
                        <a:rPr lang="zh-CN" altLang="en-US" sz="1300" dirty="0" smtClean="0"/>
                        <a:t>、</a:t>
                      </a:r>
                      <a:r>
                        <a:rPr lang="en-US" altLang="zh-CN" sz="1300" dirty="0" smtClean="0"/>
                        <a:t>AJAX</a:t>
                      </a:r>
                    </a:p>
                    <a:p>
                      <a:pPr marL="285750" indent="-285750">
                        <a:buFont typeface="Arial" panose="020B0604020202020204" pitchFamily="34" charset="0"/>
                        <a:buChar char="•"/>
                      </a:pPr>
                      <a:r>
                        <a:rPr lang="zh-CN" altLang="en-US" sz="1300" dirty="0" smtClean="0"/>
                        <a:t>实现问题：错误验证、异常处理、事务划分、线程、性能、安全、实现过于复杂、代码可读性不佳、扩展性不好</a:t>
                      </a:r>
                    </a:p>
                    <a:p>
                      <a:pPr marL="285750" indent="-285750">
                        <a:buFont typeface="Arial" panose="020B0604020202020204" pitchFamily="34" charset="0"/>
                        <a:buChar char="•"/>
                      </a:pPr>
                      <a:r>
                        <a:rPr lang="zh-CN" altLang="en-US" sz="1300" dirty="0" smtClean="0"/>
                        <a:t>测试问题：测试覆盖度不够、可测试性不好</a:t>
                      </a:r>
                      <a:endParaRPr lang="zh-CN" altLang="en-US" sz="1300" dirty="0">
                        <a:latin typeface="微软雅黑" panose="020B0503020204020204" pitchFamily="34" charset="-122"/>
                        <a:ea typeface="微软雅黑" panose="020B0503020204020204" pitchFamily="34" charset="-122"/>
                      </a:endParaRPr>
                    </a:p>
                  </a:txBody>
                  <a:tcPr/>
                </a:tc>
              </a:tr>
              <a:tr h="800864">
                <a:tc>
                  <a:txBody>
                    <a:bodyPr/>
                    <a:lstStyle/>
                    <a:p>
                      <a:pPr marL="0" indent="0" algn="l" defTabSz="914400" rtl="0" eaLnBrk="1" latinLnBrk="0" hangingPunct="1">
                        <a:buFont typeface="Arial" panose="020B0604020202020204" pitchFamily="34" charset="0"/>
                        <a:buNone/>
                      </a:pPr>
                      <a:r>
                        <a:rPr lang="zh-CN" altLang="en-US" sz="1300" kern="1200" dirty="0" smtClean="0"/>
                        <a:t>会议议程</a:t>
                      </a:r>
                      <a:endParaRPr lang="zh-CN" altLang="en-US" sz="1300"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r>
                        <a:rPr lang="zh-CN" altLang="en-US" sz="1300" kern="1200" dirty="0" smtClean="0">
                          <a:effectLst/>
                        </a:rPr>
                        <a:t>如果是第一次会议，先由该项目开发组长做整体介绍参加者依次发言，结合代码讲解发现的问题。每讲完一个问题，针对其展开讨论，每个问题控制在</a:t>
                      </a:r>
                      <a:r>
                        <a:rPr lang="en-US" altLang="zh-CN" sz="1300" kern="1200" dirty="0" smtClean="0">
                          <a:effectLst/>
                        </a:rPr>
                        <a:t>10</a:t>
                      </a:r>
                      <a:r>
                        <a:rPr lang="zh-CN" altLang="en-US" sz="1300" kern="1200" dirty="0" smtClean="0">
                          <a:effectLst/>
                        </a:rPr>
                        <a:t>分钟以内。如果问题不多，还可以安排该组成员对最近开发的代码进行地毯式的讲解和排查；或者针对某个方面对整个项目做评审，例如性能、安全性或测试</a:t>
                      </a:r>
                      <a:endParaRPr lang="zh-CN" altLang="en-US" sz="1300" b="0" i="0" kern="1200" dirty="0" smtClean="0">
                        <a:solidFill>
                          <a:schemeClr val="tx1"/>
                        </a:solidFill>
                        <a:effectLst/>
                        <a:latin typeface="微软雅黑" panose="020B0503020204020204" pitchFamily="34" charset="-122"/>
                        <a:ea typeface="微软雅黑" panose="020B0503020204020204" pitchFamily="34" charset="-122"/>
                        <a:cs typeface="+mn-cs"/>
                      </a:endParaRPr>
                    </a:p>
                  </a:txBody>
                  <a:tcPr/>
                </a:tc>
              </a:tr>
            </a:tbl>
          </a:graphicData>
        </a:graphic>
      </p:graphicFrame>
    </p:spTree>
    <p:extLst>
      <p:ext uri="{BB962C8B-B14F-4D97-AF65-F5344CB8AC3E}">
        <p14:creationId xmlns:p14="http://schemas.microsoft.com/office/powerpoint/2010/main" val="34519897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402" name="Picture 2" descr="C:\Users\senlian.huang\Desktop\教育团队培训\t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3268" y="1297780"/>
            <a:ext cx="928019" cy="103496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noAutofit/>
          </a:bodyPr>
          <a:lstStyle/>
          <a:p>
            <a:r>
              <a:rPr lang="en-US" altLang="zh-CN" b="1" dirty="0" smtClean="0">
                <a:solidFill>
                  <a:srgbClr val="00B0F0"/>
                </a:solidFill>
              </a:rPr>
              <a:t>CMMI</a:t>
            </a:r>
            <a:r>
              <a:rPr lang="zh-CN" altLang="en-US" b="1" dirty="0" smtClean="0">
                <a:solidFill>
                  <a:srgbClr val="00B0F0"/>
                </a:solidFill>
              </a:rPr>
              <a:t>简介</a:t>
            </a:r>
            <a:endParaRPr lang="zh-CN" altLang="en-US" dirty="0"/>
          </a:p>
        </p:txBody>
      </p:sp>
      <p:sp>
        <p:nvSpPr>
          <p:cNvPr id="4" name="内容占位符 2"/>
          <p:cNvSpPr txBox="1">
            <a:spLocks/>
          </p:cNvSpPr>
          <p:nvPr/>
        </p:nvSpPr>
        <p:spPr bwMode="auto">
          <a:xfrm>
            <a:off x="467544" y="699542"/>
            <a:ext cx="8064896" cy="441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3200" kern="1200">
                <a:solidFill>
                  <a:schemeClr val="tx1"/>
                </a:solidFill>
                <a:latin typeface="幼圆" pitchFamily="49" charset="-122"/>
                <a:ea typeface="幼圆" pitchFamily="49" charset="-122"/>
                <a:cs typeface="+mn-cs"/>
              </a:defRPr>
            </a:lvl1pPr>
            <a:lvl2pPr marL="742950" indent="-285750" algn="l" rtl="0" eaLnBrk="0" fontAlgn="base" hangingPunct="0">
              <a:spcBef>
                <a:spcPct val="20000"/>
              </a:spcBef>
              <a:spcAft>
                <a:spcPct val="0"/>
              </a:spcAft>
              <a:buFont typeface="Arial" pitchFamily="34" charset="0"/>
              <a:buChar char="–"/>
              <a:defRPr sz="3200" kern="1200">
                <a:solidFill>
                  <a:schemeClr val="tx1"/>
                </a:solidFill>
                <a:latin typeface="幼圆" pitchFamily="49" charset="-122"/>
                <a:ea typeface="幼圆" pitchFamily="49" charset="-122"/>
                <a:cs typeface="+mn-cs"/>
              </a:defRPr>
            </a:lvl2pPr>
            <a:lvl3pPr marL="1143000" indent="-228600" algn="l" rtl="0" eaLnBrk="0" fontAlgn="base" hangingPunct="0">
              <a:spcBef>
                <a:spcPct val="20000"/>
              </a:spcBef>
              <a:spcAft>
                <a:spcPct val="0"/>
              </a:spcAft>
              <a:buFont typeface="Arial" pitchFamily="34" charset="0"/>
              <a:buChar char="•"/>
              <a:defRPr sz="3200" kern="1200">
                <a:solidFill>
                  <a:schemeClr val="tx1"/>
                </a:solidFill>
                <a:latin typeface="幼圆" pitchFamily="49" charset="-122"/>
                <a:ea typeface="幼圆" pitchFamily="49" charset="-122"/>
                <a:cs typeface="+mn-cs"/>
              </a:defRPr>
            </a:lvl3pPr>
            <a:lvl4pPr marL="1600200" indent="-228600" algn="l" rtl="0" eaLnBrk="0" fontAlgn="base" hangingPunct="0">
              <a:spcBef>
                <a:spcPct val="20000"/>
              </a:spcBef>
              <a:spcAft>
                <a:spcPct val="0"/>
              </a:spcAft>
              <a:buFont typeface="Arial" pitchFamily="34" charset="0"/>
              <a:buChar char="–"/>
              <a:defRPr sz="3200" kern="1200">
                <a:solidFill>
                  <a:schemeClr val="tx1"/>
                </a:solidFill>
                <a:latin typeface="幼圆" pitchFamily="49" charset="-122"/>
                <a:ea typeface="幼圆" pitchFamily="49" charset="-122"/>
                <a:cs typeface="+mn-cs"/>
              </a:defRPr>
            </a:lvl4pPr>
            <a:lvl5pPr marL="2057400" indent="-228600" algn="l" rtl="0" eaLnBrk="0" fontAlgn="base" hangingPunct="0">
              <a:spcBef>
                <a:spcPct val="20000"/>
              </a:spcBef>
              <a:spcAft>
                <a:spcPct val="0"/>
              </a:spcAft>
              <a:buFont typeface="Arial" pitchFamily="34" charset="0"/>
              <a:buChar char="»"/>
              <a:defRPr sz="3200" kern="1200">
                <a:solidFill>
                  <a:schemeClr val="tx1"/>
                </a:solidFill>
                <a:latin typeface="幼圆" pitchFamily="49" charset="-122"/>
                <a:ea typeface="幼圆" pitchFamily="49"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1600" dirty="0">
                <a:latin typeface="微软雅黑" pitchFamily="34" charset="-122"/>
                <a:ea typeface="微软雅黑" pitchFamily="34" charset="-122"/>
              </a:rPr>
              <a:t>能力成熟度集成模型</a:t>
            </a:r>
            <a:r>
              <a:rPr lang="en-US" altLang="zh-CN" sz="1600" dirty="0">
                <a:latin typeface="微软雅黑" pitchFamily="34" charset="-122"/>
                <a:ea typeface="微软雅黑" pitchFamily="34" charset="-122"/>
              </a:rPr>
              <a:t>(Capability Maturity Model </a:t>
            </a:r>
            <a:r>
              <a:rPr lang="en-US" altLang="zh-CN" sz="1600" dirty="0" smtClean="0">
                <a:latin typeface="微软雅黑" pitchFamily="34" charset="-122"/>
                <a:ea typeface="微软雅黑" pitchFamily="34" charset="-122"/>
              </a:rPr>
              <a:t>Integration)</a:t>
            </a:r>
          </a:p>
        </p:txBody>
      </p:sp>
      <p:grpSp>
        <p:nvGrpSpPr>
          <p:cNvPr id="12" name="组合 39"/>
          <p:cNvGrpSpPr/>
          <p:nvPr/>
        </p:nvGrpSpPr>
        <p:grpSpPr>
          <a:xfrm>
            <a:off x="1115616" y="3440076"/>
            <a:ext cx="2267158" cy="371955"/>
            <a:chOff x="1070343" y="2684286"/>
            <a:chExt cx="2267158" cy="495940"/>
          </a:xfrm>
          <a:solidFill>
            <a:schemeClr val="accent2">
              <a:lumMod val="75000"/>
            </a:schemeClr>
          </a:solidFill>
        </p:grpSpPr>
        <p:sp>
          <p:nvSpPr>
            <p:cNvPr id="41" name="圆角矩形 40"/>
            <p:cNvSpPr/>
            <p:nvPr/>
          </p:nvSpPr>
          <p:spPr>
            <a:xfrm>
              <a:off x="1070343" y="2684286"/>
              <a:ext cx="2267158" cy="495940"/>
            </a:xfrm>
            <a:prstGeom prst="roundRect">
              <a:avLst/>
            </a:prstGeom>
          </p:spPr>
          <p:style>
            <a:lnRef idx="1">
              <a:schemeClr val="accent5"/>
            </a:lnRef>
            <a:fillRef idx="2">
              <a:schemeClr val="accent5"/>
            </a:fillRef>
            <a:effectRef idx="1">
              <a:schemeClr val="accent5"/>
            </a:effectRef>
            <a:fontRef idx="minor">
              <a:schemeClr val="dk1"/>
            </a:fontRef>
          </p:style>
        </p:sp>
        <p:sp>
          <p:nvSpPr>
            <p:cNvPr id="42" name="圆角矩形 4"/>
            <p:cNvSpPr/>
            <p:nvPr/>
          </p:nvSpPr>
          <p:spPr>
            <a:xfrm>
              <a:off x="1094553" y="2708496"/>
              <a:ext cx="2218738" cy="447520"/>
            </a:xfrm>
            <a:prstGeom prst="rect">
              <a:avLst/>
            </a:prstGeom>
          </p:spPr>
          <p:style>
            <a:lnRef idx="1">
              <a:schemeClr val="accent5"/>
            </a:lnRef>
            <a:fillRef idx="2">
              <a:schemeClr val="accent5"/>
            </a:fillRef>
            <a:effectRef idx="1">
              <a:schemeClr val="accent5"/>
            </a:effectRef>
            <a:fontRef idx="minor">
              <a:schemeClr val="dk1"/>
            </a:fontRef>
          </p:style>
          <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altLang="zh-CN" sz="1600" kern="1200" dirty="0" smtClean="0">
                  <a:latin typeface="微软雅黑" pitchFamily="34" charset="-122"/>
                  <a:ea typeface="微软雅黑" pitchFamily="34" charset="-122"/>
                </a:rPr>
                <a:t>Level 2</a:t>
              </a:r>
              <a:r>
                <a:rPr lang="zh-CN" altLang="en-US" sz="1600" kern="1200" dirty="0" smtClean="0">
                  <a:latin typeface="微软雅黑" pitchFamily="34" charset="-122"/>
                  <a:ea typeface="微软雅黑" pitchFamily="34" charset="-122"/>
                </a:rPr>
                <a:t>：</a:t>
              </a:r>
              <a:r>
                <a:rPr lang="zh-CN" altLang="en-US" sz="1600" dirty="0">
                  <a:latin typeface="微软雅黑" pitchFamily="34" charset="-122"/>
                  <a:ea typeface="微软雅黑" pitchFamily="34" charset="-122"/>
                </a:rPr>
                <a:t>可</a:t>
              </a:r>
              <a:r>
                <a:rPr lang="zh-CN" altLang="en-US" sz="1600" dirty="0" smtClean="0">
                  <a:latin typeface="微软雅黑" pitchFamily="34" charset="-122"/>
                  <a:ea typeface="微软雅黑" pitchFamily="34" charset="-122"/>
                </a:rPr>
                <a:t>管理级</a:t>
              </a:r>
              <a:endParaRPr lang="zh-CN" altLang="en-US" sz="1600" kern="1200" dirty="0">
                <a:latin typeface="微软雅黑" pitchFamily="34" charset="-122"/>
                <a:ea typeface="微软雅黑" pitchFamily="34" charset="-122"/>
              </a:endParaRPr>
            </a:p>
          </p:txBody>
        </p:sp>
      </p:grpSp>
      <p:grpSp>
        <p:nvGrpSpPr>
          <p:cNvPr id="13" name="组合 42"/>
          <p:cNvGrpSpPr/>
          <p:nvPr/>
        </p:nvGrpSpPr>
        <p:grpSpPr>
          <a:xfrm>
            <a:off x="1999522" y="2691159"/>
            <a:ext cx="2267158" cy="371955"/>
            <a:chOff x="1070343" y="2684286"/>
            <a:chExt cx="2267158" cy="495940"/>
          </a:xfrm>
          <a:solidFill>
            <a:schemeClr val="accent2">
              <a:lumMod val="75000"/>
            </a:schemeClr>
          </a:solidFill>
        </p:grpSpPr>
        <p:sp>
          <p:nvSpPr>
            <p:cNvPr id="44" name="圆角矩形 43"/>
            <p:cNvSpPr/>
            <p:nvPr/>
          </p:nvSpPr>
          <p:spPr>
            <a:xfrm>
              <a:off x="1070343" y="2684286"/>
              <a:ext cx="2267158" cy="495940"/>
            </a:xfrm>
            <a:prstGeom prst="roundRect">
              <a:avLst/>
            </a:prstGeom>
          </p:spPr>
          <p:style>
            <a:lnRef idx="1">
              <a:schemeClr val="accent5"/>
            </a:lnRef>
            <a:fillRef idx="2">
              <a:schemeClr val="accent5"/>
            </a:fillRef>
            <a:effectRef idx="1">
              <a:schemeClr val="accent5"/>
            </a:effectRef>
            <a:fontRef idx="minor">
              <a:schemeClr val="dk1"/>
            </a:fontRef>
          </p:style>
        </p:sp>
        <p:sp>
          <p:nvSpPr>
            <p:cNvPr id="45" name="圆角矩形 4"/>
            <p:cNvSpPr/>
            <p:nvPr/>
          </p:nvSpPr>
          <p:spPr>
            <a:xfrm>
              <a:off x="1094553" y="2708496"/>
              <a:ext cx="2218738" cy="447520"/>
            </a:xfrm>
            <a:prstGeom prst="rect">
              <a:avLst/>
            </a:prstGeom>
          </p:spPr>
          <p:style>
            <a:lnRef idx="1">
              <a:schemeClr val="accent5"/>
            </a:lnRef>
            <a:fillRef idx="2">
              <a:schemeClr val="accent5"/>
            </a:fillRef>
            <a:effectRef idx="1">
              <a:schemeClr val="accent5"/>
            </a:effectRef>
            <a:fontRef idx="minor">
              <a:schemeClr val="dk1"/>
            </a:fontRef>
          </p:style>
          <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altLang="zh-CN" sz="1600" kern="1200" dirty="0" smtClean="0">
                  <a:latin typeface="微软雅黑" pitchFamily="34" charset="-122"/>
                  <a:ea typeface="微软雅黑" pitchFamily="34" charset="-122"/>
                </a:rPr>
                <a:t>Level 3</a:t>
              </a:r>
              <a:r>
                <a:rPr lang="zh-CN" altLang="en-US" sz="1600" kern="1200" dirty="0" smtClean="0">
                  <a:latin typeface="微软雅黑" pitchFamily="34" charset="-122"/>
                  <a:ea typeface="微软雅黑" pitchFamily="34" charset="-122"/>
                </a:rPr>
                <a:t>：已定义级</a:t>
              </a:r>
              <a:endParaRPr lang="zh-CN" altLang="en-US" sz="1600" kern="1200" dirty="0">
                <a:latin typeface="微软雅黑" pitchFamily="34" charset="-122"/>
                <a:ea typeface="微软雅黑" pitchFamily="34" charset="-122"/>
              </a:endParaRPr>
            </a:p>
          </p:txBody>
        </p:sp>
      </p:grpSp>
      <p:grpSp>
        <p:nvGrpSpPr>
          <p:cNvPr id="14" name="组合 45"/>
          <p:cNvGrpSpPr/>
          <p:nvPr/>
        </p:nvGrpSpPr>
        <p:grpSpPr>
          <a:xfrm>
            <a:off x="3059832" y="1960790"/>
            <a:ext cx="2267158" cy="371955"/>
            <a:chOff x="1070343" y="2684286"/>
            <a:chExt cx="2267158" cy="495940"/>
          </a:xfrm>
          <a:solidFill>
            <a:schemeClr val="accent2">
              <a:lumMod val="75000"/>
            </a:schemeClr>
          </a:solidFill>
        </p:grpSpPr>
        <p:sp>
          <p:nvSpPr>
            <p:cNvPr id="47" name="圆角矩形 46"/>
            <p:cNvSpPr/>
            <p:nvPr/>
          </p:nvSpPr>
          <p:spPr>
            <a:xfrm>
              <a:off x="1070343" y="2684286"/>
              <a:ext cx="2267158" cy="495940"/>
            </a:xfrm>
            <a:prstGeom prst="roundRect">
              <a:avLst/>
            </a:prstGeom>
          </p:spPr>
          <p:style>
            <a:lnRef idx="1">
              <a:schemeClr val="accent5"/>
            </a:lnRef>
            <a:fillRef idx="2">
              <a:schemeClr val="accent5"/>
            </a:fillRef>
            <a:effectRef idx="1">
              <a:schemeClr val="accent5"/>
            </a:effectRef>
            <a:fontRef idx="minor">
              <a:schemeClr val="dk1"/>
            </a:fontRef>
          </p:style>
        </p:sp>
        <p:sp>
          <p:nvSpPr>
            <p:cNvPr id="48" name="圆角矩形 4"/>
            <p:cNvSpPr/>
            <p:nvPr/>
          </p:nvSpPr>
          <p:spPr>
            <a:xfrm>
              <a:off x="1094553" y="2708496"/>
              <a:ext cx="2218738" cy="447520"/>
            </a:xfrm>
            <a:prstGeom prst="rect">
              <a:avLst/>
            </a:prstGeom>
          </p:spPr>
          <p:style>
            <a:lnRef idx="1">
              <a:schemeClr val="accent5"/>
            </a:lnRef>
            <a:fillRef idx="2">
              <a:schemeClr val="accent5"/>
            </a:fillRef>
            <a:effectRef idx="1">
              <a:schemeClr val="accent5"/>
            </a:effectRef>
            <a:fontRef idx="minor">
              <a:schemeClr val="dk1"/>
            </a:fontRef>
          </p:style>
          <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altLang="zh-CN" sz="1600" kern="1200" dirty="0" smtClean="0">
                  <a:latin typeface="微软雅黑" pitchFamily="34" charset="-122"/>
                  <a:ea typeface="微软雅黑" pitchFamily="34" charset="-122"/>
                </a:rPr>
                <a:t>Level 4</a:t>
              </a:r>
              <a:r>
                <a:rPr lang="zh-CN" altLang="en-US" sz="1600" kern="1200" dirty="0" smtClean="0">
                  <a:latin typeface="微软雅黑" pitchFamily="34" charset="-122"/>
                  <a:ea typeface="微软雅黑" pitchFamily="34" charset="-122"/>
                </a:rPr>
                <a:t>：</a:t>
              </a:r>
              <a:r>
                <a:rPr lang="zh-CN" altLang="en-US" sz="1600" dirty="0" smtClean="0">
                  <a:latin typeface="微软雅黑" pitchFamily="34" charset="-122"/>
                  <a:ea typeface="微软雅黑" pitchFamily="34" charset="-122"/>
                </a:rPr>
                <a:t>量化管理级</a:t>
              </a:r>
              <a:endParaRPr lang="zh-CN" altLang="en-US" sz="1600" kern="1200" dirty="0">
                <a:latin typeface="微软雅黑" pitchFamily="34" charset="-122"/>
                <a:ea typeface="微软雅黑" pitchFamily="34" charset="-122"/>
              </a:endParaRPr>
            </a:p>
          </p:txBody>
        </p:sp>
      </p:grpSp>
      <p:grpSp>
        <p:nvGrpSpPr>
          <p:cNvPr id="16" name="组合 48"/>
          <p:cNvGrpSpPr/>
          <p:nvPr/>
        </p:nvGrpSpPr>
        <p:grpSpPr>
          <a:xfrm>
            <a:off x="4093156" y="1201789"/>
            <a:ext cx="2267158" cy="371955"/>
            <a:chOff x="1070343" y="2684286"/>
            <a:chExt cx="2267158" cy="495940"/>
          </a:xfrm>
          <a:solidFill>
            <a:schemeClr val="accent2">
              <a:lumMod val="75000"/>
            </a:schemeClr>
          </a:solidFill>
        </p:grpSpPr>
        <p:sp>
          <p:nvSpPr>
            <p:cNvPr id="50" name="圆角矩形 49"/>
            <p:cNvSpPr/>
            <p:nvPr/>
          </p:nvSpPr>
          <p:spPr>
            <a:xfrm>
              <a:off x="1070343" y="2684286"/>
              <a:ext cx="2267158" cy="495940"/>
            </a:xfrm>
            <a:prstGeom prst="roundRect">
              <a:avLst/>
            </a:prstGeom>
          </p:spPr>
          <p:style>
            <a:lnRef idx="1">
              <a:schemeClr val="accent5"/>
            </a:lnRef>
            <a:fillRef idx="2">
              <a:schemeClr val="accent5"/>
            </a:fillRef>
            <a:effectRef idx="1">
              <a:schemeClr val="accent5"/>
            </a:effectRef>
            <a:fontRef idx="minor">
              <a:schemeClr val="dk1"/>
            </a:fontRef>
          </p:style>
        </p:sp>
        <p:sp>
          <p:nvSpPr>
            <p:cNvPr id="51" name="圆角矩形 4"/>
            <p:cNvSpPr/>
            <p:nvPr/>
          </p:nvSpPr>
          <p:spPr>
            <a:xfrm>
              <a:off x="1094553" y="2708496"/>
              <a:ext cx="2218738" cy="447520"/>
            </a:xfrm>
            <a:prstGeom prst="rect">
              <a:avLst/>
            </a:prstGeom>
          </p:spPr>
          <p:style>
            <a:lnRef idx="1">
              <a:schemeClr val="accent5"/>
            </a:lnRef>
            <a:fillRef idx="2">
              <a:schemeClr val="accent5"/>
            </a:fillRef>
            <a:effectRef idx="1">
              <a:schemeClr val="accent5"/>
            </a:effectRef>
            <a:fontRef idx="minor">
              <a:schemeClr val="dk1"/>
            </a:fontRef>
          </p:style>
          <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altLang="zh-CN" sz="1600" kern="1200" dirty="0" smtClean="0">
                  <a:latin typeface="微软雅黑" pitchFamily="34" charset="-122"/>
                  <a:ea typeface="微软雅黑" pitchFamily="34" charset="-122"/>
                </a:rPr>
                <a:t>Level </a:t>
              </a:r>
              <a:r>
                <a:rPr lang="en-US" altLang="zh-CN" sz="1600" dirty="0">
                  <a:latin typeface="微软雅黑" pitchFamily="34" charset="-122"/>
                  <a:ea typeface="微软雅黑" pitchFamily="34" charset="-122"/>
                </a:rPr>
                <a:t>5</a:t>
              </a:r>
              <a:r>
                <a:rPr lang="zh-CN" altLang="en-US" sz="1600" kern="1200" dirty="0" smtClean="0">
                  <a:latin typeface="微软雅黑" pitchFamily="34" charset="-122"/>
                  <a:ea typeface="微软雅黑" pitchFamily="34" charset="-122"/>
                </a:rPr>
                <a:t>：</a:t>
              </a:r>
              <a:r>
                <a:rPr lang="zh-CN" altLang="en-US" sz="1600" dirty="0">
                  <a:latin typeface="微软雅黑" pitchFamily="34" charset="-122"/>
                  <a:ea typeface="微软雅黑" pitchFamily="34" charset="-122"/>
                </a:rPr>
                <a:t>优</a:t>
              </a:r>
              <a:r>
                <a:rPr lang="zh-CN" altLang="en-US" sz="1600" dirty="0" smtClean="0">
                  <a:latin typeface="微软雅黑" pitchFamily="34" charset="-122"/>
                  <a:ea typeface="微软雅黑" pitchFamily="34" charset="-122"/>
                </a:rPr>
                <a:t>化管理级</a:t>
              </a:r>
              <a:endParaRPr lang="zh-CN" altLang="en-US" sz="1600" kern="1200" dirty="0">
                <a:latin typeface="微软雅黑" pitchFamily="34" charset="-122"/>
                <a:ea typeface="微软雅黑" pitchFamily="34" charset="-122"/>
              </a:endParaRPr>
            </a:p>
          </p:txBody>
        </p:sp>
      </p:grpSp>
      <p:sp>
        <p:nvSpPr>
          <p:cNvPr id="52" name="左大括号 51"/>
          <p:cNvSpPr/>
          <p:nvPr/>
        </p:nvSpPr>
        <p:spPr>
          <a:xfrm>
            <a:off x="2267744" y="4083918"/>
            <a:ext cx="432357" cy="446489"/>
          </a:xfrm>
          <a:prstGeom prst="leftBrace">
            <a:avLst/>
          </a:prstGeom>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a:p>
        </p:txBody>
      </p:sp>
      <p:sp>
        <p:nvSpPr>
          <p:cNvPr id="53" name="矩形 52"/>
          <p:cNvSpPr/>
          <p:nvPr/>
        </p:nvSpPr>
        <p:spPr>
          <a:xfrm>
            <a:off x="2627784" y="4083918"/>
            <a:ext cx="2927820" cy="515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smtClean="0">
                <a:solidFill>
                  <a:schemeClr val="tx1"/>
                </a:solidFill>
                <a:latin typeface="微软雅黑" pitchFamily="34" charset="-122"/>
                <a:ea typeface="微软雅黑" pitchFamily="34" charset="-122"/>
              </a:rPr>
              <a:t>1</a:t>
            </a:r>
            <a:r>
              <a:rPr lang="zh-CN" altLang="en-US" sz="1400" dirty="0" smtClean="0">
                <a:solidFill>
                  <a:schemeClr val="tx1"/>
                </a:solidFill>
                <a:latin typeface="微软雅黑" pitchFamily="34" charset="-122"/>
                <a:ea typeface="微软雅黑" pitchFamily="34" charset="-122"/>
              </a:rPr>
              <a:t>、无序的</a:t>
            </a:r>
            <a:endParaRPr lang="en-US" altLang="zh-CN" sz="1400" dirty="0" smtClean="0">
              <a:solidFill>
                <a:schemeClr val="tx1"/>
              </a:solidFill>
              <a:latin typeface="微软雅黑" pitchFamily="34" charset="-122"/>
              <a:ea typeface="微软雅黑" pitchFamily="34" charset="-122"/>
            </a:endParaRPr>
          </a:p>
          <a:p>
            <a:r>
              <a:rPr lang="en-US" altLang="zh-CN" sz="1400" dirty="0" smtClean="0">
                <a:solidFill>
                  <a:schemeClr val="tx1"/>
                </a:solidFill>
                <a:latin typeface="微软雅黑" pitchFamily="34" charset="-122"/>
                <a:ea typeface="微软雅黑" pitchFamily="34" charset="-122"/>
              </a:rPr>
              <a:t>2</a:t>
            </a:r>
            <a:r>
              <a:rPr lang="zh-CN" altLang="en-US" sz="1400" dirty="0" smtClean="0">
                <a:solidFill>
                  <a:schemeClr val="tx1"/>
                </a:solidFill>
                <a:latin typeface="微软雅黑" pitchFamily="34" charset="-122"/>
                <a:ea typeface="微软雅黑" pitchFamily="34" charset="-122"/>
              </a:rPr>
              <a:t>、个人英雄主义</a:t>
            </a:r>
            <a:endParaRPr lang="en-US" altLang="zh-CN" sz="1400" dirty="0" smtClean="0">
              <a:solidFill>
                <a:schemeClr val="tx1"/>
              </a:solidFill>
              <a:latin typeface="微软雅黑" pitchFamily="34" charset="-122"/>
              <a:ea typeface="微软雅黑" pitchFamily="34" charset="-122"/>
            </a:endParaRPr>
          </a:p>
          <a:p>
            <a:r>
              <a:rPr lang="en-US" altLang="zh-CN" sz="1400" dirty="0" smtClean="0">
                <a:solidFill>
                  <a:schemeClr val="tx1"/>
                </a:solidFill>
                <a:latin typeface="微软雅黑" pitchFamily="34" charset="-122"/>
                <a:ea typeface="微软雅黑" pitchFamily="34" charset="-122"/>
              </a:rPr>
              <a:t>3</a:t>
            </a:r>
            <a:r>
              <a:rPr lang="zh-CN" altLang="en-US" sz="1400" dirty="0" smtClean="0">
                <a:solidFill>
                  <a:schemeClr val="tx1"/>
                </a:solidFill>
                <a:latin typeface="微软雅黑" pitchFamily="34" charset="-122"/>
                <a:ea typeface="微软雅黑" pitchFamily="34" charset="-122"/>
              </a:rPr>
              <a:t>、被动的管理</a:t>
            </a:r>
            <a:endParaRPr lang="zh-CN" altLang="en-US" sz="1400" dirty="0">
              <a:solidFill>
                <a:schemeClr val="tx1"/>
              </a:solidFill>
              <a:latin typeface="微软雅黑" pitchFamily="34" charset="-122"/>
              <a:ea typeface="微软雅黑" pitchFamily="34" charset="-122"/>
            </a:endParaRPr>
          </a:p>
        </p:txBody>
      </p:sp>
      <p:sp>
        <p:nvSpPr>
          <p:cNvPr id="54" name="左大括号 53"/>
          <p:cNvSpPr/>
          <p:nvPr/>
        </p:nvSpPr>
        <p:spPr>
          <a:xfrm>
            <a:off x="3369832" y="3405677"/>
            <a:ext cx="432357" cy="446489"/>
          </a:xfrm>
          <a:prstGeom prst="leftBrace">
            <a:avLst/>
          </a:prstGeom>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a:p>
        </p:txBody>
      </p:sp>
      <p:sp>
        <p:nvSpPr>
          <p:cNvPr id="55" name="矩形 54"/>
          <p:cNvSpPr/>
          <p:nvPr/>
        </p:nvSpPr>
        <p:spPr>
          <a:xfrm>
            <a:off x="3694853" y="3363838"/>
            <a:ext cx="2927820" cy="515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smtClean="0">
                <a:solidFill>
                  <a:schemeClr val="tx1"/>
                </a:solidFill>
                <a:latin typeface="微软雅黑" pitchFamily="34" charset="-122"/>
                <a:ea typeface="微软雅黑" pitchFamily="34" charset="-122"/>
              </a:rPr>
              <a:t>1</a:t>
            </a:r>
            <a:r>
              <a:rPr lang="zh-CN" altLang="en-US" sz="1400" dirty="0" smtClean="0">
                <a:solidFill>
                  <a:schemeClr val="tx1"/>
                </a:solidFill>
                <a:latin typeface="微软雅黑" pitchFamily="34" charset="-122"/>
                <a:ea typeface="微软雅黑" pitchFamily="34" charset="-122"/>
              </a:rPr>
              <a:t>、基本的项目管理</a:t>
            </a:r>
            <a:endParaRPr lang="en-US" altLang="zh-CN" sz="1400" dirty="0" smtClean="0">
              <a:solidFill>
                <a:schemeClr val="tx1"/>
              </a:solidFill>
              <a:latin typeface="微软雅黑" pitchFamily="34" charset="-122"/>
              <a:ea typeface="微软雅黑" pitchFamily="34" charset="-122"/>
            </a:endParaRPr>
          </a:p>
          <a:p>
            <a:r>
              <a:rPr lang="en-US" altLang="zh-CN" sz="1400" dirty="0" smtClean="0">
                <a:solidFill>
                  <a:schemeClr val="tx1"/>
                </a:solidFill>
                <a:latin typeface="微软雅黑" pitchFamily="34" charset="-122"/>
                <a:ea typeface="微软雅黑" pitchFamily="34" charset="-122"/>
              </a:rPr>
              <a:t>2</a:t>
            </a:r>
            <a:r>
              <a:rPr lang="zh-CN" altLang="en-US" sz="1400" dirty="0" smtClean="0">
                <a:solidFill>
                  <a:schemeClr val="tx1"/>
                </a:solidFill>
                <a:latin typeface="微软雅黑" pitchFamily="34" charset="-122"/>
                <a:ea typeface="微软雅黑" pitchFamily="34" charset="-122"/>
              </a:rPr>
              <a:t>、必要的过程纪律</a:t>
            </a:r>
            <a:endParaRPr lang="en-US" altLang="zh-CN" sz="1400" dirty="0" smtClean="0">
              <a:solidFill>
                <a:schemeClr val="tx1"/>
              </a:solidFill>
              <a:latin typeface="微软雅黑" pitchFamily="34" charset="-122"/>
              <a:ea typeface="微软雅黑" pitchFamily="34" charset="-122"/>
            </a:endParaRPr>
          </a:p>
          <a:p>
            <a:r>
              <a:rPr lang="en-US" altLang="zh-CN" sz="1400" dirty="0" smtClean="0">
                <a:solidFill>
                  <a:schemeClr val="tx1"/>
                </a:solidFill>
                <a:latin typeface="微软雅黑" pitchFamily="34" charset="-122"/>
                <a:ea typeface="微软雅黑" pitchFamily="34" charset="-122"/>
              </a:rPr>
              <a:t>3</a:t>
            </a:r>
            <a:r>
              <a:rPr lang="zh-CN" altLang="en-US" sz="1400" dirty="0" smtClean="0">
                <a:solidFill>
                  <a:schemeClr val="tx1"/>
                </a:solidFill>
                <a:latin typeface="微软雅黑" pitchFamily="34" charset="-122"/>
                <a:ea typeface="微软雅黑" pitchFamily="34" charset="-122"/>
              </a:rPr>
              <a:t>、类似项目可以获得成功</a:t>
            </a:r>
            <a:endParaRPr lang="zh-CN" altLang="en-US" sz="1400" dirty="0">
              <a:solidFill>
                <a:schemeClr val="tx1"/>
              </a:solidFill>
              <a:latin typeface="微软雅黑" pitchFamily="34" charset="-122"/>
              <a:ea typeface="微软雅黑" pitchFamily="34" charset="-122"/>
            </a:endParaRPr>
          </a:p>
        </p:txBody>
      </p:sp>
      <p:sp>
        <p:nvSpPr>
          <p:cNvPr id="56" name="左大括号 55"/>
          <p:cNvSpPr/>
          <p:nvPr/>
        </p:nvSpPr>
        <p:spPr>
          <a:xfrm>
            <a:off x="4283958" y="2613589"/>
            <a:ext cx="432357" cy="446489"/>
          </a:xfrm>
          <a:prstGeom prst="leftBrace">
            <a:avLst/>
          </a:prstGeom>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a:p>
        </p:txBody>
      </p:sp>
      <p:sp>
        <p:nvSpPr>
          <p:cNvPr id="57" name="矩形 56"/>
          <p:cNvSpPr/>
          <p:nvPr/>
        </p:nvSpPr>
        <p:spPr>
          <a:xfrm>
            <a:off x="4740524" y="2571750"/>
            <a:ext cx="2927820" cy="515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smtClean="0">
                <a:solidFill>
                  <a:schemeClr val="tx1"/>
                </a:solidFill>
                <a:latin typeface="微软雅黑" pitchFamily="34" charset="-122"/>
                <a:ea typeface="微软雅黑" pitchFamily="34" charset="-122"/>
              </a:rPr>
              <a:t>1</a:t>
            </a:r>
            <a:r>
              <a:rPr lang="zh-CN" altLang="en-US" sz="1400" dirty="0" smtClean="0">
                <a:solidFill>
                  <a:schemeClr val="tx1"/>
                </a:solidFill>
                <a:latin typeface="微软雅黑" pitchFamily="34" charset="-122"/>
                <a:ea typeface="微软雅黑" pitchFamily="34" charset="-122"/>
              </a:rPr>
              <a:t>、组织级的标准</a:t>
            </a:r>
            <a:r>
              <a:rPr lang="zh-CN" altLang="en-US" sz="1400" dirty="0">
                <a:solidFill>
                  <a:schemeClr val="tx1"/>
                </a:solidFill>
                <a:latin typeface="微软雅黑" pitchFamily="34" charset="-122"/>
                <a:ea typeface="微软雅黑" pitchFamily="34" charset="-122"/>
              </a:rPr>
              <a:t>软件过程</a:t>
            </a:r>
            <a:endParaRPr lang="en-US" altLang="zh-CN" sz="1400" dirty="0" smtClean="0">
              <a:solidFill>
                <a:schemeClr val="tx1"/>
              </a:solidFill>
              <a:latin typeface="微软雅黑" pitchFamily="34" charset="-122"/>
              <a:ea typeface="微软雅黑" pitchFamily="34" charset="-122"/>
            </a:endParaRPr>
          </a:p>
          <a:p>
            <a:r>
              <a:rPr lang="en-US" altLang="zh-CN" sz="1400" dirty="0" smtClean="0">
                <a:solidFill>
                  <a:schemeClr val="tx1"/>
                </a:solidFill>
                <a:latin typeface="微软雅黑" pitchFamily="34" charset="-122"/>
                <a:ea typeface="微软雅黑" pitchFamily="34" charset="-122"/>
              </a:rPr>
              <a:t>2</a:t>
            </a:r>
            <a:r>
              <a:rPr lang="zh-CN" altLang="en-US" sz="1400" dirty="0" smtClean="0">
                <a:solidFill>
                  <a:schemeClr val="tx1"/>
                </a:solidFill>
                <a:latin typeface="微软雅黑" pitchFamily="34" charset="-122"/>
                <a:ea typeface="微软雅黑" pitchFamily="34" charset="-122"/>
              </a:rPr>
              <a:t>、过程可见</a:t>
            </a:r>
            <a:endParaRPr lang="en-US" altLang="zh-CN" sz="1400" dirty="0" smtClean="0">
              <a:solidFill>
                <a:schemeClr val="tx1"/>
              </a:solidFill>
              <a:latin typeface="微软雅黑" pitchFamily="34" charset="-122"/>
              <a:ea typeface="微软雅黑" pitchFamily="34" charset="-122"/>
            </a:endParaRPr>
          </a:p>
          <a:p>
            <a:r>
              <a:rPr lang="en-US" altLang="zh-CN" sz="1400" dirty="0" smtClean="0">
                <a:solidFill>
                  <a:schemeClr val="tx1"/>
                </a:solidFill>
                <a:latin typeface="微软雅黑" pitchFamily="34" charset="-122"/>
                <a:ea typeface="微软雅黑" pitchFamily="34" charset="-122"/>
              </a:rPr>
              <a:t>3</a:t>
            </a:r>
            <a:r>
              <a:rPr lang="zh-CN" altLang="en-US" sz="1400" dirty="0" smtClean="0">
                <a:solidFill>
                  <a:schemeClr val="tx1"/>
                </a:solidFill>
                <a:latin typeface="微软雅黑" pitchFamily="34" charset="-122"/>
                <a:ea typeface="微软雅黑" pitchFamily="34" charset="-122"/>
              </a:rPr>
              <a:t>、所有项目可以获得成功</a:t>
            </a:r>
            <a:endParaRPr lang="zh-CN" altLang="en-US" sz="1400" dirty="0">
              <a:solidFill>
                <a:schemeClr val="tx1"/>
              </a:solidFill>
              <a:latin typeface="微软雅黑" pitchFamily="34" charset="-122"/>
              <a:ea typeface="微软雅黑" pitchFamily="34" charset="-122"/>
            </a:endParaRPr>
          </a:p>
        </p:txBody>
      </p:sp>
      <p:sp>
        <p:nvSpPr>
          <p:cNvPr id="69" name="左大括号 68"/>
          <p:cNvSpPr/>
          <p:nvPr/>
        </p:nvSpPr>
        <p:spPr>
          <a:xfrm>
            <a:off x="5328482" y="1902416"/>
            <a:ext cx="432357" cy="421078"/>
          </a:xfrm>
          <a:prstGeom prst="leftBrace">
            <a:avLst/>
          </a:prstGeom>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a:p>
        </p:txBody>
      </p:sp>
      <p:sp>
        <p:nvSpPr>
          <p:cNvPr id="70" name="矩形 69"/>
          <p:cNvSpPr/>
          <p:nvPr/>
        </p:nvSpPr>
        <p:spPr>
          <a:xfrm>
            <a:off x="5785048" y="1851670"/>
            <a:ext cx="2927820" cy="515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smtClean="0">
                <a:solidFill>
                  <a:schemeClr val="tx1"/>
                </a:solidFill>
                <a:latin typeface="微软雅黑" pitchFamily="34" charset="-122"/>
                <a:ea typeface="微软雅黑" pitchFamily="34" charset="-122"/>
              </a:rPr>
              <a:t>1</a:t>
            </a:r>
            <a:r>
              <a:rPr lang="zh-CN" altLang="en-US" sz="1400" dirty="0" smtClean="0">
                <a:solidFill>
                  <a:schemeClr val="tx1"/>
                </a:solidFill>
                <a:latin typeface="微软雅黑" pitchFamily="34" charset="-122"/>
                <a:ea typeface="微软雅黑" pitchFamily="34" charset="-122"/>
              </a:rPr>
              <a:t>、质量的度量</a:t>
            </a:r>
            <a:endParaRPr lang="en-US" altLang="zh-CN" sz="1400" dirty="0" smtClean="0">
              <a:solidFill>
                <a:schemeClr val="tx1"/>
              </a:solidFill>
              <a:latin typeface="微软雅黑" pitchFamily="34" charset="-122"/>
              <a:ea typeface="微软雅黑" pitchFamily="34" charset="-122"/>
            </a:endParaRPr>
          </a:p>
          <a:p>
            <a:r>
              <a:rPr lang="en-US" altLang="zh-CN" sz="1400" dirty="0" smtClean="0">
                <a:solidFill>
                  <a:schemeClr val="tx1"/>
                </a:solidFill>
                <a:latin typeface="微软雅黑" pitchFamily="34" charset="-122"/>
                <a:ea typeface="微软雅黑" pitchFamily="34" charset="-122"/>
              </a:rPr>
              <a:t>2</a:t>
            </a:r>
            <a:r>
              <a:rPr lang="zh-CN" altLang="en-US" sz="1400" dirty="0" smtClean="0">
                <a:solidFill>
                  <a:schemeClr val="tx1"/>
                </a:solidFill>
                <a:latin typeface="微软雅黑" pitchFamily="34" charset="-122"/>
                <a:ea typeface="微软雅黑" pitchFamily="34" charset="-122"/>
              </a:rPr>
              <a:t>、</a:t>
            </a:r>
            <a:r>
              <a:rPr lang="zh-CN" altLang="en-US" sz="1400" dirty="0">
                <a:solidFill>
                  <a:schemeClr val="tx1"/>
                </a:solidFill>
                <a:latin typeface="微软雅黑" pitchFamily="34" charset="-122"/>
                <a:ea typeface="微软雅黑" pitchFamily="34" charset="-122"/>
              </a:rPr>
              <a:t>定量的理解与控制</a:t>
            </a:r>
            <a:endParaRPr lang="en-US" altLang="zh-CN" sz="1400" dirty="0" smtClean="0">
              <a:solidFill>
                <a:schemeClr val="tx1"/>
              </a:solidFill>
              <a:latin typeface="微软雅黑" pitchFamily="34" charset="-122"/>
              <a:ea typeface="微软雅黑" pitchFamily="34" charset="-122"/>
            </a:endParaRPr>
          </a:p>
          <a:p>
            <a:r>
              <a:rPr lang="en-US" altLang="zh-CN" sz="1400" dirty="0" smtClean="0">
                <a:solidFill>
                  <a:schemeClr val="tx1"/>
                </a:solidFill>
                <a:latin typeface="微软雅黑" pitchFamily="34" charset="-122"/>
                <a:ea typeface="微软雅黑" pitchFamily="34" charset="-122"/>
              </a:rPr>
              <a:t>3</a:t>
            </a:r>
            <a:r>
              <a:rPr lang="zh-CN" altLang="en-US" sz="1400" dirty="0" smtClean="0">
                <a:solidFill>
                  <a:schemeClr val="tx1"/>
                </a:solidFill>
                <a:latin typeface="微软雅黑" pitchFamily="34" charset="-122"/>
                <a:ea typeface="微软雅黑" pitchFamily="34" charset="-122"/>
              </a:rPr>
              <a:t>、客观的依据</a:t>
            </a:r>
            <a:endParaRPr lang="zh-CN" altLang="en-US" sz="1400" dirty="0">
              <a:solidFill>
                <a:schemeClr val="tx1"/>
              </a:solidFill>
              <a:latin typeface="微软雅黑" pitchFamily="34" charset="-122"/>
              <a:ea typeface="微软雅黑" pitchFamily="34" charset="-122"/>
            </a:endParaRPr>
          </a:p>
        </p:txBody>
      </p:sp>
      <p:sp>
        <p:nvSpPr>
          <p:cNvPr id="71" name="左大括号 70"/>
          <p:cNvSpPr/>
          <p:nvPr/>
        </p:nvSpPr>
        <p:spPr>
          <a:xfrm>
            <a:off x="6372190" y="1168150"/>
            <a:ext cx="432357" cy="413898"/>
          </a:xfrm>
          <a:prstGeom prst="leftBrace">
            <a:avLst/>
          </a:prstGeom>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zh-CN" altLang="en-US"/>
          </a:p>
        </p:txBody>
      </p:sp>
      <p:sp>
        <p:nvSpPr>
          <p:cNvPr id="72" name="矩形 71"/>
          <p:cNvSpPr/>
          <p:nvPr/>
        </p:nvSpPr>
        <p:spPr>
          <a:xfrm>
            <a:off x="6828756" y="1131590"/>
            <a:ext cx="2927820" cy="5150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400" dirty="0" smtClean="0">
                <a:solidFill>
                  <a:schemeClr val="tx1"/>
                </a:solidFill>
                <a:latin typeface="微软雅黑" pitchFamily="34" charset="-122"/>
                <a:ea typeface="微软雅黑" pitchFamily="34" charset="-122"/>
              </a:rPr>
              <a:t>1</a:t>
            </a:r>
            <a:r>
              <a:rPr lang="zh-CN" altLang="en-US" sz="1400" dirty="0" smtClean="0">
                <a:solidFill>
                  <a:schemeClr val="tx1"/>
                </a:solidFill>
                <a:latin typeface="微软雅黑" pitchFamily="34" charset="-122"/>
                <a:ea typeface="微软雅黑" pitchFamily="34" charset="-122"/>
              </a:rPr>
              <a:t>、</a:t>
            </a:r>
            <a:r>
              <a:rPr lang="zh-CN" altLang="en-US" sz="1400" dirty="0">
                <a:solidFill>
                  <a:schemeClr val="tx1"/>
                </a:solidFill>
                <a:latin typeface="微软雅黑" pitchFamily="34" charset="-122"/>
                <a:ea typeface="微软雅黑" pitchFamily="34" charset="-122"/>
              </a:rPr>
              <a:t>量化反馈</a:t>
            </a:r>
            <a:endParaRPr lang="en-US" altLang="zh-CN" sz="1400" dirty="0" smtClean="0">
              <a:solidFill>
                <a:schemeClr val="tx1"/>
              </a:solidFill>
              <a:latin typeface="微软雅黑" pitchFamily="34" charset="-122"/>
              <a:ea typeface="微软雅黑" pitchFamily="34" charset="-122"/>
            </a:endParaRPr>
          </a:p>
          <a:p>
            <a:r>
              <a:rPr lang="en-US" altLang="zh-CN" sz="1400" dirty="0" smtClean="0">
                <a:solidFill>
                  <a:schemeClr val="tx1"/>
                </a:solidFill>
                <a:latin typeface="微软雅黑" pitchFamily="34" charset="-122"/>
                <a:ea typeface="微软雅黑" pitchFamily="34" charset="-122"/>
              </a:rPr>
              <a:t>2</a:t>
            </a:r>
            <a:r>
              <a:rPr lang="zh-CN" altLang="en-US" sz="1400" dirty="0" smtClean="0">
                <a:solidFill>
                  <a:schemeClr val="tx1"/>
                </a:solidFill>
                <a:latin typeface="微软雅黑" pitchFamily="34" charset="-122"/>
                <a:ea typeface="微软雅黑" pitchFamily="34" charset="-122"/>
              </a:rPr>
              <a:t>、</a:t>
            </a:r>
            <a:r>
              <a:rPr lang="zh-CN" altLang="en-US" sz="1400" dirty="0">
                <a:solidFill>
                  <a:schemeClr val="tx1"/>
                </a:solidFill>
                <a:latin typeface="微软雅黑" pitchFamily="34" charset="-122"/>
                <a:ea typeface="微软雅黑" pitchFamily="34" charset="-122"/>
              </a:rPr>
              <a:t>先进的新思想、</a:t>
            </a:r>
            <a:r>
              <a:rPr lang="zh-CN" altLang="en-US" sz="1400" dirty="0" smtClean="0">
                <a:solidFill>
                  <a:schemeClr val="tx1"/>
                </a:solidFill>
                <a:latin typeface="微软雅黑" pitchFamily="34" charset="-122"/>
                <a:ea typeface="微软雅黑" pitchFamily="34" charset="-122"/>
              </a:rPr>
              <a:t>新技术</a:t>
            </a:r>
            <a:endParaRPr lang="en-US" altLang="zh-CN" sz="1400" dirty="0" smtClean="0">
              <a:solidFill>
                <a:schemeClr val="tx1"/>
              </a:solidFill>
              <a:latin typeface="微软雅黑" pitchFamily="34" charset="-122"/>
              <a:ea typeface="微软雅黑" pitchFamily="34" charset="-122"/>
            </a:endParaRPr>
          </a:p>
          <a:p>
            <a:r>
              <a:rPr lang="en-US" altLang="zh-CN" sz="1400" dirty="0" smtClean="0">
                <a:solidFill>
                  <a:schemeClr val="tx1"/>
                </a:solidFill>
                <a:latin typeface="微软雅黑" pitchFamily="34" charset="-122"/>
                <a:ea typeface="微软雅黑" pitchFamily="34" charset="-122"/>
              </a:rPr>
              <a:t>3</a:t>
            </a:r>
            <a:r>
              <a:rPr lang="zh-CN" altLang="en-US" sz="1400" dirty="0" smtClean="0">
                <a:solidFill>
                  <a:schemeClr val="tx1"/>
                </a:solidFill>
                <a:latin typeface="微软雅黑" pitchFamily="34" charset="-122"/>
                <a:ea typeface="微软雅黑" pitchFamily="34" charset="-122"/>
              </a:rPr>
              <a:t>、持续改进</a:t>
            </a:r>
            <a:endParaRPr lang="zh-CN" altLang="en-US" sz="1400" dirty="0">
              <a:solidFill>
                <a:schemeClr val="tx1"/>
              </a:solidFill>
              <a:latin typeface="微软雅黑" pitchFamily="34" charset="-122"/>
              <a:ea typeface="微软雅黑" pitchFamily="34" charset="-122"/>
            </a:endParaRPr>
          </a:p>
        </p:txBody>
      </p:sp>
      <p:pic>
        <p:nvPicPr>
          <p:cNvPr id="35" name="Picture 2" descr="C:\Program Files\Microsoft Office\MEDIA\CAGCAT10\j0301252.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85854" y="3440077"/>
            <a:ext cx="1965830" cy="1261432"/>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组合 39"/>
          <p:cNvGrpSpPr/>
          <p:nvPr/>
        </p:nvGrpSpPr>
        <p:grpSpPr>
          <a:xfrm>
            <a:off x="30163" y="4126427"/>
            <a:ext cx="2267158" cy="371955"/>
            <a:chOff x="1070343" y="2684286"/>
            <a:chExt cx="2267158" cy="495940"/>
          </a:xfrm>
          <a:solidFill>
            <a:schemeClr val="accent2">
              <a:lumMod val="75000"/>
            </a:schemeClr>
          </a:solidFill>
        </p:grpSpPr>
        <p:sp>
          <p:nvSpPr>
            <p:cNvPr id="58" name="圆角矩形 57"/>
            <p:cNvSpPr/>
            <p:nvPr/>
          </p:nvSpPr>
          <p:spPr>
            <a:xfrm>
              <a:off x="1070343" y="2684286"/>
              <a:ext cx="2267158" cy="495940"/>
            </a:xfrm>
            <a:prstGeom prst="roundRect">
              <a:avLst/>
            </a:prstGeom>
          </p:spPr>
          <p:style>
            <a:lnRef idx="1">
              <a:schemeClr val="accent5"/>
            </a:lnRef>
            <a:fillRef idx="2">
              <a:schemeClr val="accent5"/>
            </a:fillRef>
            <a:effectRef idx="1">
              <a:schemeClr val="accent5"/>
            </a:effectRef>
            <a:fontRef idx="minor">
              <a:schemeClr val="dk1"/>
            </a:fontRef>
          </p:style>
        </p:sp>
        <p:sp>
          <p:nvSpPr>
            <p:cNvPr id="59" name="圆角矩形 4"/>
            <p:cNvSpPr/>
            <p:nvPr/>
          </p:nvSpPr>
          <p:spPr>
            <a:xfrm>
              <a:off x="1094553" y="2708496"/>
              <a:ext cx="2218738" cy="447520"/>
            </a:xfrm>
            <a:prstGeom prst="rect">
              <a:avLst/>
            </a:prstGeom>
          </p:spPr>
          <p:style>
            <a:lnRef idx="1">
              <a:schemeClr val="accent5"/>
            </a:lnRef>
            <a:fillRef idx="2">
              <a:schemeClr val="accent5"/>
            </a:fillRef>
            <a:effectRef idx="1">
              <a:schemeClr val="accent5"/>
            </a:effectRef>
            <a:fontRef idx="minor">
              <a:schemeClr val="dk1"/>
            </a:fontRef>
          </p:style>
          <p:txBody>
            <a:bodyPr spcFirstLastPara="0" vert="horz" wrap="square" lIns="68580" tIns="68580" rIns="68580" bIns="68580" numCol="1" spcCol="1270" anchor="ctr" anchorCtr="0">
              <a:noAutofit/>
            </a:bodyPr>
            <a:lstStyle/>
            <a:p>
              <a:pPr lvl="0" defTabSz="800100">
                <a:lnSpc>
                  <a:spcPct val="90000"/>
                </a:lnSpc>
                <a:spcBef>
                  <a:spcPct val="0"/>
                </a:spcBef>
                <a:spcAft>
                  <a:spcPct val="35000"/>
                </a:spcAft>
              </a:pPr>
              <a:r>
                <a:rPr lang="en-US" altLang="zh-CN" sz="1600" dirty="0">
                  <a:latin typeface="微软雅黑" pitchFamily="34" charset="-122"/>
                  <a:ea typeface="微软雅黑" pitchFamily="34" charset="-122"/>
                </a:rPr>
                <a:t>Level 1</a:t>
              </a:r>
              <a:r>
                <a:rPr lang="zh-CN" altLang="en-US" sz="1600" dirty="0">
                  <a:latin typeface="微软雅黑" pitchFamily="34" charset="-122"/>
                  <a:ea typeface="微软雅黑" pitchFamily="34" charset="-122"/>
                </a:rPr>
                <a:t>：初始级</a:t>
              </a:r>
            </a:p>
          </p:txBody>
        </p:sp>
      </p:grpSp>
    </p:spTree>
    <p:extLst>
      <p:ext uri="{BB962C8B-B14F-4D97-AF65-F5344CB8AC3E}">
        <p14:creationId xmlns:p14="http://schemas.microsoft.com/office/powerpoint/2010/main" val="4603394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38"/>
            <a:ext cx="8229600" cy="565571"/>
          </a:xfrm>
        </p:spPr>
        <p:txBody>
          <a:bodyPr>
            <a:normAutofit/>
          </a:bodyPr>
          <a:lstStyle/>
          <a:p>
            <a:r>
              <a:rPr lang="zh-CN" altLang="en-US" sz="2400" i="1" dirty="0" smtClean="0">
                <a:solidFill>
                  <a:srgbClr val="00B0F0"/>
                </a:solidFill>
              </a:rPr>
              <a:t>项目监控</a:t>
            </a:r>
            <a:endParaRPr lang="zh-CN" altLang="en-US" sz="2400" i="1" dirty="0">
              <a:solidFill>
                <a:srgbClr val="00B0F0"/>
              </a:solidFill>
            </a:endParaRPr>
          </a:p>
        </p:txBody>
      </p:sp>
      <p:graphicFrame>
        <p:nvGraphicFramePr>
          <p:cNvPr id="4" name="表格 3"/>
          <p:cNvGraphicFramePr>
            <a:graphicFrameLocks noGrp="1"/>
          </p:cNvGraphicFramePr>
          <p:nvPr>
            <p:extLst>
              <p:ext uri="{D42A27DB-BD31-4B8C-83A1-F6EECF244321}">
                <p14:modId xmlns:p14="http://schemas.microsoft.com/office/powerpoint/2010/main" val="3435789984"/>
              </p:ext>
            </p:extLst>
          </p:nvPr>
        </p:nvGraphicFramePr>
        <p:xfrm>
          <a:off x="1588" y="466579"/>
          <a:ext cx="9108504" cy="4553443"/>
        </p:xfrm>
        <a:graphic>
          <a:graphicData uri="http://schemas.openxmlformats.org/drawingml/2006/table">
            <a:tbl>
              <a:tblPr>
                <a:tableStyleId>{35758FB7-9AC5-4552-8A53-C91805E547FA}</a:tableStyleId>
              </a:tblPr>
              <a:tblGrid>
                <a:gridCol w="1164236"/>
                <a:gridCol w="7944268"/>
              </a:tblGrid>
              <a:tr h="438643">
                <a:tc gridSpan="2">
                  <a:txBody>
                    <a:bodyPr/>
                    <a:lstStyle/>
                    <a:p>
                      <a:pPr algn="ctr"/>
                      <a:r>
                        <a:rPr lang="zh-CN" altLang="en-US" sz="1200" b="1" dirty="0" smtClean="0"/>
                        <a:t>案例分析：如何确保项目如期交付</a:t>
                      </a:r>
                      <a:endParaRPr lang="zh-CN" altLang="en-US" sz="1200" b="1" dirty="0">
                        <a:solidFill>
                          <a:srgbClr val="FFFFFF"/>
                        </a:solidFill>
                        <a:latin typeface="微软雅黑" panose="020B0503020204020204" pitchFamily="34" charset="-122"/>
                        <a:ea typeface="微软雅黑" panose="020B0503020204020204" pitchFamily="34" charset="-122"/>
                      </a:endParaRPr>
                    </a:p>
                  </a:txBody>
                  <a:tcPr anchor="ctr"/>
                </a:tc>
                <a:tc hMerge="1">
                  <a:txBody>
                    <a:bodyPr/>
                    <a:lstStyle/>
                    <a:p>
                      <a:endParaRPr lang="zh-CN" altLang="en-US"/>
                    </a:p>
                  </a:txBody>
                  <a:tcPr/>
                </a:tc>
              </a:tr>
              <a:tr h="857501">
                <a:tc gridSpan="2">
                  <a:txBody>
                    <a:bodyPr/>
                    <a:lstStyle/>
                    <a:p>
                      <a:r>
                        <a:rPr lang="zh-CN" altLang="en-US" sz="1200" kern="1200" dirty="0" smtClean="0">
                          <a:effectLst/>
                        </a:rPr>
                        <a:t>案例：某系统集成公司在今年一月份，公司的销售部直接与某银行签订了一个银行前置机的软件系统的项目。合同规定，</a:t>
                      </a:r>
                      <a:r>
                        <a:rPr lang="en-US" altLang="zh-CN" sz="1200" kern="1200" dirty="0" smtClean="0">
                          <a:effectLst/>
                        </a:rPr>
                        <a:t>6</a:t>
                      </a:r>
                      <a:r>
                        <a:rPr lang="zh-CN" altLang="en-US" sz="1200" kern="1200" dirty="0" smtClean="0">
                          <a:effectLst/>
                        </a:rPr>
                        <a:t>月</a:t>
                      </a:r>
                      <a:r>
                        <a:rPr lang="en-US" altLang="zh-CN" sz="1200" kern="1200" dirty="0" smtClean="0">
                          <a:effectLst/>
                        </a:rPr>
                        <a:t>23</a:t>
                      </a:r>
                      <a:r>
                        <a:rPr lang="zh-CN" altLang="en-US" sz="1200" kern="1200" dirty="0" smtClean="0">
                          <a:effectLst/>
                        </a:rPr>
                        <a:t>日之前系统必须投入试运行。在合同签订后，销售部将此合同移交给了软件开发部，进行项目的实施。项目经理小丁做过</a:t>
                      </a:r>
                      <a:r>
                        <a:rPr lang="en-US" altLang="zh-CN" sz="1200" kern="1200" dirty="0" smtClean="0">
                          <a:effectLst/>
                        </a:rPr>
                        <a:t>5</a:t>
                      </a:r>
                      <a:r>
                        <a:rPr lang="zh-CN" altLang="en-US" sz="1200" kern="1200" dirty="0" smtClean="0">
                          <a:effectLst/>
                        </a:rPr>
                        <a:t>年的系统分析和设计工作，但这是他第一次担任项目经理。小丁兼任系统分析工作，此外项目还有</a:t>
                      </a:r>
                      <a:r>
                        <a:rPr lang="en-US" altLang="zh-CN" sz="1200" kern="1200" dirty="0" smtClean="0">
                          <a:effectLst/>
                        </a:rPr>
                        <a:t>2</a:t>
                      </a:r>
                      <a:r>
                        <a:rPr lang="zh-CN" altLang="en-US" sz="1200" kern="1200" dirty="0" smtClean="0">
                          <a:effectLst/>
                        </a:rPr>
                        <a:t>名有</a:t>
                      </a:r>
                      <a:r>
                        <a:rPr lang="en-US" altLang="zh-CN" sz="1200" kern="1200" dirty="0" smtClean="0">
                          <a:effectLst/>
                        </a:rPr>
                        <a:t>1</a:t>
                      </a:r>
                      <a:r>
                        <a:rPr lang="zh-CN" altLang="en-US" sz="1200" kern="1200" dirty="0" smtClean="0">
                          <a:effectLst/>
                        </a:rPr>
                        <a:t>年工作经验的程序员，</a:t>
                      </a:r>
                      <a:r>
                        <a:rPr lang="en-US" altLang="zh-CN" sz="1200" kern="1200" dirty="0" smtClean="0">
                          <a:effectLst/>
                        </a:rPr>
                        <a:t>1</a:t>
                      </a:r>
                      <a:r>
                        <a:rPr lang="zh-CN" altLang="en-US" sz="1200" kern="1200" dirty="0" smtClean="0">
                          <a:effectLst/>
                        </a:rPr>
                        <a:t>名测试人员。在承担项目之后，小丁组织大家制定了项目的</a:t>
                      </a:r>
                      <a:r>
                        <a:rPr lang="en-US" altLang="zh-CN" sz="1200" kern="1200" dirty="0" smtClean="0">
                          <a:effectLst/>
                        </a:rPr>
                        <a:t>WBS</a:t>
                      </a:r>
                      <a:r>
                        <a:rPr lang="zh-CN" altLang="en-US" sz="1200" kern="1200" dirty="0" smtClean="0">
                          <a:effectLst/>
                        </a:rPr>
                        <a:t>，并制订了本项目的进度计划：</a:t>
                      </a:r>
                      <a:r>
                        <a:rPr lang="en-US" altLang="zh-CN" sz="1200" kern="1200" dirty="0" smtClean="0">
                          <a:effectLst/>
                        </a:rPr>
                        <a:t>1</a:t>
                      </a:r>
                      <a:r>
                        <a:rPr lang="zh-CN" altLang="en-US" sz="1200" kern="1200" dirty="0" smtClean="0">
                          <a:effectLst/>
                        </a:rPr>
                        <a:t>月</a:t>
                      </a:r>
                      <a:r>
                        <a:rPr lang="en-US" altLang="zh-CN" sz="1200" kern="1200" dirty="0" smtClean="0">
                          <a:effectLst/>
                        </a:rPr>
                        <a:t>5</a:t>
                      </a:r>
                      <a:r>
                        <a:rPr lang="zh-CN" altLang="en-US" sz="1200" kern="1200" dirty="0" smtClean="0">
                          <a:effectLst/>
                        </a:rPr>
                        <a:t>日～</a:t>
                      </a:r>
                      <a:r>
                        <a:rPr lang="en-US" altLang="zh-CN" sz="1200" kern="1200" dirty="0" smtClean="0">
                          <a:effectLst/>
                        </a:rPr>
                        <a:t>2</a:t>
                      </a:r>
                      <a:r>
                        <a:rPr lang="zh-CN" altLang="en-US" sz="1200" kern="1200" dirty="0" smtClean="0">
                          <a:effectLst/>
                        </a:rPr>
                        <a:t>月</a:t>
                      </a:r>
                      <a:r>
                        <a:rPr lang="en-US" altLang="zh-CN" sz="1200" kern="1200" dirty="0" smtClean="0">
                          <a:effectLst/>
                        </a:rPr>
                        <a:t>5</a:t>
                      </a:r>
                      <a:r>
                        <a:rPr lang="zh-CN" altLang="en-US" sz="1200" kern="1200" dirty="0" smtClean="0">
                          <a:effectLst/>
                        </a:rPr>
                        <a:t>日需求分析 ；</a:t>
                      </a:r>
                      <a:r>
                        <a:rPr lang="en-US" altLang="zh-CN" sz="1200" kern="1200" dirty="0" smtClean="0">
                          <a:effectLst/>
                        </a:rPr>
                        <a:t>2</a:t>
                      </a:r>
                      <a:r>
                        <a:rPr lang="zh-CN" altLang="en-US" sz="1200" kern="1200" dirty="0" smtClean="0">
                          <a:effectLst/>
                        </a:rPr>
                        <a:t>月</a:t>
                      </a:r>
                      <a:r>
                        <a:rPr lang="en-US" altLang="zh-CN" sz="1200" kern="1200" dirty="0" smtClean="0">
                          <a:effectLst/>
                        </a:rPr>
                        <a:t>6</a:t>
                      </a:r>
                      <a:r>
                        <a:rPr lang="zh-CN" altLang="en-US" sz="1200" kern="1200" dirty="0" smtClean="0">
                          <a:effectLst/>
                        </a:rPr>
                        <a:t>日～</a:t>
                      </a:r>
                      <a:r>
                        <a:rPr lang="en-US" altLang="zh-CN" sz="1200" kern="1200" dirty="0" smtClean="0">
                          <a:effectLst/>
                        </a:rPr>
                        <a:t>3</a:t>
                      </a:r>
                      <a:r>
                        <a:rPr lang="zh-CN" altLang="en-US" sz="1200" kern="1200" dirty="0" smtClean="0">
                          <a:effectLst/>
                        </a:rPr>
                        <a:t>月</a:t>
                      </a:r>
                      <a:r>
                        <a:rPr lang="en-US" altLang="zh-CN" sz="1200" kern="1200" dirty="0" smtClean="0">
                          <a:effectLst/>
                        </a:rPr>
                        <a:t>26</a:t>
                      </a:r>
                      <a:r>
                        <a:rPr lang="zh-CN" altLang="en-US" sz="1200" kern="1200" dirty="0" smtClean="0">
                          <a:effectLst/>
                        </a:rPr>
                        <a:t>日系统设计和软件设计 ；</a:t>
                      </a:r>
                      <a:r>
                        <a:rPr lang="en-US" altLang="zh-CN" sz="1200" kern="1200" dirty="0" smtClean="0">
                          <a:effectLst/>
                        </a:rPr>
                        <a:t>3</a:t>
                      </a:r>
                      <a:r>
                        <a:rPr lang="zh-CN" altLang="en-US" sz="1200" kern="1200" dirty="0" smtClean="0">
                          <a:effectLst/>
                        </a:rPr>
                        <a:t>月</a:t>
                      </a:r>
                      <a:r>
                        <a:rPr lang="en-US" altLang="zh-CN" sz="1200" kern="1200" dirty="0" smtClean="0">
                          <a:effectLst/>
                        </a:rPr>
                        <a:t>27</a:t>
                      </a:r>
                      <a:r>
                        <a:rPr lang="zh-CN" altLang="en-US" sz="1200" kern="1200" dirty="0" smtClean="0">
                          <a:effectLst/>
                        </a:rPr>
                        <a:t>日～</a:t>
                      </a:r>
                      <a:r>
                        <a:rPr lang="en-US" altLang="zh-CN" sz="1200" kern="1200" dirty="0" smtClean="0">
                          <a:effectLst/>
                        </a:rPr>
                        <a:t>5</a:t>
                      </a:r>
                      <a:r>
                        <a:rPr lang="zh-CN" altLang="en-US" sz="1200" kern="1200" dirty="0" smtClean="0">
                          <a:effectLst/>
                        </a:rPr>
                        <a:t>月</a:t>
                      </a:r>
                      <a:r>
                        <a:rPr lang="en-US" altLang="zh-CN" sz="1200" kern="1200" dirty="0" smtClean="0">
                          <a:effectLst/>
                        </a:rPr>
                        <a:t>10</a:t>
                      </a:r>
                      <a:r>
                        <a:rPr lang="zh-CN" altLang="en-US" sz="1200" kern="1200" dirty="0" smtClean="0">
                          <a:effectLst/>
                        </a:rPr>
                        <a:t>日编码 ；</a:t>
                      </a:r>
                      <a:r>
                        <a:rPr lang="en-US" altLang="zh-CN" sz="1200" kern="1200" dirty="0" smtClean="0">
                          <a:effectLst/>
                        </a:rPr>
                        <a:t>5</a:t>
                      </a:r>
                      <a:r>
                        <a:rPr lang="zh-CN" altLang="en-US" sz="1200" kern="1200" dirty="0" smtClean="0">
                          <a:effectLst/>
                        </a:rPr>
                        <a:t>月</a:t>
                      </a:r>
                      <a:r>
                        <a:rPr lang="en-US" altLang="zh-CN" sz="1200" kern="1200" dirty="0" smtClean="0">
                          <a:effectLst/>
                        </a:rPr>
                        <a:t>11</a:t>
                      </a:r>
                      <a:r>
                        <a:rPr lang="zh-CN" altLang="en-US" sz="1200" kern="1200" dirty="0" smtClean="0">
                          <a:effectLst/>
                        </a:rPr>
                        <a:t>日～</a:t>
                      </a:r>
                      <a:r>
                        <a:rPr lang="en-US" altLang="zh-CN" sz="1200" kern="1200" dirty="0" smtClean="0">
                          <a:effectLst/>
                        </a:rPr>
                        <a:t>5</a:t>
                      </a:r>
                      <a:r>
                        <a:rPr lang="zh-CN" altLang="en-US" sz="1200" kern="1200" dirty="0" smtClean="0">
                          <a:effectLst/>
                        </a:rPr>
                        <a:t>月</a:t>
                      </a:r>
                      <a:r>
                        <a:rPr lang="en-US" altLang="zh-CN" sz="1200" kern="1200" dirty="0" smtClean="0">
                          <a:effectLst/>
                        </a:rPr>
                        <a:t>30</a:t>
                      </a:r>
                      <a:r>
                        <a:rPr lang="zh-CN" altLang="en-US" sz="1200" kern="1200" dirty="0" smtClean="0">
                          <a:effectLst/>
                        </a:rPr>
                        <a:t>日系统内部测试；</a:t>
                      </a:r>
                      <a:r>
                        <a:rPr lang="en-US" altLang="zh-CN" sz="1200" kern="1200" dirty="0" smtClean="0">
                          <a:effectLst/>
                        </a:rPr>
                        <a:t>6</a:t>
                      </a:r>
                      <a:r>
                        <a:rPr lang="zh-CN" altLang="en-US" sz="1200" kern="1200" dirty="0" smtClean="0">
                          <a:effectLst/>
                        </a:rPr>
                        <a:t>月</a:t>
                      </a:r>
                      <a:r>
                        <a:rPr lang="en-US" altLang="zh-CN" sz="1200" kern="1200" dirty="0" smtClean="0">
                          <a:effectLst/>
                        </a:rPr>
                        <a:t>1</a:t>
                      </a:r>
                      <a:r>
                        <a:rPr lang="zh-CN" altLang="en-US" sz="1200" kern="1200" dirty="0" smtClean="0">
                          <a:effectLst/>
                        </a:rPr>
                        <a:t>日～</a:t>
                      </a:r>
                      <a:r>
                        <a:rPr lang="en-US" altLang="zh-CN" sz="1200" kern="1200" dirty="0" smtClean="0">
                          <a:effectLst/>
                        </a:rPr>
                        <a:t>6</a:t>
                      </a:r>
                      <a:r>
                        <a:rPr lang="zh-CN" altLang="en-US" sz="1200" kern="1200" dirty="0" smtClean="0">
                          <a:effectLst/>
                        </a:rPr>
                        <a:t>月</a:t>
                      </a:r>
                      <a:r>
                        <a:rPr lang="en-US" altLang="zh-CN" sz="1200" kern="1200" dirty="0" smtClean="0">
                          <a:effectLst/>
                        </a:rPr>
                        <a:t>20</a:t>
                      </a:r>
                      <a:r>
                        <a:rPr lang="zh-CN" altLang="en-US" sz="1200" kern="1200" dirty="0" smtClean="0">
                          <a:effectLst/>
                        </a:rPr>
                        <a:t>日试运行 ；</a:t>
                      </a:r>
                      <a:r>
                        <a:rPr lang="en-US" altLang="zh-CN" sz="1200" kern="1200" dirty="0" smtClean="0">
                          <a:effectLst/>
                        </a:rPr>
                        <a:t>6</a:t>
                      </a:r>
                      <a:r>
                        <a:rPr lang="zh-CN" altLang="en-US" sz="1200" kern="1200" dirty="0" smtClean="0">
                          <a:effectLst/>
                        </a:rPr>
                        <a:t>月</a:t>
                      </a:r>
                      <a:r>
                        <a:rPr lang="en-US" altLang="zh-CN" sz="1200" kern="1200" dirty="0" smtClean="0">
                          <a:effectLst/>
                        </a:rPr>
                        <a:t>23</a:t>
                      </a:r>
                      <a:r>
                        <a:rPr lang="zh-CN" altLang="en-US" sz="1200" kern="1200" dirty="0" smtClean="0">
                          <a:effectLst/>
                        </a:rPr>
                        <a:t>日系统验收。春节后，在</a:t>
                      </a:r>
                      <a:r>
                        <a:rPr lang="en-US" altLang="zh-CN" sz="1200" kern="1200" dirty="0" smtClean="0">
                          <a:effectLst/>
                        </a:rPr>
                        <a:t>2</a:t>
                      </a:r>
                      <a:r>
                        <a:rPr lang="zh-CN" altLang="en-US" sz="1200" kern="1200" dirty="0" smtClean="0">
                          <a:effectLst/>
                        </a:rPr>
                        <a:t>月</a:t>
                      </a:r>
                      <a:r>
                        <a:rPr lang="en-US" altLang="zh-CN" sz="1200" kern="1200" dirty="0" smtClean="0">
                          <a:effectLst/>
                        </a:rPr>
                        <a:t>17</a:t>
                      </a:r>
                      <a:r>
                        <a:rPr lang="zh-CN" altLang="en-US" sz="1200" kern="1200" dirty="0" smtClean="0">
                          <a:effectLst/>
                        </a:rPr>
                        <a:t>日小丁发现系统设计刚刚开始，由此推测</a:t>
                      </a:r>
                      <a:r>
                        <a:rPr lang="en-US" altLang="zh-CN" sz="1200" kern="1200" dirty="0" smtClean="0">
                          <a:effectLst/>
                        </a:rPr>
                        <a:t>3</a:t>
                      </a:r>
                      <a:r>
                        <a:rPr lang="zh-CN" altLang="en-US" sz="1200" kern="1200" dirty="0" smtClean="0">
                          <a:effectLst/>
                        </a:rPr>
                        <a:t>月</a:t>
                      </a:r>
                      <a:r>
                        <a:rPr lang="en-US" altLang="zh-CN" sz="1200" kern="1200" dirty="0" smtClean="0">
                          <a:effectLst/>
                        </a:rPr>
                        <a:t>26</a:t>
                      </a:r>
                      <a:r>
                        <a:rPr lang="zh-CN" altLang="en-US" sz="1200" kern="1200" dirty="0" smtClean="0">
                          <a:effectLst/>
                        </a:rPr>
                        <a:t>日很可能完不成系统设计。</a:t>
                      </a:r>
                      <a:endParaRPr lang="en-US" altLang="zh-CN" sz="1200" kern="1200" dirty="0" smtClean="0">
                        <a:effectLst/>
                      </a:endParaRPr>
                    </a:p>
                    <a:p>
                      <a:r>
                        <a:rPr lang="zh-CN" altLang="en-US" sz="1200" kern="1200" dirty="0" smtClean="0">
                          <a:effectLst/>
                        </a:rPr>
                        <a:t>问题发生的原因是什么？    小丁现在应该采取哪些行动呢？ </a:t>
                      </a:r>
                      <a:endParaRPr lang="zh-CN" altLang="en-US" sz="1200" kern="1200" dirty="0">
                        <a:solidFill>
                          <a:schemeClr val="tx1"/>
                        </a:solidFill>
                        <a:effectLst/>
                        <a:latin typeface="微软雅黑" panose="020B0503020204020204" pitchFamily="34" charset="-122"/>
                        <a:ea typeface="微软雅黑" panose="020B0503020204020204" pitchFamily="34" charset="-122"/>
                        <a:cs typeface="+mn-cs"/>
                      </a:endParaRPr>
                    </a:p>
                  </a:txBody>
                  <a:tcPr anchor="ctr"/>
                </a:tc>
                <a:tc hMerge="1">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79468">
                <a:tc>
                  <a:txBody>
                    <a:bodyPr/>
                    <a:lstStyle/>
                    <a:p>
                      <a:pPr marL="0" indent="0" algn="l" defTabSz="914400" rtl="0" eaLnBrk="1" latinLnBrk="0" hangingPunct="1">
                        <a:buFont typeface="Arial" panose="020B0604020202020204" pitchFamily="34" charset="0"/>
                        <a:buNone/>
                      </a:pPr>
                      <a:r>
                        <a:rPr lang="zh-CN" altLang="en-US" sz="1200" kern="1200" dirty="0" smtClean="0"/>
                        <a:t>案例分析</a:t>
                      </a:r>
                      <a:endParaRPr lang="en-US" altLang="zh-CN" sz="1200" kern="1200" dirty="0" smtClean="0"/>
                    </a:p>
                    <a:p>
                      <a:pPr marL="0" indent="0" algn="l" defTabSz="914400" rtl="0" eaLnBrk="1" latinLnBrk="0" hangingPunct="1">
                        <a:buFont typeface="Arial" panose="020B0604020202020204" pitchFamily="34" charset="0"/>
                        <a:buNone/>
                      </a:pPr>
                      <a:r>
                        <a:rPr lang="en-US" altLang="zh-CN" sz="1200" kern="1200" dirty="0" smtClean="0"/>
                        <a:t>   Why?</a:t>
                      </a:r>
                      <a:endParaRPr lang="zh-CN" altLang="en-US" sz="1200" kern="1200" dirty="0">
                        <a:solidFill>
                          <a:schemeClr val="tx1"/>
                        </a:solidFill>
                        <a:latin typeface="微软雅黑" panose="020B0503020204020204" pitchFamily="34" charset="-122"/>
                        <a:ea typeface="微软雅黑" panose="020B0503020204020204" pitchFamily="34" charset="-122"/>
                        <a:cs typeface="+mn-cs"/>
                      </a:endParaRPr>
                    </a:p>
                  </a:txBody>
                  <a:tcPr anchor="ctr"/>
                </a:tc>
                <a:tc>
                  <a:txBody>
                    <a:bodyPr/>
                    <a:lstStyle/>
                    <a:p>
                      <a:pPr marL="342900" indent="-342900" algn="l" defTabSz="914400" rtl="0" eaLnBrk="1" latinLnBrk="0" hangingPunct="1">
                        <a:buFont typeface="Arial" panose="020B0604020202020204" pitchFamily="34" charset="0"/>
                        <a:buAutoNum type="arabicPeriod"/>
                      </a:pPr>
                      <a:r>
                        <a:rPr lang="zh-CN" altLang="en-US" sz="1200" kern="1200" dirty="0" smtClean="0"/>
                        <a:t>制定计划时未充分识别风险</a:t>
                      </a:r>
                      <a:r>
                        <a:rPr lang="en-US" altLang="zh-CN" sz="1200" kern="1200" dirty="0" smtClean="0"/>
                        <a:t>---</a:t>
                      </a:r>
                      <a:r>
                        <a:rPr lang="zh-CN" altLang="en-US" sz="1200" kern="1200" dirty="0" smtClean="0"/>
                        <a:t>春节期间放假以及节日前后人员工作效率等因素对进度的影响，没有考虑在风险应对中</a:t>
                      </a:r>
                      <a:endParaRPr lang="en-US" altLang="zh-CN" sz="1200" kern="1200" dirty="0" smtClean="0"/>
                    </a:p>
                    <a:p>
                      <a:pPr marL="342900" indent="-342900" algn="l" defTabSz="914400" rtl="0" eaLnBrk="1" latinLnBrk="0" hangingPunct="1">
                        <a:buFont typeface="Arial" panose="020B0604020202020204" pitchFamily="34" charset="0"/>
                        <a:buAutoNum type="arabicPeriod"/>
                      </a:pPr>
                      <a:r>
                        <a:rPr lang="zh-CN" altLang="en-US" sz="1200" kern="1200" dirty="0" smtClean="0"/>
                        <a:t>有计划，但计划监控不到位</a:t>
                      </a:r>
                      <a:r>
                        <a:rPr lang="en-US" altLang="zh-CN" sz="1200" kern="1200" dirty="0" smtClean="0"/>
                        <a:t>---</a:t>
                      </a:r>
                      <a:r>
                        <a:rPr lang="zh-CN" altLang="en-US" sz="1200" kern="1200" dirty="0" smtClean="0"/>
                        <a:t>项目计划仅仅是当做文本输出，未能有效的利用项目计划监控跟踪项目</a:t>
                      </a:r>
                      <a:endParaRPr lang="en-US" altLang="zh-CN" sz="1200" kern="1200" dirty="0" smtClean="0"/>
                    </a:p>
                    <a:p>
                      <a:pPr marL="342900" marR="0" indent="-34290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startAt="3"/>
                        <a:tabLst/>
                        <a:defRPr/>
                      </a:pPr>
                      <a:r>
                        <a:rPr lang="zh-CN" altLang="en-US" sz="1200" kern="1200" dirty="0" smtClean="0"/>
                        <a:t>沟通机制未建立或未有效执行</a:t>
                      </a:r>
                      <a:r>
                        <a:rPr lang="en-US" altLang="zh-CN" sz="1200" kern="1200" dirty="0" smtClean="0"/>
                        <a:t>---</a:t>
                      </a:r>
                      <a:r>
                        <a:rPr lang="zh-CN" altLang="en-US" sz="1200" kern="1200" dirty="0" smtClean="0"/>
                        <a:t>项目里程碑进度延迟</a:t>
                      </a:r>
                      <a:r>
                        <a:rPr lang="en-US" altLang="zh-CN" sz="1200" kern="1200" dirty="0" smtClean="0"/>
                        <a:t>10</a:t>
                      </a:r>
                      <a:r>
                        <a:rPr lang="zh-CN" altLang="en-US" sz="1200" kern="1200" dirty="0" smtClean="0"/>
                        <a:t>天，才意识到问题，可见项目过程中出现的问题没有得到及时沟通和解决</a:t>
                      </a:r>
                      <a:endParaRPr lang="en-US" altLang="zh-CN" sz="1200" kern="1200" dirty="0" smtClean="0"/>
                    </a:p>
                    <a:p>
                      <a:pPr marL="342900" marR="0" indent="-34290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startAt="3"/>
                        <a:tabLst/>
                        <a:defRPr/>
                      </a:pPr>
                      <a:r>
                        <a:rPr lang="zh-CN" altLang="en-US" sz="1200" kern="1200" dirty="0" smtClean="0"/>
                        <a:t>需求范围分析不到位</a:t>
                      </a:r>
                      <a:r>
                        <a:rPr lang="en-US" altLang="zh-CN" sz="1200" kern="1200" dirty="0" smtClean="0"/>
                        <a:t>--</a:t>
                      </a:r>
                      <a:r>
                        <a:rPr lang="zh-CN" altLang="en-US" sz="1200" kern="1200" dirty="0" smtClean="0"/>
                        <a:t>项目确定的需求范围、深度与团队成员结构、项目投入成本、项目质量要求等没有进行完整的分析与评估</a:t>
                      </a:r>
                      <a:endParaRPr lang="en-US" altLang="zh-CN" sz="1200" kern="1200" dirty="0" smtClean="0"/>
                    </a:p>
                    <a:p>
                      <a:pPr marL="342900" marR="0" indent="-342900" algn="l" defTabSz="914400" rtl="0" eaLnBrk="1" fontAlgn="auto" latinLnBrk="0" hangingPunct="1">
                        <a:lnSpc>
                          <a:spcPct val="100000"/>
                        </a:lnSpc>
                        <a:spcBef>
                          <a:spcPts val="0"/>
                        </a:spcBef>
                        <a:spcAft>
                          <a:spcPts val="0"/>
                        </a:spcAft>
                        <a:buClrTx/>
                        <a:buSzTx/>
                        <a:buFont typeface="Arial" panose="020B0604020202020204" pitchFamily="34" charset="0"/>
                        <a:buAutoNum type="arabicPeriod" startAt="3"/>
                        <a:tabLst/>
                        <a:defRPr/>
                      </a:pPr>
                      <a:r>
                        <a:rPr lang="zh-CN" altLang="en-US" sz="1200" kern="1200" dirty="0" smtClean="0"/>
                        <a:t>项目经理的项目管理工作投入少</a:t>
                      </a:r>
                      <a:r>
                        <a:rPr lang="en-US" altLang="zh-CN" sz="1200" kern="1200" dirty="0" smtClean="0"/>
                        <a:t>---</a:t>
                      </a:r>
                      <a:r>
                        <a:rPr lang="zh-CN" altLang="en-US" sz="1200" kern="1200" dirty="0" smtClean="0"/>
                        <a:t>项目经理兼任系统分析的工作，对于项目管理工作可能投入不足</a:t>
                      </a:r>
                      <a:endParaRPr lang="zh-CN" altLang="en-US" sz="1200" kern="1200" dirty="0">
                        <a:solidFill>
                          <a:schemeClr val="tx1"/>
                        </a:solidFill>
                        <a:latin typeface="微软雅黑" panose="020B0503020204020204" pitchFamily="34" charset="-122"/>
                        <a:ea typeface="微软雅黑" panose="020B0503020204020204" pitchFamily="34" charset="-122"/>
                        <a:cs typeface="+mn-cs"/>
                      </a:endParaRPr>
                    </a:p>
                  </a:txBody>
                  <a:tcPr anchor="ctr"/>
                </a:tc>
              </a:tr>
              <a:tr h="879468">
                <a:tc>
                  <a:txBody>
                    <a:bodyPr/>
                    <a:lstStyle/>
                    <a:p>
                      <a:r>
                        <a:rPr lang="zh-CN" altLang="en-US" sz="1200" dirty="0" smtClean="0"/>
                        <a:t>措施建议</a:t>
                      </a:r>
                      <a:endParaRPr lang="en-US" altLang="zh-CN" sz="1200" dirty="0" smtClean="0"/>
                    </a:p>
                    <a:p>
                      <a:r>
                        <a:rPr lang="en-US" altLang="zh-CN" sz="1200" dirty="0" smtClean="0"/>
                        <a:t>   How?</a:t>
                      </a:r>
                      <a:endParaRPr lang="zh-CN" altLang="en-US" sz="1200" dirty="0">
                        <a:latin typeface="微软雅黑" panose="020B0503020204020204" pitchFamily="34" charset="-122"/>
                        <a:ea typeface="微软雅黑" panose="020B0503020204020204" pitchFamily="34" charset="-122"/>
                      </a:endParaRPr>
                    </a:p>
                  </a:txBody>
                  <a:tcPr anchor="ctr"/>
                </a:tc>
                <a:tc>
                  <a:txBody>
                    <a:bodyPr/>
                    <a:lstStyle/>
                    <a:p>
                      <a:pPr marL="285750" indent="-285750" algn="l" defTabSz="914400" rtl="0" eaLnBrk="1" latinLnBrk="0" hangingPunct="1">
                        <a:buFont typeface="Arial" panose="020B0604020202020204" pitchFamily="34" charset="0"/>
                        <a:buChar char="•"/>
                      </a:pPr>
                      <a:r>
                        <a:rPr lang="zh-CN" altLang="en-US" sz="1200" kern="1200" dirty="0" smtClean="0"/>
                        <a:t>细化</a:t>
                      </a:r>
                      <a:r>
                        <a:rPr lang="en-US" altLang="zh-CN" sz="1200" kern="1200" dirty="0" smtClean="0"/>
                        <a:t>WBS</a:t>
                      </a:r>
                      <a:r>
                        <a:rPr lang="zh-CN" altLang="en-US" sz="1200" kern="1200" dirty="0" smtClean="0"/>
                        <a:t>，明确时间及资源任务，保证每个成员都明确自己每天的任务</a:t>
                      </a:r>
                      <a:endParaRPr lang="en-US" altLang="zh-CN" sz="1200" kern="1200" dirty="0" smtClean="0"/>
                    </a:p>
                    <a:p>
                      <a:pPr marL="285750" indent="-285750" algn="l" defTabSz="914400" rtl="0" eaLnBrk="1" latinLnBrk="0" hangingPunct="1">
                        <a:buFont typeface="Arial" panose="020B0604020202020204" pitchFamily="34" charset="0"/>
                        <a:buChar char="•"/>
                      </a:pPr>
                      <a:r>
                        <a:rPr lang="zh-CN" altLang="en-US" sz="1200" kern="1200" dirty="0" smtClean="0"/>
                        <a:t>找出计划的关键路径，是否有任务是可以并行</a:t>
                      </a:r>
                      <a:endParaRPr lang="en-US" altLang="zh-CN" sz="1200" kern="1200" dirty="0" smtClean="0"/>
                    </a:p>
                    <a:p>
                      <a:pPr marL="285750" indent="-285750" algn="l" defTabSz="914400" rtl="0" eaLnBrk="1" latinLnBrk="0" hangingPunct="1">
                        <a:buFont typeface="Arial" panose="020B0604020202020204" pitchFamily="34" charset="0"/>
                        <a:buChar char="•"/>
                      </a:pPr>
                      <a:r>
                        <a:rPr lang="zh-CN" altLang="en-US" sz="1200" kern="1200" dirty="0" smtClean="0"/>
                        <a:t>建立并完善沟通机制，如每天会议或报告形式汇报进展及问题</a:t>
                      </a:r>
                      <a:endParaRPr lang="en-US" altLang="zh-CN" sz="1200" kern="1200" dirty="0" smtClean="0"/>
                    </a:p>
                    <a:p>
                      <a:pPr marL="285750" indent="-285750" algn="l" defTabSz="914400" rtl="0" eaLnBrk="1" latinLnBrk="0" hangingPunct="1">
                        <a:buFont typeface="Arial" panose="020B0604020202020204" pitchFamily="34" charset="0"/>
                        <a:buChar char="•"/>
                      </a:pPr>
                      <a:r>
                        <a:rPr lang="zh-CN" altLang="en-US" sz="1200" kern="1200" dirty="0" smtClean="0"/>
                        <a:t>协调增加优秀的资源，如增加有经验的系统设计分析工程师短期支援</a:t>
                      </a:r>
                      <a:endParaRPr lang="en-US" altLang="zh-CN" sz="1200" kern="1200" dirty="0" smtClean="0"/>
                    </a:p>
                    <a:p>
                      <a:pPr marL="285750" indent="-285750" algn="l" defTabSz="914400" rtl="0" eaLnBrk="1" latinLnBrk="0" hangingPunct="1">
                        <a:buFont typeface="Arial" panose="020B0604020202020204" pitchFamily="34" charset="0"/>
                        <a:buChar char="•"/>
                      </a:pPr>
                      <a:r>
                        <a:rPr lang="zh-CN" altLang="en-US" sz="1200" kern="1200" dirty="0" smtClean="0"/>
                        <a:t>项目经理监控及跟进项目过程中出现的问题，快速响应，及时协调资源解决</a:t>
                      </a:r>
                      <a:endParaRPr lang="en-US" altLang="zh-CN" sz="1200" kern="1200" dirty="0" smtClean="0"/>
                    </a:p>
                    <a:p>
                      <a:pPr marL="285750" indent="-285750" algn="l" defTabSz="914400" rtl="0" eaLnBrk="1" latinLnBrk="0" hangingPunct="1">
                        <a:buFont typeface="Arial" panose="020B0604020202020204" pitchFamily="34" charset="0"/>
                        <a:buChar char="•"/>
                      </a:pPr>
                      <a:endParaRPr lang="en-US" altLang="zh-CN" sz="1200" kern="1200" dirty="0" smtClean="0">
                        <a:solidFill>
                          <a:schemeClr val="tx1"/>
                        </a:solidFill>
                        <a:latin typeface="微软雅黑" panose="020B0503020204020204" pitchFamily="34" charset="-122"/>
                        <a:ea typeface="微软雅黑" panose="020B0503020204020204" pitchFamily="34" charset="-122"/>
                        <a:cs typeface="+mn-cs"/>
                      </a:endParaRPr>
                    </a:p>
                  </a:txBody>
                  <a:tcPr anchor="ctr"/>
                </a:tc>
              </a:tr>
            </a:tbl>
          </a:graphicData>
        </a:graphic>
      </p:graphicFrame>
    </p:spTree>
    <p:extLst>
      <p:ext uri="{BB962C8B-B14F-4D97-AF65-F5344CB8AC3E}">
        <p14:creationId xmlns:p14="http://schemas.microsoft.com/office/powerpoint/2010/main" val="38652342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a:spLocks noChangeArrowheads="1"/>
          </p:cNvSpPr>
          <p:nvPr/>
        </p:nvSpPr>
        <p:spPr bwMode="auto">
          <a:xfrm>
            <a:off x="2731855" y="1773386"/>
            <a:ext cx="364715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zh-CN" altLang="en-US" sz="5400" b="1" dirty="0" smtClean="0">
                <a:solidFill>
                  <a:srgbClr val="04AEDA"/>
                </a:solidFill>
                <a:latin typeface="微软雅黑" pitchFamily="34" charset="-122"/>
                <a:ea typeface="微软雅黑" pitchFamily="34" charset="-122"/>
              </a:rPr>
              <a:t>谢谢观看！</a:t>
            </a:r>
            <a:endParaRPr lang="zh-CN" altLang="en-US" sz="5400" b="1" dirty="0">
              <a:solidFill>
                <a:srgbClr val="04AEDA"/>
              </a:solidFill>
              <a:latin typeface="微软雅黑" pitchFamily="34" charset="-122"/>
              <a:ea typeface="微软雅黑" pitchFamily="34" charset="-122"/>
            </a:endParaRPr>
          </a:p>
        </p:txBody>
      </p:sp>
    </p:spTree>
    <p:extLst>
      <p:ext uri="{BB962C8B-B14F-4D97-AF65-F5344CB8AC3E}">
        <p14:creationId xmlns:p14="http://schemas.microsoft.com/office/powerpoint/2010/main" val="118552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p:tgtEl>
                                          <p:spTgt spid="22"/>
                                        </p:tgtEl>
                                        <p:attrNameLst>
                                          <p:attrName>ppt_y</p:attrName>
                                        </p:attrNameLst>
                                      </p:cBhvr>
                                      <p:tavLst>
                                        <p:tav tm="0">
                                          <p:val>
                                            <p:strVal val="#ppt_y+#ppt_h*1.125000"/>
                                          </p:val>
                                        </p:tav>
                                        <p:tav tm="100000">
                                          <p:val>
                                            <p:strVal val="#ppt_y"/>
                                          </p:val>
                                        </p:tav>
                                      </p:tavLst>
                                    </p:anim>
                                    <p:animEffect transition="in" filter="wipe(up)">
                                      <p:cBhvr>
                                        <p:cTn id="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63"/>
          <p:cNvGrpSpPr/>
          <p:nvPr/>
        </p:nvGrpSpPr>
        <p:grpSpPr>
          <a:xfrm>
            <a:off x="-900608" y="-358"/>
            <a:ext cx="9937104" cy="5143859"/>
            <a:chOff x="-900608" y="-358"/>
            <a:chExt cx="9937104" cy="4921403"/>
          </a:xfrm>
        </p:grpSpPr>
        <p:grpSp>
          <p:nvGrpSpPr>
            <p:cNvPr id="3" name="组合 4"/>
            <p:cNvGrpSpPr/>
            <p:nvPr/>
          </p:nvGrpSpPr>
          <p:grpSpPr>
            <a:xfrm>
              <a:off x="-900608" y="195486"/>
              <a:ext cx="9937104" cy="4464496"/>
              <a:chOff x="-900608" y="690017"/>
              <a:chExt cx="9937104" cy="3969965"/>
            </a:xfrm>
          </p:grpSpPr>
          <p:graphicFrame>
            <p:nvGraphicFramePr>
              <p:cNvPr id="6" name="图示 5"/>
              <p:cNvGraphicFramePr/>
              <p:nvPr>
                <p:extLst>
                  <p:ext uri="{D42A27DB-BD31-4B8C-83A1-F6EECF244321}">
                    <p14:modId xmlns:p14="http://schemas.microsoft.com/office/powerpoint/2010/main" val="2619094110"/>
                  </p:ext>
                </p:extLst>
              </p:nvPr>
            </p:nvGraphicFramePr>
            <p:xfrm>
              <a:off x="828674" y="699542"/>
              <a:ext cx="8207822" cy="39042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图示 6"/>
              <p:cNvGraphicFramePr/>
              <p:nvPr>
                <p:extLst>
                  <p:ext uri="{D42A27DB-BD31-4B8C-83A1-F6EECF244321}">
                    <p14:modId xmlns:p14="http://schemas.microsoft.com/office/powerpoint/2010/main" val="3075861599"/>
                  </p:ext>
                </p:extLst>
              </p:nvPr>
            </p:nvGraphicFramePr>
            <p:xfrm>
              <a:off x="-900608" y="699542"/>
              <a:ext cx="2591135" cy="388843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矩形 7"/>
              <p:cNvSpPr/>
              <p:nvPr/>
            </p:nvSpPr>
            <p:spPr bwMode="auto">
              <a:xfrm>
                <a:off x="5536680" y="3939902"/>
                <a:ext cx="1127372" cy="72008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缺陷记录</a:t>
                </a:r>
                <a:endParaRPr lang="en-US" altLang="zh-CN" sz="800" dirty="0" smtClean="0"/>
              </a:p>
              <a:p>
                <a:r>
                  <a:rPr lang="zh-CN" altLang="en-US" sz="800" dirty="0" smtClean="0"/>
                  <a:t>测试报告</a:t>
                </a:r>
                <a:endParaRPr lang="en-US" altLang="zh-CN" sz="800" dirty="0" smtClean="0"/>
              </a:p>
              <a:p>
                <a:r>
                  <a:rPr lang="zh-CN" altLang="en-US" sz="800" dirty="0" smtClean="0"/>
                  <a:t>用户</a:t>
                </a:r>
                <a:r>
                  <a:rPr lang="en-US" altLang="zh-CN" sz="800" dirty="0" smtClean="0"/>
                  <a:t>/</a:t>
                </a:r>
                <a:r>
                  <a:rPr lang="zh-CN" altLang="en-US" sz="800" dirty="0" smtClean="0"/>
                  <a:t>客服手册</a:t>
                </a:r>
                <a:endParaRPr lang="en-US" altLang="zh-CN" sz="800" dirty="0" smtClean="0"/>
              </a:p>
              <a:p>
                <a:r>
                  <a:rPr lang="zh-CN" altLang="en-US" sz="800" dirty="0"/>
                  <a:t>运</a:t>
                </a:r>
                <a:r>
                  <a:rPr lang="zh-CN" altLang="en-US" sz="800" dirty="0" smtClean="0"/>
                  <a:t>维手册</a:t>
                </a:r>
                <a:endParaRPr lang="en-US" altLang="zh-CN" sz="800" dirty="0" smtClean="0"/>
              </a:p>
              <a:p>
                <a:r>
                  <a:rPr lang="zh-CN" altLang="en-US" sz="800" dirty="0" smtClean="0"/>
                  <a:t>安装</a:t>
                </a:r>
                <a:r>
                  <a:rPr lang="en-US" altLang="zh-CN" sz="800" dirty="0" smtClean="0"/>
                  <a:t>/</a:t>
                </a:r>
                <a:r>
                  <a:rPr lang="zh-CN" altLang="en-US" sz="800" dirty="0" smtClean="0"/>
                  <a:t>部署手册</a:t>
                </a:r>
                <a:endParaRPr lang="zh-CN" altLang="en-US" sz="800" dirty="0"/>
              </a:p>
            </p:txBody>
          </p:sp>
          <p:grpSp>
            <p:nvGrpSpPr>
              <p:cNvPr id="4" name="组合 8"/>
              <p:cNvGrpSpPr/>
              <p:nvPr/>
            </p:nvGrpSpPr>
            <p:grpSpPr>
              <a:xfrm>
                <a:off x="827584" y="690017"/>
                <a:ext cx="8208912" cy="3969965"/>
                <a:chOff x="827584" y="690017"/>
                <a:chExt cx="8208912" cy="3969965"/>
              </a:xfrm>
            </p:grpSpPr>
            <p:sp>
              <p:nvSpPr>
                <p:cNvPr id="10" name="矩形 9"/>
                <p:cNvSpPr/>
                <p:nvPr/>
              </p:nvSpPr>
              <p:spPr bwMode="auto">
                <a:xfrm>
                  <a:off x="827584" y="927536"/>
                  <a:ext cx="1152128" cy="216024"/>
                </a:xfrm>
                <a:prstGeom prst="rect">
                  <a:avLst/>
                </a:prstGeom>
                <a:solidFill>
                  <a:srgbClr val="FFBE7D"/>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pPr algn="ctr"/>
                  <a:r>
                    <a:rPr lang="zh-CN" altLang="en-US" sz="800" dirty="0" smtClean="0"/>
                    <a:t>产品立项、项目立项</a:t>
                  </a:r>
                  <a:endParaRPr lang="zh-CN" altLang="en-US" sz="800" dirty="0"/>
                </a:p>
              </p:txBody>
            </p:sp>
            <p:sp>
              <p:nvSpPr>
                <p:cNvPr id="11" name="矩形 10"/>
                <p:cNvSpPr/>
                <p:nvPr/>
              </p:nvSpPr>
              <p:spPr bwMode="auto">
                <a:xfrm>
                  <a:off x="852338" y="1213123"/>
                  <a:ext cx="8184157" cy="216024"/>
                </a:xfrm>
                <a:prstGeom prst="rect">
                  <a:avLst/>
                </a:prstGeom>
                <a:solidFill>
                  <a:srgbClr val="FFBE7D"/>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                                              项目计划与监控                                                                                     问题与风险管理                                                                             沟通管理</a:t>
                  </a:r>
                  <a:endParaRPr lang="zh-CN" altLang="en-US" sz="800" dirty="0"/>
                </a:p>
              </p:txBody>
            </p:sp>
            <p:sp>
              <p:nvSpPr>
                <p:cNvPr id="12" name="矩形 11"/>
                <p:cNvSpPr/>
                <p:nvPr/>
              </p:nvSpPr>
              <p:spPr bwMode="auto">
                <a:xfrm>
                  <a:off x="2177083" y="946820"/>
                  <a:ext cx="864096" cy="216024"/>
                </a:xfrm>
                <a:prstGeom prst="rect">
                  <a:avLst/>
                </a:prstGeom>
                <a:solidFill>
                  <a:srgbClr val="FFBE7D"/>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pPr algn="ctr"/>
                  <a:r>
                    <a:rPr lang="zh-CN" altLang="en-US" sz="800" dirty="0" smtClean="0"/>
                    <a:t>项目策划</a:t>
                  </a:r>
                  <a:endParaRPr lang="zh-CN" altLang="en-US" sz="800" dirty="0"/>
                </a:p>
              </p:txBody>
            </p:sp>
            <p:sp>
              <p:nvSpPr>
                <p:cNvPr id="13" name="矩形 12"/>
                <p:cNvSpPr/>
                <p:nvPr/>
              </p:nvSpPr>
              <p:spPr bwMode="auto">
                <a:xfrm>
                  <a:off x="6804248" y="927536"/>
                  <a:ext cx="962075" cy="216024"/>
                </a:xfrm>
                <a:prstGeom prst="rect">
                  <a:avLst/>
                </a:prstGeom>
                <a:solidFill>
                  <a:srgbClr val="FFBE7D"/>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pPr algn="ctr"/>
                  <a:r>
                    <a:rPr lang="zh-CN" altLang="en-US" sz="800" dirty="0" smtClean="0"/>
                    <a:t>项目验收及总结</a:t>
                  </a:r>
                  <a:endParaRPr lang="zh-CN" altLang="en-US" sz="800" dirty="0"/>
                </a:p>
              </p:txBody>
            </p:sp>
            <p:sp>
              <p:nvSpPr>
                <p:cNvPr id="14" name="矩形 13"/>
                <p:cNvSpPr/>
                <p:nvPr/>
              </p:nvSpPr>
              <p:spPr bwMode="auto">
                <a:xfrm>
                  <a:off x="852338" y="1483247"/>
                  <a:ext cx="1127374" cy="216023"/>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需求初步调研与分析</a:t>
                  </a:r>
                  <a:endParaRPr lang="zh-CN" altLang="en-US" sz="800" dirty="0"/>
                </a:p>
              </p:txBody>
            </p:sp>
            <p:sp>
              <p:nvSpPr>
                <p:cNvPr id="15" name="矩形 14"/>
                <p:cNvSpPr/>
                <p:nvPr/>
              </p:nvSpPr>
              <p:spPr bwMode="auto">
                <a:xfrm>
                  <a:off x="852338" y="1727845"/>
                  <a:ext cx="1127373" cy="216024"/>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可行性分析</a:t>
                  </a:r>
                  <a:endParaRPr lang="zh-CN" altLang="en-US" sz="800" dirty="0"/>
                </a:p>
              </p:txBody>
            </p:sp>
            <p:sp>
              <p:nvSpPr>
                <p:cNvPr id="16" name="矩形 15"/>
                <p:cNvSpPr/>
                <p:nvPr/>
              </p:nvSpPr>
              <p:spPr bwMode="auto">
                <a:xfrm>
                  <a:off x="852339" y="1981969"/>
                  <a:ext cx="1127372" cy="216023"/>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需求调研与分析</a:t>
                  </a:r>
                  <a:endParaRPr lang="zh-CN" altLang="en-US" sz="800" dirty="0"/>
                </a:p>
              </p:txBody>
            </p:sp>
            <p:sp>
              <p:nvSpPr>
                <p:cNvPr id="17" name="矩形 16"/>
                <p:cNvSpPr/>
                <p:nvPr/>
              </p:nvSpPr>
              <p:spPr bwMode="auto">
                <a:xfrm>
                  <a:off x="852340" y="2275334"/>
                  <a:ext cx="1127372" cy="763513"/>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a:solidFill>
                        <a:srgbClr val="FF0000"/>
                      </a:solidFill>
                    </a:rPr>
                    <a:t>●可行性</a:t>
                  </a:r>
                  <a:r>
                    <a:rPr lang="zh-CN" altLang="en-US" sz="800" dirty="0" smtClean="0">
                      <a:solidFill>
                        <a:srgbClr val="FF0000"/>
                      </a:solidFill>
                    </a:rPr>
                    <a:t>分析评审</a:t>
                  </a:r>
                  <a:endParaRPr lang="en-US" altLang="zh-CN" sz="800" dirty="0" smtClean="0">
                    <a:solidFill>
                      <a:srgbClr val="FF0000"/>
                    </a:solidFill>
                  </a:endParaRPr>
                </a:p>
                <a:p>
                  <a:r>
                    <a:rPr lang="zh-CN" altLang="en-US" sz="800" dirty="0">
                      <a:solidFill>
                        <a:srgbClr val="FF0000"/>
                      </a:solidFill>
                    </a:rPr>
                    <a:t>●客户</a:t>
                  </a:r>
                  <a:r>
                    <a:rPr lang="zh-CN" altLang="en-US" sz="800" dirty="0" smtClean="0">
                      <a:solidFill>
                        <a:srgbClr val="FF0000"/>
                      </a:solidFill>
                    </a:rPr>
                    <a:t>需求评审</a:t>
                  </a:r>
                  <a:endParaRPr lang="en-US" altLang="zh-CN" sz="800" dirty="0" smtClean="0">
                    <a:solidFill>
                      <a:srgbClr val="FF0000"/>
                    </a:solidFill>
                  </a:endParaRPr>
                </a:p>
                <a:p>
                  <a:r>
                    <a:rPr lang="zh-CN" altLang="en-US" sz="800" dirty="0">
                      <a:solidFill>
                        <a:srgbClr val="FF0000"/>
                      </a:solidFill>
                    </a:rPr>
                    <a:t>●立项</a:t>
                  </a:r>
                  <a:r>
                    <a:rPr lang="zh-CN" altLang="en-US" sz="800" dirty="0" smtClean="0">
                      <a:solidFill>
                        <a:srgbClr val="FF0000"/>
                      </a:solidFill>
                    </a:rPr>
                    <a:t>决策</a:t>
                  </a:r>
                  <a:endParaRPr lang="zh-CN" altLang="en-US" sz="800" dirty="0">
                    <a:solidFill>
                      <a:srgbClr val="FF0000"/>
                    </a:solidFill>
                  </a:endParaRPr>
                </a:p>
              </p:txBody>
            </p:sp>
            <p:sp>
              <p:nvSpPr>
                <p:cNvPr id="18" name="矩形 17"/>
                <p:cNvSpPr/>
                <p:nvPr/>
              </p:nvSpPr>
              <p:spPr bwMode="auto">
                <a:xfrm>
                  <a:off x="936898" y="690017"/>
                  <a:ext cx="970806" cy="36004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pPr algn="ctr"/>
                  <a:r>
                    <a:rPr lang="zh-CN" altLang="en-US" sz="1400" dirty="0" smtClean="0">
                      <a:solidFill>
                        <a:schemeClr val="bg1"/>
                      </a:solidFill>
                    </a:rPr>
                    <a:t>立项阶段</a:t>
                  </a:r>
                  <a:endParaRPr lang="zh-CN" altLang="en-US" sz="1400" dirty="0">
                    <a:solidFill>
                      <a:schemeClr val="bg1"/>
                    </a:solidFill>
                  </a:endParaRPr>
                </a:p>
              </p:txBody>
            </p:sp>
            <p:sp>
              <p:nvSpPr>
                <p:cNvPr id="19" name="矩形 18"/>
                <p:cNvSpPr/>
                <p:nvPr/>
              </p:nvSpPr>
              <p:spPr bwMode="auto">
                <a:xfrm>
                  <a:off x="2123728" y="690017"/>
                  <a:ext cx="970806" cy="36004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pPr algn="ctr"/>
                  <a:r>
                    <a:rPr lang="zh-CN" altLang="en-US" sz="1400" dirty="0" smtClean="0"/>
                    <a:t>需求阶段</a:t>
                  </a:r>
                  <a:endParaRPr lang="zh-CN" altLang="en-US" sz="1400" dirty="0"/>
                </a:p>
              </p:txBody>
            </p:sp>
            <p:sp>
              <p:nvSpPr>
                <p:cNvPr id="20" name="矩形 19"/>
                <p:cNvSpPr/>
                <p:nvPr/>
              </p:nvSpPr>
              <p:spPr bwMode="auto">
                <a:xfrm>
                  <a:off x="3275856" y="690017"/>
                  <a:ext cx="970806" cy="36004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pPr algn="ctr"/>
                  <a:r>
                    <a:rPr lang="zh-CN" altLang="en-US" sz="1400" dirty="0" smtClean="0"/>
                    <a:t>设计阶段</a:t>
                  </a:r>
                  <a:endParaRPr lang="zh-CN" altLang="en-US" sz="1400" dirty="0"/>
                </a:p>
              </p:txBody>
            </p:sp>
            <p:sp>
              <p:nvSpPr>
                <p:cNvPr id="21" name="矩形 20"/>
                <p:cNvSpPr/>
                <p:nvPr/>
              </p:nvSpPr>
              <p:spPr bwMode="auto">
                <a:xfrm>
                  <a:off x="4447034" y="690017"/>
                  <a:ext cx="970806" cy="36004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pPr algn="ctr"/>
                  <a:r>
                    <a:rPr lang="zh-CN" altLang="en-US" sz="1400" dirty="0" smtClean="0"/>
                    <a:t>开发阶段</a:t>
                  </a:r>
                  <a:endParaRPr lang="zh-CN" altLang="en-US" sz="1400" dirty="0"/>
                </a:p>
              </p:txBody>
            </p:sp>
            <p:sp>
              <p:nvSpPr>
                <p:cNvPr id="22" name="矩形 21"/>
                <p:cNvSpPr/>
                <p:nvPr/>
              </p:nvSpPr>
              <p:spPr bwMode="auto">
                <a:xfrm>
                  <a:off x="5623545" y="690017"/>
                  <a:ext cx="970806" cy="36004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pPr algn="ctr"/>
                  <a:r>
                    <a:rPr lang="zh-CN" altLang="en-US" sz="1400" dirty="0" smtClean="0"/>
                    <a:t>测试阶段</a:t>
                  </a:r>
                  <a:endParaRPr lang="zh-CN" altLang="en-US" sz="1400" dirty="0"/>
                </a:p>
              </p:txBody>
            </p:sp>
            <p:sp>
              <p:nvSpPr>
                <p:cNvPr id="23" name="矩形 22"/>
                <p:cNvSpPr/>
                <p:nvPr/>
              </p:nvSpPr>
              <p:spPr bwMode="auto">
                <a:xfrm>
                  <a:off x="6794723" y="690017"/>
                  <a:ext cx="970806" cy="36004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pPr algn="ctr"/>
                  <a:r>
                    <a:rPr lang="zh-CN" altLang="en-US" sz="1400" dirty="0" smtClean="0"/>
                    <a:t>验收阶段</a:t>
                  </a:r>
                  <a:endParaRPr lang="zh-CN" altLang="en-US" sz="1400" dirty="0"/>
                </a:p>
              </p:txBody>
            </p:sp>
            <p:sp>
              <p:nvSpPr>
                <p:cNvPr id="24" name="矩形 23"/>
                <p:cNvSpPr/>
                <p:nvPr/>
              </p:nvSpPr>
              <p:spPr bwMode="auto">
                <a:xfrm>
                  <a:off x="7965107" y="690017"/>
                  <a:ext cx="970806" cy="36004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pPr algn="ctr"/>
                  <a:r>
                    <a:rPr lang="zh-CN" altLang="en-US" sz="1400" dirty="0" smtClean="0">
                      <a:solidFill>
                        <a:schemeClr val="bg1"/>
                      </a:solidFill>
                    </a:rPr>
                    <a:t>体验阶段</a:t>
                  </a:r>
                  <a:endParaRPr lang="zh-CN" altLang="en-US" sz="1400" dirty="0">
                    <a:solidFill>
                      <a:schemeClr val="bg1"/>
                    </a:solidFill>
                  </a:endParaRPr>
                </a:p>
              </p:txBody>
            </p:sp>
            <p:sp>
              <p:nvSpPr>
                <p:cNvPr id="25" name="矩形 24"/>
                <p:cNvSpPr/>
                <p:nvPr/>
              </p:nvSpPr>
              <p:spPr bwMode="auto">
                <a:xfrm>
                  <a:off x="2016869" y="1623653"/>
                  <a:ext cx="1127373" cy="216024"/>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产品需求分析</a:t>
                  </a:r>
                  <a:endParaRPr lang="zh-CN" altLang="en-US" sz="800" dirty="0"/>
                </a:p>
              </p:txBody>
            </p:sp>
            <p:sp>
              <p:nvSpPr>
                <p:cNvPr id="26" name="矩形 25"/>
                <p:cNvSpPr/>
                <p:nvPr/>
              </p:nvSpPr>
              <p:spPr bwMode="auto">
                <a:xfrm>
                  <a:off x="1996331" y="1855092"/>
                  <a:ext cx="1127372" cy="763513"/>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solidFill>
                        <a:srgbClr val="FF0000"/>
                      </a:solidFill>
                    </a:rPr>
                    <a:t>●需求规格评审</a:t>
                  </a:r>
                  <a:endParaRPr lang="en-US" altLang="zh-CN" sz="800" dirty="0" smtClean="0">
                    <a:solidFill>
                      <a:srgbClr val="FF0000"/>
                    </a:solidFill>
                  </a:endParaRPr>
                </a:p>
                <a:p>
                  <a:r>
                    <a:rPr lang="zh-CN" altLang="en-US" sz="800" dirty="0" smtClean="0">
                      <a:solidFill>
                        <a:srgbClr val="FF0000"/>
                      </a:solidFill>
                    </a:rPr>
                    <a:t>●项目计划评审</a:t>
                  </a:r>
                  <a:endParaRPr lang="zh-CN" altLang="en-US" sz="800" dirty="0">
                    <a:solidFill>
                      <a:srgbClr val="FF0000"/>
                    </a:solidFill>
                  </a:endParaRPr>
                </a:p>
              </p:txBody>
            </p:sp>
            <p:sp>
              <p:nvSpPr>
                <p:cNvPr id="27" name="矩形 26"/>
                <p:cNvSpPr/>
                <p:nvPr/>
              </p:nvSpPr>
              <p:spPr bwMode="auto">
                <a:xfrm>
                  <a:off x="3191297" y="1775470"/>
                  <a:ext cx="1127373" cy="216024"/>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架构设计</a:t>
                  </a:r>
                  <a:endParaRPr lang="zh-CN" altLang="en-US" sz="800" dirty="0"/>
                </a:p>
              </p:txBody>
            </p:sp>
            <p:sp>
              <p:nvSpPr>
                <p:cNvPr id="28" name="矩形 27"/>
                <p:cNvSpPr/>
                <p:nvPr/>
              </p:nvSpPr>
              <p:spPr bwMode="auto">
                <a:xfrm>
                  <a:off x="3191297" y="2029594"/>
                  <a:ext cx="1127373" cy="216024"/>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系统设计</a:t>
                  </a:r>
                  <a:endParaRPr lang="zh-CN" altLang="en-US" sz="800" dirty="0"/>
                </a:p>
              </p:txBody>
            </p:sp>
            <p:sp>
              <p:nvSpPr>
                <p:cNvPr id="29" name="矩形 28"/>
                <p:cNvSpPr/>
                <p:nvPr/>
              </p:nvSpPr>
              <p:spPr bwMode="auto">
                <a:xfrm>
                  <a:off x="3191297" y="2290761"/>
                  <a:ext cx="1127372" cy="236221"/>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solidFill>
                        <a:srgbClr val="FF0000"/>
                      </a:solidFill>
                    </a:rPr>
                    <a:t>●设计</a:t>
                  </a:r>
                  <a:r>
                    <a:rPr lang="zh-CN" altLang="en-US" sz="800" dirty="0">
                      <a:solidFill>
                        <a:srgbClr val="FF0000"/>
                      </a:solidFill>
                    </a:rPr>
                    <a:t>评审</a:t>
                  </a:r>
                </a:p>
              </p:txBody>
            </p:sp>
            <p:sp>
              <p:nvSpPr>
                <p:cNvPr id="30" name="矩形 29"/>
                <p:cNvSpPr/>
                <p:nvPr/>
              </p:nvSpPr>
              <p:spPr bwMode="auto">
                <a:xfrm>
                  <a:off x="3191297" y="2526982"/>
                  <a:ext cx="1127373" cy="216024"/>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测试设计</a:t>
                  </a:r>
                  <a:endParaRPr lang="zh-CN" altLang="en-US" sz="800" dirty="0"/>
                </a:p>
              </p:txBody>
            </p:sp>
            <p:sp>
              <p:nvSpPr>
                <p:cNvPr id="31" name="矩形 30"/>
                <p:cNvSpPr/>
                <p:nvPr/>
              </p:nvSpPr>
              <p:spPr bwMode="auto">
                <a:xfrm>
                  <a:off x="3194323" y="2738047"/>
                  <a:ext cx="1146795" cy="31985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solidFill>
                        <a:srgbClr val="FF0000"/>
                      </a:solidFill>
                    </a:rPr>
                    <a:t>●系统测试用例           </a:t>
                  </a:r>
                  <a:r>
                    <a:rPr lang="en-US" altLang="zh-CN" sz="800" dirty="0">
                      <a:solidFill>
                        <a:srgbClr val="FF0000"/>
                      </a:solidFill>
                    </a:rPr>
                    <a:t> </a:t>
                  </a:r>
                  <a:r>
                    <a:rPr lang="en-US" altLang="zh-CN" sz="800" dirty="0" smtClean="0">
                      <a:solidFill>
                        <a:srgbClr val="FF0000"/>
                      </a:solidFill>
                    </a:rPr>
                    <a:t>                                    </a:t>
                  </a:r>
                </a:p>
                <a:p>
                  <a:r>
                    <a:rPr lang="en-US" altLang="zh-CN" sz="800" dirty="0" smtClean="0">
                      <a:solidFill>
                        <a:srgbClr val="FF0000"/>
                      </a:solidFill>
                    </a:rPr>
                    <a:t>     </a:t>
                  </a:r>
                  <a:r>
                    <a:rPr lang="zh-CN" altLang="en-US" sz="800" dirty="0" smtClean="0">
                      <a:solidFill>
                        <a:srgbClr val="FF0000"/>
                      </a:solidFill>
                    </a:rPr>
                    <a:t>评审</a:t>
                  </a:r>
                  <a:endParaRPr lang="zh-CN" altLang="en-US" sz="800" dirty="0">
                    <a:solidFill>
                      <a:srgbClr val="FF0000"/>
                    </a:solidFill>
                  </a:endParaRPr>
                </a:p>
              </p:txBody>
            </p:sp>
            <p:sp>
              <p:nvSpPr>
                <p:cNvPr id="32" name="圆角右箭头 31"/>
                <p:cNvSpPr/>
                <p:nvPr/>
              </p:nvSpPr>
              <p:spPr bwMode="auto">
                <a:xfrm rot="5400000">
                  <a:off x="2133864" y="1355240"/>
                  <a:ext cx="140407" cy="396424"/>
                </a:xfrm>
                <a:prstGeom prst="bentArrow">
                  <a:avLst/>
                </a:prstGeom>
                <a:solidFill>
                  <a:schemeClr val="bg1"/>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33" name="圆角右箭头 32"/>
                <p:cNvSpPr/>
                <p:nvPr/>
              </p:nvSpPr>
              <p:spPr bwMode="auto">
                <a:xfrm rot="5400000">
                  <a:off x="3291280" y="1493921"/>
                  <a:ext cx="140407" cy="396424"/>
                </a:xfrm>
                <a:prstGeom prst="bentArrow">
                  <a:avLst/>
                </a:prstGeom>
                <a:solidFill>
                  <a:schemeClr val="bg1"/>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34" name="圆角右箭头 33"/>
                <p:cNvSpPr/>
                <p:nvPr/>
              </p:nvSpPr>
              <p:spPr bwMode="auto">
                <a:xfrm rot="5400000">
                  <a:off x="4469127" y="1667453"/>
                  <a:ext cx="140407" cy="396424"/>
                </a:xfrm>
                <a:prstGeom prst="bentArrow">
                  <a:avLst/>
                </a:prstGeom>
                <a:solidFill>
                  <a:schemeClr val="bg1"/>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35" name="矩形 34"/>
                <p:cNvSpPr/>
                <p:nvPr/>
              </p:nvSpPr>
              <p:spPr bwMode="auto">
                <a:xfrm>
                  <a:off x="4367683" y="1935868"/>
                  <a:ext cx="1127373" cy="216024"/>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编码开发</a:t>
                  </a:r>
                  <a:endParaRPr lang="zh-CN" altLang="en-US" sz="800" dirty="0"/>
                </a:p>
              </p:txBody>
            </p:sp>
            <p:sp>
              <p:nvSpPr>
                <p:cNvPr id="36" name="矩形 35"/>
                <p:cNvSpPr/>
                <p:nvPr/>
              </p:nvSpPr>
              <p:spPr bwMode="auto">
                <a:xfrm>
                  <a:off x="4367683" y="2193043"/>
                  <a:ext cx="1127373" cy="216024"/>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a:t>单元测试</a:t>
                  </a:r>
                </a:p>
              </p:txBody>
            </p:sp>
            <p:sp>
              <p:nvSpPr>
                <p:cNvPr id="37" name="矩形 36"/>
                <p:cNvSpPr/>
                <p:nvPr/>
              </p:nvSpPr>
              <p:spPr bwMode="auto">
                <a:xfrm>
                  <a:off x="4375026" y="2450218"/>
                  <a:ext cx="1127373" cy="216024"/>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准出测试</a:t>
                  </a:r>
                  <a:endParaRPr lang="zh-CN" altLang="en-US" sz="800" dirty="0"/>
                </a:p>
              </p:txBody>
            </p:sp>
            <p:sp>
              <p:nvSpPr>
                <p:cNvPr id="38" name="矩形 37"/>
                <p:cNvSpPr/>
                <p:nvPr/>
              </p:nvSpPr>
              <p:spPr bwMode="auto">
                <a:xfrm>
                  <a:off x="4367683" y="2710044"/>
                  <a:ext cx="1127372" cy="236221"/>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solidFill>
                        <a:srgbClr val="FF0000"/>
                      </a:solidFill>
                    </a:rPr>
                    <a:t>●代码走查</a:t>
                  </a:r>
                  <a:endParaRPr lang="zh-CN" altLang="en-US" sz="800" dirty="0">
                    <a:solidFill>
                      <a:srgbClr val="FF0000"/>
                    </a:solidFill>
                  </a:endParaRPr>
                </a:p>
              </p:txBody>
            </p:sp>
            <p:sp>
              <p:nvSpPr>
                <p:cNvPr id="39" name="矩形 38"/>
                <p:cNvSpPr/>
                <p:nvPr/>
              </p:nvSpPr>
              <p:spPr bwMode="auto">
                <a:xfrm>
                  <a:off x="4371204" y="2895406"/>
                  <a:ext cx="1127373" cy="216024"/>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编写集成测试用例</a:t>
                  </a:r>
                  <a:endParaRPr lang="zh-CN" altLang="en-US" sz="800" dirty="0"/>
                </a:p>
              </p:txBody>
            </p:sp>
            <p:sp>
              <p:nvSpPr>
                <p:cNvPr id="40" name="矩形 39"/>
                <p:cNvSpPr/>
                <p:nvPr/>
              </p:nvSpPr>
              <p:spPr bwMode="auto">
                <a:xfrm>
                  <a:off x="4380730" y="3111430"/>
                  <a:ext cx="1127372" cy="236221"/>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solidFill>
                        <a:srgbClr val="FF0000"/>
                      </a:solidFill>
                    </a:rPr>
                    <a:t>●集成测试用例</a:t>
                  </a:r>
                  <a:endParaRPr lang="en-US" altLang="zh-CN" sz="800" dirty="0" smtClean="0">
                    <a:solidFill>
                      <a:srgbClr val="FF0000"/>
                    </a:solidFill>
                  </a:endParaRPr>
                </a:p>
                <a:p>
                  <a:r>
                    <a:rPr lang="en-US" altLang="zh-CN" sz="800" dirty="0">
                      <a:solidFill>
                        <a:srgbClr val="FF0000"/>
                      </a:solidFill>
                    </a:rPr>
                    <a:t> </a:t>
                  </a:r>
                  <a:r>
                    <a:rPr lang="en-US" altLang="zh-CN" sz="800" dirty="0" smtClean="0">
                      <a:solidFill>
                        <a:srgbClr val="FF0000"/>
                      </a:solidFill>
                    </a:rPr>
                    <a:t>    </a:t>
                  </a:r>
                  <a:r>
                    <a:rPr lang="zh-CN" altLang="en-US" sz="800" dirty="0" smtClean="0">
                      <a:solidFill>
                        <a:srgbClr val="FF0000"/>
                      </a:solidFill>
                    </a:rPr>
                    <a:t>评审</a:t>
                  </a:r>
                  <a:endParaRPr lang="zh-CN" altLang="en-US" sz="800" dirty="0">
                    <a:solidFill>
                      <a:srgbClr val="FF0000"/>
                    </a:solidFill>
                  </a:endParaRPr>
                </a:p>
              </p:txBody>
            </p:sp>
            <p:sp>
              <p:nvSpPr>
                <p:cNvPr id="41" name="矩形 40"/>
                <p:cNvSpPr/>
                <p:nvPr/>
              </p:nvSpPr>
              <p:spPr bwMode="auto">
                <a:xfrm>
                  <a:off x="1996330" y="3401938"/>
                  <a:ext cx="7040165" cy="216024"/>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                                                                                                                              需求跟踪                        缺陷管理</a:t>
                  </a:r>
                  <a:endParaRPr lang="zh-CN" altLang="en-US" sz="800" dirty="0"/>
                </a:p>
              </p:txBody>
            </p:sp>
            <p:sp>
              <p:nvSpPr>
                <p:cNvPr id="42" name="矩形 41"/>
                <p:cNvSpPr/>
                <p:nvPr/>
              </p:nvSpPr>
              <p:spPr bwMode="auto">
                <a:xfrm>
                  <a:off x="5536679" y="2096269"/>
                  <a:ext cx="1127373" cy="216024"/>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环境准备</a:t>
                  </a:r>
                  <a:endParaRPr lang="zh-CN" altLang="en-US" sz="800" dirty="0"/>
                </a:p>
              </p:txBody>
            </p:sp>
            <p:sp>
              <p:nvSpPr>
                <p:cNvPr id="43" name="矩形 42"/>
                <p:cNvSpPr/>
                <p:nvPr/>
              </p:nvSpPr>
              <p:spPr bwMode="auto">
                <a:xfrm>
                  <a:off x="5536679" y="2353444"/>
                  <a:ext cx="1127373" cy="216024"/>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集成测试</a:t>
                  </a:r>
                  <a:endParaRPr lang="zh-CN" altLang="en-US" sz="800" dirty="0"/>
                </a:p>
              </p:txBody>
            </p:sp>
            <p:sp>
              <p:nvSpPr>
                <p:cNvPr id="44" name="矩形 43"/>
                <p:cNvSpPr/>
                <p:nvPr/>
              </p:nvSpPr>
              <p:spPr bwMode="auto">
                <a:xfrm>
                  <a:off x="5544022" y="2610619"/>
                  <a:ext cx="1127373" cy="216024"/>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系统测试</a:t>
                  </a:r>
                  <a:endParaRPr lang="zh-CN" altLang="en-US" sz="800" dirty="0"/>
                </a:p>
              </p:txBody>
            </p:sp>
            <p:sp>
              <p:nvSpPr>
                <p:cNvPr id="45" name="矩形 44"/>
                <p:cNvSpPr/>
                <p:nvPr/>
              </p:nvSpPr>
              <p:spPr bwMode="auto">
                <a:xfrm>
                  <a:off x="5542384" y="2859782"/>
                  <a:ext cx="1127373" cy="216024"/>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编写手册</a:t>
                  </a:r>
                  <a:endParaRPr lang="zh-CN" altLang="en-US" sz="800" dirty="0"/>
                </a:p>
              </p:txBody>
            </p:sp>
            <p:sp>
              <p:nvSpPr>
                <p:cNvPr id="46" name="矩形 45"/>
                <p:cNvSpPr/>
                <p:nvPr/>
              </p:nvSpPr>
              <p:spPr bwMode="auto">
                <a:xfrm>
                  <a:off x="5532860" y="3111430"/>
                  <a:ext cx="1127372" cy="396424"/>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solidFill>
                        <a:srgbClr val="FF0000"/>
                      </a:solidFill>
                    </a:rPr>
                    <a:t>●文档测试</a:t>
                  </a:r>
                  <a:endParaRPr lang="en-US" altLang="zh-CN" sz="800" dirty="0" smtClean="0">
                    <a:solidFill>
                      <a:srgbClr val="FF0000"/>
                    </a:solidFill>
                  </a:endParaRPr>
                </a:p>
                <a:p>
                  <a:r>
                    <a:rPr lang="zh-CN" altLang="en-US" sz="800" dirty="0" smtClean="0">
                      <a:solidFill>
                        <a:srgbClr val="FF0000"/>
                      </a:solidFill>
                    </a:rPr>
                    <a:t>●测试报告评审</a:t>
                  </a:r>
                  <a:endParaRPr lang="en-US" altLang="zh-CN" sz="800" dirty="0">
                    <a:solidFill>
                      <a:srgbClr val="FF0000"/>
                    </a:solidFill>
                  </a:endParaRPr>
                </a:p>
                <a:p>
                  <a:endParaRPr lang="en-US" altLang="zh-CN" sz="800" dirty="0" smtClean="0">
                    <a:solidFill>
                      <a:srgbClr val="FF0000"/>
                    </a:solidFill>
                  </a:endParaRPr>
                </a:p>
                <a:p>
                  <a:endParaRPr lang="zh-CN" altLang="en-US" sz="800" dirty="0">
                    <a:solidFill>
                      <a:srgbClr val="FF0000"/>
                    </a:solidFill>
                  </a:endParaRPr>
                </a:p>
              </p:txBody>
            </p:sp>
            <p:sp>
              <p:nvSpPr>
                <p:cNvPr id="47" name="圆角右箭头 46"/>
                <p:cNvSpPr/>
                <p:nvPr/>
              </p:nvSpPr>
              <p:spPr bwMode="auto">
                <a:xfrm rot="5400000">
                  <a:off x="5643161" y="1814720"/>
                  <a:ext cx="140407" cy="396424"/>
                </a:xfrm>
                <a:prstGeom prst="bentArrow">
                  <a:avLst/>
                </a:prstGeom>
                <a:solidFill>
                  <a:schemeClr val="bg1"/>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48" name="矩形 47"/>
                <p:cNvSpPr/>
                <p:nvPr/>
              </p:nvSpPr>
              <p:spPr bwMode="auto">
                <a:xfrm>
                  <a:off x="6704409" y="2249810"/>
                  <a:ext cx="1127373" cy="216024"/>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用户确认测试</a:t>
                  </a:r>
                  <a:endParaRPr lang="zh-CN" altLang="en-US" sz="800" dirty="0"/>
                </a:p>
              </p:txBody>
            </p:sp>
            <p:sp>
              <p:nvSpPr>
                <p:cNvPr id="49" name="矩形 48"/>
                <p:cNvSpPr/>
                <p:nvPr/>
              </p:nvSpPr>
              <p:spPr bwMode="auto">
                <a:xfrm>
                  <a:off x="6704409" y="2506985"/>
                  <a:ext cx="1127373" cy="216024"/>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用户培训</a:t>
                  </a:r>
                  <a:endParaRPr lang="zh-CN" altLang="en-US" sz="800" dirty="0"/>
                </a:p>
              </p:txBody>
            </p:sp>
            <p:sp>
              <p:nvSpPr>
                <p:cNvPr id="50" name="矩形 49"/>
                <p:cNvSpPr/>
                <p:nvPr/>
              </p:nvSpPr>
              <p:spPr bwMode="auto">
                <a:xfrm>
                  <a:off x="6711752" y="2764160"/>
                  <a:ext cx="1127373" cy="216024"/>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试运行</a:t>
                  </a:r>
                  <a:endParaRPr lang="zh-CN" altLang="en-US" sz="800" dirty="0"/>
                </a:p>
              </p:txBody>
            </p:sp>
            <p:sp>
              <p:nvSpPr>
                <p:cNvPr id="51" name="矩形 50"/>
                <p:cNvSpPr/>
                <p:nvPr/>
              </p:nvSpPr>
              <p:spPr bwMode="auto">
                <a:xfrm>
                  <a:off x="6710114" y="3013323"/>
                  <a:ext cx="1127373" cy="216024"/>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产品发布</a:t>
                  </a:r>
                  <a:endParaRPr lang="zh-CN" altLang="en-US" sz="800" dirty="0"/>
                </a:p>
              </p:txBody>
            </p:sp>
            <p:sp>
              <p:nvSpPr>
                <p:cNvPr id="52" name="圆角右箭头 51"/>
                <p:cNvSpPr/>
                <p:nvPr/>
              </p:nvSpPr>
              <p:spPr bwMode="auto">
                <a:xfrm rot="5400000">
                  <a:off x="6823864" y="1967120"/>
                  <a:ext cx="140407" cy="396424"/>
                </a:xfrm>
                <a:prstGeom prst="bentArrow">
                  <a:avLst/>
                </a:prstGeom>
                <a:solidFill>
                  <a:schemeClr val="bg1"/>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54" name="矩形 53"/>
                <p:cNvSpPr/>
                <p:nvPr/>
              </p:nvSpPr>
              <p:spPr bwMode="auto">
                <a:xfrm>
                  <a:off x="1996331" y="3676253"/>
                  <a:ext cx="7040165" cy="216024"/>
                </a:xfrm>
                <a:prstGeom prst="rect">
                  <a:avLst/>
                </a:prstGeom>
                <a:solidFill>
                  <a:schemeClr val="accent5">
                    <a:lumMod val="60000"/>
                    <a:lumOff val="4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                                       配置管理                                                         质量保证                                         度量管理                                           培训管理</a:t>
                  </a:r>
                  <a:endParaRPr lang="zh-CN" altLang="en-US" sz="800" dirty="0"/>
                </a:p>
              </p:txBody>
            </p:sp>
            <p:sp>
              <p:nvSpPr>
                <p:cNvPr id="55" name="矩形 54"/>
                <p:cNvSpPr/>
                <p:nvPr/>
              </p:nvSpPr>
              <p:spPr bwMode="auto">
                <a:xfrm>
                  <a:off x="899592" y="3939902"/>
                  <a:ext cx="1127372" cy="72008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solidFill>
                        <a:schemeClr val="bg1"/>
                      </a:solidFill>
                    </a:rPr>
                    <a:t>客户需求列表</a:t>
                  </a:r>
                  <a:endParaRPr lang="en-US" altLang="zh-CN" sz="800" dirty="0" smtClean="0">
                    <a:solidFill>
                      <a:schemeClr val="bg1"/>
                    </a:solidFill>
                  </a:endParaRPr>
                </a:p>
                <a:p>
                  <a:r>
                    <a:rPr lang="zh-CN" altLang="en-US" sz="800" dirty="0" smtClean="0">
                      <a:solidFill>
                        <a:schemeClr val="bg1"/>
                      </a:solidFill>
                    </a:rPr>
                    <a:t>可行性分析报告</a:t>
                  </a:r>
                  <a:endParaRPr lang="en-US" altLang="zh-CN" sz="800" dirty="0" smtClean="0">
                    <a:solidFill>
                      <a:schemeClr val="bg1"/>
                    </a:solidFill>
                  </a:endParaRPr>
                </a:p>
                <a:p>
                  <a:r>
                    <a:rPr lang="zh-CN" altLang="en-US" sz="800" dirty="0" smtClean="0">
                      <a:solidFill>
                        <a:schemeClr val="bg1"/>
                      </a:solidFill>
                    </a:rPr>
                    <a:t>客户需求说明书</a:t>
                  </a:r>
                  <a:endParaRPr lang="en-US" altLang="zh-CN" sz="800" dirty="0" smtClean="0">
                    <a:solidFill>
                      <a:schemeClr val="bg1"/>
                    </a:solidFill>
                  </a:endParaRPr>
                </a:p>
                <a:p>
                  <a:r>
                    <a:rPr lang="zh-CN" altLang="en-US" sz="800" dirty="0" smtClean="0">
                      <a:solidFill>
                        <a:schemeClr val="bg1"/>
                      </a:solidFill>
                    </a:rPr>
                    <a:t>快速原型（可选）</a:t>
                  </a:r>
                  <a:endParaRPr lang="en-US" altLang="zh-CN" sz="800" dirty="0" smtClean="0">
                    <a:solidFill>
                      <a:schemeClr val="bg1"/>
                    </a:solidFill>
                  </a:endParaRPr>
                </a:p>
                <a:p>
                  <a:r>
                    <a:rPr lang="zh-CN" altLang="en-US" sz="800" dirty="0">
                      <a:solidFill>
                        <a:schemeClr val="bg1"/>
                      </a:solidFill>
                    </a:rPr>
                    <a:t>立项</a:t>
                  </a:r>
                  <a:r>
                    <a:rPr lang="zh-CN" altLang="en-US" sz="800" dirty="0" smtClean="0">
                      <a:solidFill>
                        <a:schemeClr val="bg1"/>
                      </a:solidFill>
                    </a:rPr>
                    <a:t>报告（可选）</a:t>
                  </a:r>
                  <a:endParaRPr lang="zh-CN" altLang="en-US" sz="800" dirty="0">
                    <a:solidFill>
                      <a:schemeClr val="bg1"/>
                    </a:solidFill>
                  </a:endParaRPr>
                </a:p>
              </p:txBody>
            </p:sp>
            <p:sp>
              <p:nvSpPr>
                <p:cNvPr id="56" name="矩形 55"/>
                <p:cNvSpPr/>
                <p:nvPr/>
              </p:nvSpPr>
              <p:spPr bwMode="auto">
                <a:xfrm>
                  <a:off x="2051720" y="3939902"/>
                  <a:ext cx="1127372" cy="72008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需求规格说明书</a:t>
                  </a:r>
                  <a:endParaRPr lang="en-US" altLang="zh-CN" sz="800" dirty="0" smtClean="0"/>
                </a:p>
                <a:p>
                  <a:r>
                    <a:rPr lang="zh-CN" altLang="en-US" sz="800" dirty="0" smtClean="0"/>
                    <a:t>项目日程表</a:t>
                  </a:r>
                  <a:endParaRPr lang="en-US" altLang="zh-CN" sz="800" dirty="0" smtClean="0"/>
                </a:p>
                <a:p>
                  <a:r>
                    <a:rPr lang="zh-CN" altLang="en-US" sz="800" dirty="0" smtClean="0"/>
                    <a:t>项目计划书</a:t>
                  </a:r>
                  <a:endParaRPr lang="zh-CN" altLang="en-US" sz="800" dirty="0"/>
                </a:p>
              </p:txBody>
            </p:sp>
            <p:sp>
              <p:nvSpPr>
                <p:cNvPr id="57" name="矩形 56"/>
                <p:cNvSpPr/>
                <p:nvPr/>
              </p:nvSpPr>
              <p:spPr bwMode="auto">
                <a:xfrm>
                  <a:off x="3204034" y="3896444"/>
                  <a:ext cx="1127372" cy="72008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方案选择表</a:t>
                  </a:r>
                  <a:endParaRPr lang="en-US" altLang="zh-CN" sz="800" dirty="0" smtClean="0"/>
                </a:p>
                <a:p>
                  <a:r>
                    <a:rPr lang="zh-CN" altLang="en-US" sz="800" dirty="0" smtClean="0"/>
                    <a:t>架构设计说明书</a:t>
                  </a:r>
                  <a:endParaRPr lang="en-US" altLang="zh-CN" sz="800" dirty="0" smtClean="0"/>
                </a:p>
                <a:p>
                  <a:r>
                    <a:rPr lang="zh-CN" altLang="en-US" sz="800" dirty="0" smtClean="0"/>
                    <a:t>系统设计说明书</a:t>
                  </a:r>
                  <a:endParaRPr lang="en-US" altLang="zh-CN" sz="800" dirty="0" smtClean="0"/>
                </a:p>
                <a:p>
                  <a:r>
                    <a:rPr lang="zh-CN" altLang="en-US" sz="800" dirty="0" smtClean="0"/>
                    <a:t>系统测试用例</a:t>
                  </a:r>
                  <a:endParaRPr lang="zh-CN" altLang="en-US" sz="800" dirty="0"/>
                </a:p>
              </p:txBody>
            </p:sp>
            <p:sp>
              <p:nvSpPr>
                <p:cNvPr id="58" name="矩形 57"/>
                <p:cNvSpPr/>
                <p:nvPr/>
              </p:nvSpPr>
              <p:spPr bwMode="auto">
                <a:xfrm>
                  <a:off x="4348509" y="3896444"/>
                  <a:ext cx="1127372" cy="72008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代码</a:t>
                  </a:r>
                  <a:endParaRPr lang="en-US" altLang="zh-CN" sz="800" dirty="0" smtClean="0"/>
                </a:p>
                <a:p>
                  <a:r>
                    <a:rPr lang="zh-CN" altLang="en-US" sz="800" dirty="0" smtClean="0"/>
                    <a:t>集成测试用例</a:t>
                  </a:r>
                  <a:endParaRPr lang="en-US" altLang="zh-CN" sz="800" dirty="0" smtClean="0"/>
                </a:p>
                <a:p>
                  <a:r>
                    <a:rPr lang="zh-CN" altLang="en-US" sz="800" dirty="0"/>
                    <a:t>转</a:t>
                  </a:r>
                  <a:r>
                    <a:rPr lang="zh-CN" altLang="en-US" sz="800" dirty="0" smtClean="0"/>
                    <a:t>测申请单</a:t>
                  </a:r>
                  <a:endParaRPr lang="zh-CN" altLang="en-US" sz="800" dirty="0"/>
                </a:p>
              </p:txBody>
            </p:sp>
            <p:sp>
              <p:nvSpPr>
                <p:cNvPr id="59" name="矩形 58"/>
                <p:cNvSpPr/>
                <p:nvPr/>
              </p:nvSpPr>
              <p:spPr bwMode="auto">
                <a:xfrm>
                  <a:off x="6716440" y="3939902"/>
                  <a:ext cx="1127372" cy="72008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测试缺陷</a:t>
                  </a:r>
                  <a:endParaRPr lang="en-US" altLang="zh-CN" sz="800" dirty="0" smtClean="0"/>
                </a:p>
                <a:p>
                  <a:r>
                    <a:rPr lang="zh-CN" altLang="en-US" sz="800" dirty="0" smtClean="0"/>
                    <a:t>用户测试报告</a:t>
                  </a:r>
                  <a:endParaRPr lang="en-US" altLang="zh-CN" sz="800" dirty="0" smtClean="0"/>
                </a:p>
                <a:p>
                  <a:r>
                    <a:rPr lang="zh-CN" altLang="en-US" sz="800" dirty="0" smtClean="0"/>
                    <a:t>培训教材</a:t>
                  </a:r>
                  <a:endParaRPr lang="en-US" altLang="zh-CN" sz="800" dirty="0" smtClean="0"/>
                </a:p>
                <a:p>
                  <a:r>
                    <a:rPr lang="zh-CN" altLang="en-US" sz="800" dirty="0" smtClean="0"/>
                    <a:t>试运行报告</a:t>
                  </a:r>
                  <a:endParaRPr lang="en-US" altLang="zh-CN" sz="800" dirty="0" smtClean="0"/>
                </a:p>
                <a:p>
                  <a:r>
                    <a:rPr lang="zh-CN" altLang="en-US" sz="800" dirty="0" smtClean="0"/>
                    <a:t>验收报告</a:t>
                  </a:r>
                  <a:endParaRPr lang="en-US" altLang="zh-CN" sz="800" dirty="0" smtClean="0"/>
                </a:p>
                <a:p>
                  <a:r>
                    <a:rPr lang="zh-CN" altLang="en-US" sz="800" dirty="0" smtClean="0"/>
                    <a:t>结项总结报告</a:t>
                  </a:r>
                  <a:endParaRPr lang="zh-CN" altLang="en-US" sz="800" dirty="0"/>
                </a:p>
              </p:txBody>
            </p:sp>
            <p:sp>
              <p:nvSpPr>
                <p:cNvPr id="60" name="矩形 59"/>
                <p:cNvSpPr/>
                <p:nvPr/>
              </p:nvSpPr>
              <p:spPr bwMode="auto">
                <a:xfrm>
                  <a:off x="7886824" y="3896444"/>
                  <a:ext cx="1127372" cy="72008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solidFill>
                        <a:schemeClr val="bg1"/>
                      </a:solidFill>
                    </a:rPr>
                    <a:t>产品体验计划</a:t>
                  </a:r>
                  <a:endParaRPr lang="en-US" altLang="zh-CN" sz="800" dirty="0" smtClean="0">
                    <a:solidFill>
                      <a:schemeClr val="bg1"/>
                    </a:solidFill>
                  </a:endParaRPr>
                </a:p>
                <a:p>
                  <a:r>
                    <a:rPr lang="zh-CN" altLang="en-US" sz="800" dirty="0" smtClean="0">
                      <a:solidFill>
                        <a:schemeClr val="bg1"/>
                      </a:solidFill>
                    </a:rPr>
                    <a:t>市场营销体验报告</a:t>
                  </a:r>
                  <a:endParaRPr lang="en-US" altLang="zh-CN" sz="800" dirty="0" smtClean="0">
                    <a:solidFill>
                      <a:schemeClr val="bg1"/>
                    </a:solidFill>
                  </a:endParaRPr>
                </a:p>
                <a:p>
                  <a:r>
                    <a:rPr lang="zh-CN" altLang="en-US" sz="800" dirty="0" smtClean="0">
                      <a:solidFill>
                        <a:schemeClr val="bg1"/>
                      </a:solidFill>
                    </a:rPr>
                    <a:t>用户代表体验报告</a:t>
                  </a:r>
                  <a:endParaRPr lang="en-US" altLang="zh-CN" sz="800" dirty="0" smtClean="0">
                    <a:solidFill>
                      <a:schemeClr val="bg1"/>
                    </a:solidFill>
                  </a:endParaRPr>
                </a:p>
                <a:p>
                  <a:r>
                    <a:rPr lang="zh-CN" altLang="en-US" sz="800" dirty="0" smtClean="0">
                      <a:solidFill>
                        <a:schemeClr val="bg1"/>
                      </a:solidFill>
                    </a:rPr>
                    <a:t>产品定价方案</a:t>
                  </a:r>
                  <a:endParaRPr lang="en-US" altLang="zh-CN" sz="800" dirty="0" smtClean="0">
                    <a:solidFill>
                      <a:schemeClr val="bg1"/>
                    </a:solidFill>
                  </a:endParaRPr>
                </a:p>
              </p:txBody>
            </p:sp>
          </p:grpSp>
        </p:grpSp>
        <p:cxnSp>
          <p:nvCxnSpPr>
            <p:cNvPr id="62" name="直接连接符 61"/>
            <p:cNvCxnSpPr/>
            <p:nvPr/>
          </p:nvCxnSpPr>
          <p:spPr>
            <a:xfrm>
              <a:off x="3203848" y="-15"/>
              <a:ext cx="0" cy="4921060"/>
            </a:xfrm>
            <a:prstGeom prst="line">
              <a:avLst/>
            </a:prstGeom>
            <a:ln w="1905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340931" y="3876"/>
              <a:ext cx="15045" cy="4917169"/>
            </a:xfrm>
            <a:prstGeom prst="line">
              <a:avLst/>
            </a:prstGeom>
            <a:ln w="1905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5508104" y="-358"/>
              <a:ext cx="14104" cy="4921403"/>
            </a:xfrm>
            <a:prstGeom prst="line">
              <a:avLst/>
            </a:prstGeom>
            <a:ln w="1905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flipH="1">
              <a:off x="6660232" y="-15"/>
              <a:ext cx="32184" cy="4921060"/>
            </a:xfrm>
            <a:prstGeom prst="line">
              <a:avLst/>
            </a:prstGeom>
            <a:ln w="1905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3169567" y="783754"/>
              <a:ext cx="0" cy="242934"/>
            </a:xfrm>
            <a:prstGeom prst="line">
              <a:avLst/>
            </a:prstGeom>
            <a:ln w="19050" cmpd="sng">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4345880" y="783754"/>
              <a:ext cx="0" cy="242934"/>
            </a:xfrm>
            <a:prstGeom prst="line">
              <a:avLst/>
            </a:prstGeom>
            <a:ln w="19050" cmpd="sng">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a:off x="5522208" y="788516"/>
              <a:ext cx="0" cy="242934"/>
            </a:xfrm>
            <a:prstGeom prst="line">
              <a:avLst/>
            </a:prstGeom>
            <a:ln w="19050" cmpd="sng">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6693573" y="778991"/>
              <a:ext cx="0" cy="242934"/>
            </a:xfrm>
            <a:prstGeom prst="line">
              <a:avLst/>
            </a:prstGeom>
            <a:ln w="19050" cmpd="sng">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9" name="直接连接符 248"/>
            <p:cNvCxnSpPr/>
            <p:nvPr/>
          </p:nvCxnSpPr>
          <p:spPr>
            <a:xfrm>
              <a:off x="3169567" y="3252740"/>
              <a:ext cx="0" cy="242934"/>
            </a:xfrm>
            <a:prstGeom prst="line">
              <a:avLst/>
            </a:prstGeom>
            <a:ln w="19050" cmpd="sng">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4340931" y="3252740"/>
              <a:ext cx="0" cy="242934"/>
            </a:xfrm>
            <a:prstGeom prst="line">
              <a:avLst/>
            </a:prstGeom>
            <a:ln w="19050" cmpd="sng">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5522208" y="3242869"/>
              <a:ext cx="0" cy="242934"/>
            </a:xfrm>
            <a:prstGeom prst="line">
              <a:avLst/>
            </a:prstGeom>
            <a:ln w="19050" cmpd="sng">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p:nvPr/>
          </p:nvCxnSpPr>
          <p:spPr>
            <a:xfrm>
              <a:off x="6692415" y="3242869"/>
              <a:ext cx="0" cy="242934"/>
            </a:xfrm>
            <a:prstGeom prst="line">
              <a:avLst/>
            </a:prstGeom>
            <a:ln w="19050" cmpd="sng">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53" name="直接连接符 252"/>
            <p:cNvCxnSpPr/>
            <p:nvPr/>
          </p:nvCxnSpPr>
          <p:spPr>
            <a:xfrm>
              <a:off x="3170348" y="3553635"/>
              <a:ext cx="0" cy="242934"/>
            </a:xfrm>
            <a:prstGeom prst="line">
              <a:avLst/>
            </a:prstGeom>
            <a:ln w="19050" cmpd="sng">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4" name="直接连接符 253"/>
            <p:cNvCxnSpPr/>
            <p:nvPr/>
          </p:nvCxnSpPr>
          <p:spPr>
            <a:xfrm>
              <a:off x="4345880" y="3556926"/>
              <a:ext cx="0" cy="242934"/>
            </a:xfrm>
            <a:prstGeom prst="line">
              <a:avLst/>
            </a:prstGeom>
            <a:ln w="19050" cmpd="sng">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5522208" y="3552952"/>
              <a:ext cx="0" cy="242934"/>
            </a:xfrm>
            <a:prstGeom prst="line">
              <a:avLst/>
            </a:prstGeom>
            <a:ln w="19050" cmpd="sng">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a:off x="6693573" y="3558285"/>
              <a:ext cx="0" cy="242934"/>
            </a:xfrm>
            <a:prstGeom prst="line">
              <a:avLst/>
            </a:prstGeom>
            <a:ln w="19050" cmpd="sng">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2843808" y="1030378"/>
              <a:ext cx="400647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a:off x="2929198" y="783754"/>
              <a:ext cx="400647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2839713" y="3251666"/>
              <a:ext cx="400647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2992113" y="3485029"/>
              <a:ext cx="400647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a:off x="2839712" y="3551831"/>
              <a:ext cx="400647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2887590" y="3799526"/>
              <a:ext cx="400647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8194" name="Picture 2" descr="C:\Program Files\Microsoft Office\MEDIA\CAGCAT10\j0293240.wmf">
            <a:hlinkClick r:id="rId13" action="ppaction://hlinksldjump"/>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172400" y="4754240"/>
            <a:ext cx="477313" cy="352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6511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图示 27"/>
          <p:cNvGraphicFramePr/>
          <p:nvPr>
            <p:extLst>
              <p:ext uri="{D42A27DB-BD31-4B8C-83A1-F6EECF244321}">
                <p14:modId xmlns:p14="http://schemas.microsoft.com/office/powerpoint/2010/main" val="1330012932"/>
              </p:ext>
            </p:extLst>
          </p:nvPr>
        </p:nvGraphicFramePr>
        <p:xfrm>
          <a:off x="828674" y="206198"/>
          <a:ext cx="8207822" cy="43905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9" name="图示 28"/>
          <p:cNvGraphicFramePr/>
          <p:nvPr>
            <p:extLst>
              <p:ext uri="{D42A27DB-BD31-4B8C-83A1-F6EECF244321}">
                <p14:modId xmlns:p14="http://schemas.microsoft.com/office/powerpoint/2010/main" val="2551687396"/>
              </p:ext>
            </p:extLst>
          </p:nvPr>
        </p:nvGraphicFramePr>
        <p:xfrm>
          <a:off x="-900608" y="206198"/>
          <a:ext cx="2591135" cy="437280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0" name="矩形 29"/>
          <p:cNvSpPr/>
          <p:nvPr/>
        </p:nvSpPr>
        <p:spPr bwMode="auto">
          <a:xfrm>
            <a:off x="5536680" y="3850203"/>
            <a:ext cx="1127372" cy="809779"/>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缺陷记录</a:t>
            </a:r>
            <a:endParaRPr lang="en-US" altLang="zh-CN" sz="800" dirty="0" smtClean="0"/>
          </a:p>
          <a:p>
            <a:r>
              <a:rPr lang="zh-CN" altLang="en-US" sz="800" dirty="0" smtClean="0"/>
              <a:t>测试报告</a:t>
            </a:r>
            <a:endParaRPr lang="en-US" altLang="zh-CN" sz="800" dirty="0" smtClean="0"/>
          </a:p>
          <a:p>
            <a:r>
              <a:rPr lang="zh-CN" altLang="en-US" sz="800" dirty="0" smtClean="0"/>
              <a:t>用户</a:t>
            </a:r>
            <a:r>
              <a:rPr lang="en-US" altLang="zh-CN" sz="800" dirty="0" smtClean="0"/>
              <a:t>/</a:t>
            </a:r>
            <a:r>
              <a:rPr lang="zh-CN" altLang="en-US" sz="800" dirty="0" smtClean="0"/>
              <a:t>客服手册</a:t>
            </a:r>
            <a:endParaRPr lang="en-US" altLang="zh-CN" sz="800" dirty="0" smtClean="0"/>
          </a:p>
          <a:p>
            <a:r>
              <a:rPr lang="zh-CN" altLang="en-US" sz="800" dirty="0"/>
              <a:t>运</a:t>
            </a:r>
            <a:r>
              <a:rPr lang="zh-CN" altLang="en-US" sz="800" dirty="0" smtClean="0"/>
              <a:t>维手册</a:t>
            </a:r>
            <a:endParaRPr lang="en-US" altLang="zh-CN" sz="800" dirty="0" smtClean="0"/>
          </a:p>
          <a:p>
            <a:r>
              <a:rPr lang="zh-CN" altLang="en-US" sz="800" dirty="0" smtClean="0"/>
              <a:t>安装</a:t>
            </a:r>
            <a:r>
              <a:rPr lang="en-US" altLang="zh-CN" sz="800" dirty="0" smtClean="0"/>
              <a:t>/</a:t>
            </a:r>
            <a:r>
              <a:rPr lang="zh-CN" altLang="en-US" sz="800" dirty="0" smtClean="0"/>
              <a:t>部署手册</a:t>
            </a:r>
            <a:endParaRPr lang="zh-CN" altLang="en-US" sz="800" dirty="0"/>
          </a:p>
        </p:txBody>
      </p:sp>
      <p:grpSp>
        <p:nvGrpSpPr>
          <p:cNvPr id="2" name="组合 30"/>
          <p:cNvGrpSpPr/>
          <p:nvPr/>
        </p:nvGrpSpPr>
        <p:grpSpPr>
          <a:xfrm>
            <a:off x="827584" y="195486"/>
            <a:ext cx="8208912" cy="4464496"/>
            <a:chOff x="827584" y="690017"/>
            <a:chExt cx="8208912" cy="3969965"/>
          </a:xfrm>
        </p:grpSpPr>
        <p:sp>
          <p:nvSpPr>
            <p:cNvPr id="32" name="矩形 31"/>
            <p:cNvSpPr/>
            <p:nvPr/>
          </p:nvSpPr>
          <p:spPr bwMode="auto">
            <a:xfrm>
              <a:off x="827584" y="944141"/>
              <a:ext cx="1152128" cy="216024"/>
            </a:xfrm>
            <a:prstGeom prst="rect">
              <a:avLst/>
            </a:prstGeom>
            <a:solidFill>
              <a:srgbClr val="FFBE7D"/>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pPr algn="ctr"/>
              <a:r>
                <a:rPr lang="zh-CN" altLang="en-US" sz="800" dirty="0" smtClean="0"/>
                <a:t>产品立项、项目立项</a:t>
              </a:r>
              <a:endParaRPr lang="zh-CN" altLang="en-US" sz="800" dirty="0"/>
            </a:p>
          </p:txBody>
        </p:sp>
        <p:sp>
          <p:nvSpPr>
            <p:cNvPr id="33" name="矩形 32"/>
            <p:cNvSpPr/>
            <p:nvPr/>
          </p:nvSpPr>
          <p:spPr bwMode="auto">
            <a:xfrm>
              <a:off x="852338" y="1213123"/>
              <a:ext cx="8184157" cy="216024"/>
            </a:xfrm>
            <a:prstGeom prst="rect">
              <a:avLst/>
            </a:prstGeom>
            <a:solidFill>
              <a:srgbClr val="FFBE7D"/>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                                                 项目计划与监控                                                                                     问题与风险管理                                                                             沟通管理</a:t>
              </a:r>
              <a:endParaRPr lang="zh-CN" altLang="en-US" sz="800" dirty="0"/>
            </a:p>
          </p:txBody>
        </p:sp>
        <p:sp>
          <p:nvSpPr>
            <p:cNvPr id="34" name="矩形 33"/>
            <p:cNvSpPr/>
            <p:nvPr/>
          </p:nvSpPr>
          <p:spPr bwMode="auto">
            <a:xfrm>
              <a:off x="2177083" y="946820"/>
              <a:ext cx="864096" cy="216024"/>
            </a:xfrm>
            <a:prstGeom prst="rect">
              <a:avLst/>
            </a:prstGeom>
            <a:solidFill>
              <a:srgbClr val="FFBE7D"/>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pPr algn="ctr"/>
              <a:r>
                <a:rPr lang="zh-CN" altLang="en-US" sz="800" dirty="0" smtClean="0"/>
                <a:t>项目策划</a:t>
              </a:r>
              <a:endParaRPr lang="zh-CN" altLang="en-US" sz="800" dirty="0"/>
            </a:p>
          </p:txBody>
        </p:sp>
        <p:sp>
          <p:nvSpPr>
            <p:cNvPr id="35" name="矩形 34"/>
            <p:cNvSpPr/>
            <p:nvPr/>
          </p:nvSpPr>
          <p:spPr bwMode="auto">
            <a:xfrm>
              <a:off x="6850284" y="946820"/>
              <a:ext cx="962076" cy="216024"/>
            </a:xfrm>
            <a:prstGeom prst="rect">
              <a:avLst/>
            </a:prstGeom>
            <a:solidFill>
              <a:srgbClr val="FFBE7D"/>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pPr algn="ctr"/>
              <a:r>
                <a:rPr lang="zh-CN" altLang="en-US" sz="800" dirty="0" smtClean="0"/>
                <a:t>项目验收及总结</a:t>
              </a:r>
              <a:endParaRPr lang="zh-CN" altLang="en-US" sz="800" dirty="0"/>
            </a:p>
          </p:txBody>
        </p:sp>
        <p:sp>
          <p:nvSpPr>
            <p:cNvPr id="36" name="矩形 35"/>
            <p:cNvSpPr/>
            <p:nvPr/>
          </p:nvSpPr>
          <p:spPr bwMode="auto">
            <a:xfrm>
              <a:off x="852338" y="1483247"/>
              <a:ext cx="1127374" cy="216023"/>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需求初步调研与分析</a:t>
              </a:r>
              <a:endParaRPr lang="zh-CN" altLang="en-US" sz="800" dirty="0"/>
            </a:p>
          </p:txBody>
        </p:sp>
        <p:sp>
          <p:nvSpPr>
            <p:cNvPr id="37" name="矩形 36"/>
            <p:cNvSpPr/>
            <p:nvPr/>
          </p:nvSpPr>
          <p:spPr bwMode="auto">
            <a:xfrm>
              <a:off x="852338" y="1727845"/>
              <a:ext cx="1127373" cy="216024"/>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可行性分析</a:t>
              </a:r>
              <a:endParaRPr lang="zh-CN" altLang="en-US" sz="800" dirty="0"/>
            </a:p>
          </p:txBody>
        </p:sp>
        <p:sp>
          <p:nvSpPr>
            <p:cNvPr id="38" name="矩形 37"/>
            <p:cNvSpPr/>
            <p:nvPr/>
          </p:nvSpPr>
          <p:spPr bwMode="auto">
            <a:xfrm>
              <a:off x="852339" y="1981969"/>
              <a:ext cx="1127372" cy="216023"/>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需求调研与分析</a:t>
              </a:r>
              <a:endParaRPr lang="zh-CN" altLang="en-US" sz="800" dirty="0"/>
            </a:p>
          </p:txBody>
        </p:sp>
        <p:sp>
          <p:nvSpPr>
            <p:cNvPr id="39" name="矩形 38"/>
            <p:cNvSpPr/>
            <p:nvPr/>
          </p:nvSpPr>
          <p:spPr bwMode="auto">
            <a:xfrm>
              <a:off x="852340" y="2275334"/>
              <a:ext cx="1127372" cy="763513"/>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a:solidFill>
                    <a:srgbClr val="FF0000"/>
                  </a:solidFill>
                </a:rPr>
                <a:t>●可行性</a:t>
              </a:r>
              <a:r>
                <a:rPr lang="zh-CN" altLang="en-US" sz="800" dirty="0" smtClean="0">
                  <a:solidFill>
                    <a:srgbClr val="FF0000"/>
                  </a:solidFill>
                </a:rPr>
                <a:t>分析评审</a:t>
              </a:r>
              <a:endParaRPr lang="en-US" altLang="zh-CN" sz="800" dirty="0" smtClean="0">
                <a:solidFill>
                  <a:srgbClr val="FF0000"/>
                </a:solidFill>
              </a:endParaRPr>
            </a:p>
            <a:p>
              <a:r>
                <a:rPr lang="zh-CN" altLang="en-US" sz="800" dirty="0">
                  <a:solidFill>
                    <a:srgbClr val="FF0000"/>
                  </a:solidFill>
                </a:rPr>
                <a:t>●客户</a:t>
              </a:r>
              <a:r>
                <a:rPr lang="zh-CN" altLang="en-US" sz="800" dirty="0" smtClean="0">
                  <a:solidFill>
                    <a:srgbClr val="FF0000"/>
                  </a:solidFill>
                </a:rPr>
                <a:t>需求评审</a:t>
              </a:r>
              <a:endParaRPr lang="en-US" altLang="zh-CN" sz="800" dirty="0" smtClean="0">
                <a:solidFill>
                  <a:srgbClr val="FF0000"/>
                </a:solidFill>
              </a:endParaRPr>
            </a:p>
            <a:p>
              <a:r>
                <a:rPr lang="zh-CN" altLang="en-US" sz="800" dirty="0">
                  <a:solidFill>
                    <a:srgbClr val="FF0000"/>
                  </a:solidFill>
                </a:rPr>
                <a:t>●立项</a:t>
              </a:r>
              <a:r>
                <a:rPr lang="zh-CN" altLang="en-US" sz="800" dirty="0" smtClean="0">
                  <a:solidFill>
                    <a:srgbClr val="FF0000"/>
                  </a:solidFill>
                </a:rPr>
                <a:t>决策</a:t>
              </a:r>
              <a:endParaRPr lang="zh-CN" altLang="en-US" sz="800" dirty="0">
                <a:solidFill>
                  <a:srgbClr val="FF0000"/>
                </a:solidFill>
              </a:endParaRPr>
            </a:p>
          </p:txBody>
        </p:sp>
        <p:sp>
          <p:nvSpPr>
            <p:cNvPr id="40" name="矩形 39"/>
            <p:cNvSpPr/>
            <p:nvPr/>
          </p:nvSpPr>
          <p:spPr bwMode="auto">
            <a:xfrm>
              <a:off x="936898" y="690017"/>
              <a:ext cx="970806" cy="36004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pPr algn="ctr"/>
              <a:r>
                <a:rPr lang="zh-CN" altLang="en-US" sz="1400" dirty="0" smtClean="0">
                  <a:solidFill>
                    <a:schemeClr val="bg1"/>
                  </a:solidFill>
                </a:rPr>
                <a:t>立项阶段</a:t>
              </a:r>
              <a:endParaRPr lang="zh-CN" altLang="en-US" sz="1400" dirty="0">
                <a:solidFill>
                  <a:schemeClr val="bg1"/>
                </a:solidFill>
              </a:endParaRPr>
            </a:p>
          </p:txBody>
        </p:sp>
        <p:sp>
          <p:nvSpPr>
            <p:cNvPr id="41" name="矩形 40"/>
            <p:cNvSpPr/>
            <p:nvPr/>
          </p:nvSpPr>
          <p:spPr bwMode="auto">
            <a:xfrm>
              <a:off x="2123728" y="690017"/>
              <a:ext cx="970806" cy="36004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pPr algn="ctr"/>
              <a:r>
                <a:rPr lang="zh-CN" altLang="en-US" sz="1400" dirty="0" smtClean="0"/>
                <a:t>策划阶段</a:t>
              </a:r>
              <a:endParaRPr lang="zh-CN" altLang="en-US" sz="1400" dirty="0"/>
            </a:p>
          </p:txBody>
        </p:sp>
        <p:sp>
          <p:nvSpPr>
            <p:cNvPr id="42" name="矩形 41"/>
            <p:cNvSpPr/>
            <p:nvPr/>
          </p:nvSpPr>
          <p:spPr bwMode="auto">
            <a:xfrm>
              <a:off x="3275855" y="690017"/>
              <a:ext cx="2200025" cy="36004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1400" dirty="0" smtClean="0"/>
                <a:t>迭代</a:t>
              </a:r>
              <a:r>
                <a:rPr lang="en-US" altLang="zh-CN" sz="1400" dirty="0" smtClean="0"/>
                <a:t>1       </a:t>
              </a:r>
              <a:r>
                <a:rPr lang="zh-CN" altLang="en-US" sz="1400" dirty="0" smtClean="0"/>
                <a:t>迭代</a:t>
              </a:r>
              <a:r>
                <a:rPr lang="en-US" altLang="zh-CN" sz="1400" dirty="0"/>
                <a:t>2</a:t>
              </a:r>
              <a:r>
                <a:rPr lang="en-US" altLang="zh-CN" sz="1400" dirty="0" smtClean="0"/>
                <a:t>‥‥</a:t>
              </a:r>
              <a:r>
                <a:rPr lang="zh-CN" altLang="en-US" sz="1400" dirty="0" smtClean="0"/>
                <a:t>迭代</a:t>
              </a:r>
              <a:r>
                <a:rPr lang="en-US" altLang="zh-CN" sz="1400" dirty="0"/>
                <a:t>N</a:t>
              </a:r>
              <a:endParaRPr lang="zh-CN" altLang="en-US" sz="1400" dirty="0"/>
            </a:p>
          </p:txBody>
        </p:sp>
        <p:sp>
          <p:nvSpPr>
            <p:cNvPr id="44" name="矩形 43"/>
            <p:cNvSpPr/>
            <p:nvPr/>
          </p:nvSpPr>
          <p:spPr bwMode="auto">
            <a:xfrm>
              <a:off x="5623545" y="690017"/>
              <a:ext cx="970806" cy="36004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pPr algn="ctr"/>
              <a:r>
                <a:rPr lang="zh-CN" altLang="en-US" sz="1400" dirty="0" smtClean="0"/>
                <a:t>测试阶段</a:t>
              </a:r>
              <a:endParaRPr lang="zh-CN" altLang="en-US" sz="1400" dirty="0"/>
            </a:p>
          </p:txBody>
        </p:sp>
        <p:sp>
          <p:nvSpPr>
            <p:cNvPr id="45" name="矩形 44"/>
            <p:cNvSpPr/>
            <p:nvPr/>
          </p:nvSpPr>
          <p:spPr bwMode="auto">
            <a:xfrm>
              <a:off x="6794723" y="690017"/>
              <a:ext cx="970806" cy="36004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pPr algn="ctr"/>
              <a:r>
                <a:rPr lang="zh-CN" altLang="en-US" sz="1400" dirty="0" smtClean="0"/>
                <a:t>验收阶段</a:t>
              </a:r>
              <a:endParaRPr lang="zh-CN" altLang="en-US" sz="1400" dirty="0"/>
            </a:p>
          </p:txBody>
        </p:sp>
        <p:sp>
          <p:nvSpPr>
            <p:cNvPr id="46" name="矩形 45"/>
            <p:cNvSpPr/>
            <p:nvPr/>
          </p:nvSpPr>
          <p:spPr bwMode="auto">
            <a:xfrm>
              <a:off x="7965107" y="690017"/>
              <a:ext cx="970806" cy="36004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pPr algn="ctr"/>
              <a:r>
                <a:rPr lang="zh-CN" altLang="en-US" sz="1400" dirty="0" smtClean="0">
                  <a:solidFill>
                    <a:schemeClr val="bg1"/>
                  </a:solidFill>
                </a:rPr>
                <a:t>体验阶段</a:t>
              </a:r>
              <a:endParaRPr lang="zh-CN" altLang="en-US" sz="1400" dirty="0">
                <a:solidFill>
                  <a:schemeClr val="bg1"/>
                </a:solidFill>
              </a:endParaRPr>
            </a:p>
          </p:txBody>
        </p:sp>
        <p:sp>
          <p:nvSpPr>
            <p:cNvPr id="48" name="矩形 47"/>
            <p:cNvSpPr/>
            <p:nvPr/>
          </p:nvSpPr>
          <p:spPr bwMode="auto">
            <a:xfrm>
              <a:off x="1996331" y="1660283"/>
              <a:ext cx="1127372" cy="234888"/>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solidFill>
                    <a:srgbClr val="FF0000"/>
                  </a:solidFill>
                </a:rPr>
                <a:t>●项目计划评审</a:t>
              </a:r>
              <a:endParaRPr lang="zh-CN" altLang="en-US" sz="800" dirty="0">
                <a:solidFill>
                  <a:srgbClr val="FF0000"/>
                </a:solidFill>
              </a:endParaRPr>
            </a:p>
          </p:txBody>
        </p:sp>
        <p:sp>
          <p:nvSpPr>
            <p:cNvPr id="54" name="圆角右箭头 53"/>
            <p:cNvSpPr/>
            <p:nvPr/>
          </p:nvSpPr>
          <p:spPr bwMode="auto">
            <a:xfrm rot="5400000">
              <a:off x="2133864" y="1355240"/>
              <a:ext cx="140407" cy="396424"/>
            </a:xfrm>
            <a:prstGeom prst="bentArrow">
              <a:avLst/>
            </a:prstGeom>
            <a:solidFill>
              <a:schemeClr val="bg1"/>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55" name="圆角右箭头 54"/>
            <p:cNvSpPr/>
            <p:nvPr/>
          </p:nvSpPr>
          <p:spPr bwMode="auto">
            <a:xfrm rot="5400000">
              <a:off x="3291280" y="1493921"/>
              <a:ext cx="140407" cy="396424"/>
            </a:xfrm>
            <a:prstGeom prst="bentArrow">
              <a:avLst/>
            </a:prstGeom>
            <a:solidFill>
              <a:schemeClr val="bg1"/>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63" name="矩形 62"/>
            <p:cNvSpPr/>
            <p:nvPr/>
          </p:nvSpPr>
          <p:spPr bwMode="auto">
            <a:xfrm>
              <a:off x="1996330" y="3401938"/>
              <a:ext cx="7040165" cy="216024"/>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                                                                                                                              需求跟踪                        缺陷管理</a:t>
              </a:r>
              <a:endParaRPr lang="zh-CN" altLang="en-US" sz="800" dirty="0"/>
            </a:p>
          </p:txBody>
        </p:sp>
        <p:sp>
          <p:nvSpPr>
            <p:cNvPr id="66" name="矩形 65"/>
            <p:cNvSpPr/>
            <p:nvPr/>
          </p:nvSpPr>
          <p:spPr bwMode="auto">
            <a:xfrm>
              <a:off x="5544022" y="2110890"/>
              <a:ext cx="1127373" cy="216024"/>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系统测试</a:t>
              </a:r>
              <a:endParaRPr lang="zh-CN" altLang="en-US" sz="800" dirty="0"/>
            </a:p>
          </p:txBody>
        </p:sp>
        <p:sp>
          <p:nvSpPr>
            <p:cNvPr id="67" name="矩形 66"/>
            <p:cNvSpPr/>
            <p:nvPr/>
          </p:nvSpPr>
          <p:spPr bwMode="auto">
            <a:xfrm>
              <a:off x="5542384" y="2360055"/>
              <a:ext cx="1127373" cy="216024"/>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编写手册</a:t>
              </a:r>
              <a:endParaRPr lang="zh-CN" altLang="en-US" sz="800" dirty="0"/>
            </a:p>
          </p:txBody>
        </p:sp>
        <p:sp>
          <p:nvSpPr>
            <p:cNvPr id="68" name="矩形 67"/>
            <p:cNvSpPr/>
            <p:nvPr/>
          </p:nvSpPr>
          <p:spPr bwMode="auto">
            <a:xfrm>
              <a:off x="5532860" y="2611701"/>
              <a:ext cx="1127372" cy="396424"/>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solidFill>
                    <a:srgbClr val="FF0000"/>
                  </a:solidFill>
                </a:rPr>
                <a:t>●文档测试</a:t>
              </a:r>
              <a:endParaRPr lang="en-US" altLang="zh-CN" sz="800" dirty="0" smtClean="0">
                <a:solidFill>
                  <a:srgbClr val="FF0000"/>
                </a:solidFill>
              </a:endParaRPr>
            </a:p>
            <a:p>
              <a:r>
                <a:rPr lang="zh-CN" altLang="en-US" sz="800" dirty="0" smtClean="0">
                  <a:solidFill>
                    <a:srgbClr val="FF0000"/>
                  </a:solidFill>
                </a:rPr>
                <a:t>●测试报告评审</a:t>
              </a:r>
              <a:endParaRPr lang="en-US" altLang="zh-CN" sz="800" dirty="0">
                <a:solidFill>
                  <a:srgbClr val="FF0000"/>
                </a:solidFill>
              </a:endParaRPr>
            </a:p>
            <a:p>
              <a:endParaRPr lang="en-US" altLang="zh-CN" sz="800" dirty="0" smtClean="0">
                <a:solidFill>
                  <a:srgbClr val="FF0000"/>
                </a:solidFill>
              </a:endParaRPr>
            </a:p>
            <a:p>
              <a:endParaRPr lang="zh-CN" altLang="en-US" sz="800" dirty="0">
                <a:solidFill>
                  <a:srgbClr val="FF0000"/>
                </a:solidFill>
              </a:endParaRPr>
            </a:p>
          </p:txBody>
        </p:sp>
        <p:sp>
          <p:nvSpPr>
            <p:cNvPr id="69" name="圆角右箭头 68"/>
            <p:cNvSpPr/>
            <p:nvPr/>
          </p:nvSpPr>
          <p:spPr bwMode="auto">
            <a:xfrm rot="5400000">
              <a:off x="5643161" y="1814720"/>
              <a:ext cx="140407" cy="396424"/>
            </a:xfrm>
            <a:prstGeom prst="bentArrow">
              <a:avLst/>
            </a:prstGeom>
            <a:solidFill>
              <a:schemeClr val="bg1"/>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70" name="矩形 69"/>
            <p:cNvSpPr/>
            <p:nvPr/>
          </p:nvSpPr>
          <p:spPr bwMode="auto">
            <a:xfrm>
              <a:off x="6704409" y="2249810"/>
              <a:ext cx="1127373" cy="216024"/>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用户确认测试</a:t>
              </a:r>
              <a:endParaRPr lang="zh-CN" altLang="en-US" sz="800" dirty="0"/>
            </a:p>
          </p:txBody>
        </p:sp>
        <p:sp>
          <p:nvSpPr>
            <p:cNvPr id="71" name="矩形 70"/>
            <p:cNvSpPr/>
            <p:nvPr/>
          </p:nvSpPr>
          <p:spPr bwMode="auto">
            <a:xfrm>
              <a:off x="6704409" y="2506985"/>
              <a:ext cx="1127373" cy="216024"/>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用户培训</a:t>
              </a:r>
              <a:endParaRPr lang="zh-CN" altLang="en-US" sz="800" dirty="0"/>
            </a:p>
          </p:txBody>
        </p:sp>
        <p:sp>
          <p:nvSpPr>
            <p:cNvPr id="72" name="矩形 71"/>
            <p:cNvSpPr/>
            <p:nvPr/>
          </p:nvSpPr>
          <p:spPr bwMode="auto">
            <a:xfrm>
              <a:off x="6711752" y="2764160"/>
              <a:ext cx="1127373" cy="216024"/>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试运行</a:t>
              </a:r>
              <a:endParaRPr lang="zh-CN" altLang="en-US" sz="800" dirty="0"/>
            </a:p>
          </p:txBody>
        </p:sp>
        <p:sp>
          <p:nvSpPr>
            <p:cNvPr id="73" name="矩形 72"/>
            <p:cNvSpPr/>
            <p:nvPr/>
          </p:nvSpPr>
          <p:spPr bwMode="auto">
            <a:xfrm>
              <a:off x="6710114" y="3013323"/>
              <a:ext cx="1127373" cy="216024"/>
            </a:xfrm>
            <a:prstGeom prst="rect">
              <a:avLst/>
            </a:prstGeom>
            <a:solidFill>
              <a:schemeClr val="accent6">
                <a:lumMod val="20000"/>
                <a:lumOff val="8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产品发布</a:t>
              </a:r>
              <a:endParaRPr lang="zh-CN" altLang="en-US" sz="800" dirty="0"/>
            </a:p>
          </p:txBody>
        </p:sp>
        <p:sp>
          <p:nvSpPr>
            <p:cNvPr id="74" name="圆角右箭头 73"/>
            <p:cNvSpPr/>
            <p:nvPr/>
          </p:nvSpPr>
          <p:spPr bwMode="auto">
            <a:xfrm rot="5400000">
              <a:off x="6823864" y="1967120"/>
              <a:ext cx="140407" cy="396424"/>
            </a:xfrm>
            <a:prstGeom prst="bentArrow">
              <a:avLst/>
            </a:prstGeom>
            <a:solidFill>
              <a:schemeClr val="bg1"/>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pPr algn="ctr"/>
              <a:endParaRPr lang="zh-CN" altLang="en-US"/>
            </a:p>
          </p:txBody>
        </p:sp>
        <p:sp>
          <p:nvSpPr>
            <p:cNvPr id="76" name="矩形 75"/>
            <p:cNvSpPr/>
            <p:nvPr/>
          </p:nvSpPr>
          <p:spPr bwMode="auto">
            <a:xfrm>
              <a:off x="1996331" y="3676253"/>
              <a:ext cx="7040165" cy="216024"/>
            </a:xfrm>
            <a:prstGeom prst="rect">
              <a:avLst/>
            </a:prstGeom>
            <a:solidFill>
              <a:schemeClr val="accent5">
                <a:lumMod val="60000"/>
                <a:lumOff val="40000"/>
              </a:schemeClr>
            </a:solidFill>
            <a:ln w="9525">
              <a:solidFill>
                <a:srgbClr val="000000"/>
              </a:solid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                                       配置管理                                                         质量保证                                         度量管理                                           培训管理</a:t>
              </a:r>
              <a:endParaRPr lang="zh-CN" altLang="en-US" sz="800" dirty="0"/>
            </a:p>
          </p:txBody>
        </p:sp>
        <p:sp>
          <p:nvSpPr>
            <p:cNvPr id="77" name="矩形 76"/>
            <p:cNvSpPr/>
            <p:nvPr/>
          </p:nvSpPr>
          <p:spPr bwMode="auto">
            <a:xfrm>
              <a:off x="899592" y="3939902"/>
              <a:ext cx="1127372" cy="72008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solidFill>
                    <a:schemeClr val="bg1"/>
                  </a:solidFill>
                </a:rPr>
                <a:t>客户需求列表</a:t>
              </a:r>
              <a:endParaRPr lang="en-US" altLang="zh-CN" sz="800" dirty="0" smtClean="0">
                <a:solidFill>
                  <a:schemeClr val="bg1"/>
                </a:solidFill>
              </a:endParaRPr>
            </a:p>
            <a:p>
              <a:r>
                <a:rPr lang="zh-CN" altLang="en-US" sz="800" dirty="0" smtClean="0">
                  <a:solidFill>
                    <a:schemeClr val="bg1"/>
                  </a:solidFill>
                </a:rPr>
                <a:t>可行性分析报告</a:t>
              </a:r>
              <a:endParaRPr lang="en-US" altLang="zh-CN" sz="800" dirty="0" smtClean="0">
                <a:solidFill>
                  <a:schemeClr val="bg1"/>
                </a:solidFill>
              </a:endParaRPr>
            </a:p>
            <a:p>
              <a:r>
                <a:rPr lang="zh-CN" altLang="en-US" sz="800" dirty="0" smtClean="0">
                  <a:solidFill>
                    <a:schemeClr val="bg1"/>
                  </a:solidFill>
                </a:rPr>
                <a:t>快速原型（可选）</a:t>
              </a:r>
              <a:endParaRPr lang="en-US" altLang="zh-CN" sz="800" dirty="0" smtClean="0">
                <a:solidFill>
                  <a:schemeClr val="bg1"/>
                </a:solidFill>
              </a:endParaRPr>
            </a:p>
            <a:p>
              <a:r>
                <a:rPr lang="zh-CN" altLang="en-US" sz="800" dirty="0">
                  <a:solidFill>
                    <a:schemeClr val="bg1"/>
                  </a:solidFill>
                </a:rPr>
                <a:t>立项</a:t>
              </a:r>
              <a:r>
                <a:rPr lang="zh-CN" altLang="en-US" sz="800" dirty="0" smtClean="0">
                  <a:solidFill>
                    <a:schemeClr val="bg1"/>
                  </a:solidFill>
                </a:rPr>
                <a:t>报告（可选）</a:t>
              </a:r>
              <a:endParaRPr lang="en-US" altLang="zh-CN" sz="800" dirty="0" smtClean="0">
                <a:solidFill>
                  <a:schemeClr val="bg1"/>
                </a:solidFill>
              </a:endParaRPr>
            </a:p>
            <a:p>
              <a:r>
                <a:rPr lang="zh-CN" altLang="en-US" sz="800" dirty="0" smtClean="0">
                  <a:solidFill>
                    <a:schemeClr val="bg1"/>
                  </a:solidFill>
                </a:rPr>
                <a:t>快速设计说明书</a:t>
              </a:r>
              <a:endParaRPr lang="en-US" altLang="zh-CN" sz="800" dirty="0" smtClean="0">
                <a:solidFill>
                  <a:schemeClr val="bg1"/>
                </a:solidFill>
              </a:endParaRPr>
            </a:p>
          </p:txBody>
        </p:sp>
        <p:sp>
          <p:nvSpPr>
            <p:cNvPr id="78" name="矩形 77"/>
            <p:cNvSpPr/>
            <p:nvPr/>
          </p:nvSpPr>
          <p:spPr bwMode="auto">
            <a:xfrm>
              <a:off x="2051720" y="3939902"/>
              <a:ext cx="1127372" cy="72008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r>
                <a:rPr lang="en-US" altLang="zh-CN" sz="800" dirty="0" smtClean="0"/>
                <a:t>WBS</a:t>
              </a:r>
            </a:p>
            <a:p>
              <a:r>
                <a:rPr lang="zh-CN" altLang="en-US" sz="800" dirty="0" smtClean="0"/>
                <a:t>项目计划书</a:t>
              </a:r>
              <a:endParaRPr lang="zh-CN" altLang="en-US" sz="800" dirty="0"/>
            </a:p>
          </p:txBody>
        </p:sp>
        <p:sp>
          <p:nvSpPr>
            <p:cNvPr id="79" name="矩形 78"/>
            <p:cNvSpPr/>
            <p:nvPr/>
          </p:nvSpPr>
          <p:spPr bwMode="auto">
            <a:xfrm>
              <a:off x="3204034" y="3896444"/>
              <a:ext cx="1127372" cy="72008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迭代计划</a:t>
              </a:r>
              <a:endParaRPr lang="en-US" altLang="zh-CN" sz="800" dirty="0" smtClean="0"/>
            </a:p>
            <a:p>
              <a:r>
                <a:rPr lang="zh-CN" altLang="en-US" sz="800" dirty="0" smtClean="0"/>
                <a:t>用户故事</a:t>
              </a:r>
              <a:endParaRPr lang="en-US" altLang="zh-CN" sz="800" dirty="0" smtClean="0"/>
            </a:p>
            <a:p>
              <a:r>
                <a:rPr lang="zh-CN" altLang="en-US" sz="800" dirty="0" smtClean="0"/>
                <a:t>测试计划说明书</a:t>
              </a:r>
              <a:endParaRPr lang="zh-CN" altLang="en-US" sz="800" dirty="0"/>
            </a:p>
          </p:txBody>
        </p:sp>
        <p:sp>
          <p:nvSpPr>
            <p:cNvPr id="80" name="矩形 79"/>
            <p:cNvSpPr/>
            <p:nvPr/>
          </p:nvSpPr>
          <p:spPr bwMode="auto">
            <a:xfrm>
              <a:off x="4348509" y="3896444"/>
              <a:ext cx="1127372" cy="72008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代码</a:t>
              </a:r>
              <a:endParaRPr lang="en-US" altLang="zh-CN" sz="800" dirty="0" smtClean="0"/>
            </a:p>
            <a:p>
              <a:r>
                <a:rPr lang="zh-CN" altLang="en-US" sz="800" dirty="0" smtClean="0"/>
                <a:t>集成测试用例</a:t>
              </a:r>
              <a:endParaRPr lang="en-US" altLang="zh-CN" sz="800" dirty="0" smtClean="0"/>
            </a:p>
            <a:p>
              <a:r>
                <a:rPr lang="zh-CN" altLang="en-US" sz="800" dirty="0" smtClean="0"/>
                <a:t>系统测试用例</a:t>
              </a:r>
              <a:endParaRPr lang="en-US" altLang="zh-CN" sz="800" dirty="0" smtClean="0"/>
            </a:p>
            <a:p>
              <a:r>
                <a:rPr lang="zh-CN" altLang="en-US" sz="800" dirty="0"/>
                <a:t>转</a:t>
              </a:r>
              <a:r>
                <a:rPr lang="zh-CN" altLang="en-US" sz="800" dirty="0" smtClean="0"/>
                <a:t>测申请单</a:t>
              </a:r>
              <a:endParaRPr lang="en-US" altLang="zh-CN" sz="800" dirty="0" smtClean="0"/>
            </a:p>
            <a:p>
              <a:r>
                <a:rPr lang="zh-CN" altLang="en-US" sz="800" dirty="0" smtClean="0"/>
                <a:t>测试缺陷</a:t>
              </a:r>
              <a:endParaRPr lang="en-US" altLang="zh-CN" sz="800" dirty="0" smtClean="0"/>
            </a:p>
            <a:p>
              <a:r>
                <a:rPr lang="zh-CN" altLang="en-US" sz="800" dirty="0" smtClean="0"/>
                <a:t>测试报告</a:t>
              </a:r>
              <a:endParaRPr lang="zh-CN" altLang="en-US" sz="800" dirty="0"/>
            </a:p>
          </p:txBody>
        </p:sp>
        <p:sp>
          <p:nvSpPr>
            <p:cNvPr id="81" name="矩形 80"/>
            <p:cNvSpPr/>
            <p:nvPr/>
          </p:nvSpPr>
          <p:spPr bwMode="auto">
            <a:xfrm>
              <a:off x="6716440" y="3939902"/>
              <a:ext cx="1127372" cy="72008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t>测试缺陷</a:t>
              </a:r>
              <a:endParaRPr lang="en-US" altLang="zh-CN" sz="800" dirty="0" smtClean="0"/>
            </a:p>
            <a:p>
              <a:r>
                <a:rPr lang="zh-CN" altLang="en-US" sz="800" dirty="0" smtClean="0"/>
                <a:t>用户测试报告</a:t>
              </a:r>
              <a:endParaRPr lang="en-US" altLang="zh-CN" sz="800" dirty="0" smtClean="0"/>
            </a:p>
            <a:p>
              <a:r>
                <a:rPr lang="zh-CN" altLang="en-US" sz="800" dirty="0" smtClean="0"/>
                <a:t>培训教材</a:t>
              </a:r>
              <a:endParaRPr lang="en-US" altLang="zh-CN" sz="800" dirty="0" smtClean="0"/>
            </a:p>
            <a:p>
              <a:r>
                <a:rPr lang="zh-CN" altLang="en-US" sz="800" dirty="0" smtClean="0"/>
                <a:t>试运行报告</a:t>
              </a:r>
              <a:endParaRPr lang="en-US" altLang="zh-CN" sz="800" dirty="0" smtClean="0"/>
            </a:p>
            <a:p>
              <a:r>
                <a:rPr lang="zh-CN" altLang="en-US" sz="800" dirty="0" smtClean="0"/>
                <a:t>验收报告</a:t>
              </a:r>
              <a:endParaRPr lang="en-US" altLang="zh-CN" sz="800" dirty="0" smtClean="0"/>
            </a:p>
            <a:p>
              <a:r>
                <a:rPr lang="zh-CN" altLang="en-US" sz="800" dirty="0" smtClean="0"/>
                <a:t>项目总结报告</a:t>
              </a:r>
              <a:endParaRPr lang="zh-CN" altLang="en-US" sz="800" dirty="0"/>
            </a:p>
          </p:txBody>
        </p:sp>
        <p:sp>
          <p:nvSpPr>
            <p:cNvPr id="82" name="矩形 81"/>
            <p:cNvSpPr/>
            <p:nvPr/>
          </p:nvSpPr>
          <p:spPr bwMode="auto">
            <a:xfrm>
              <a:off x="7886824" y="3896444"/>
              <a:ext cx="1127372" cy="72008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solidFill>
                    <a:schemeClr val="bg1"/>
                  </a:solidFill>
                </a:rPr>
                <a:t>产品体验计划</a:t>
              </a:r>
              <a:endParaRPr lang="en-US" altLang="zh-CN" sz="800" dirty="0" smtClean="0">
                <a:solidFill>
                  <a:schemeClr val="bg1"/>
                </a:solidFill>
              </a:endParaRPr>
            </a:p>
            <a:p>
              <a:r>
                <a:rPr lang="zh-CN" altLang="en-US" sz="800" dirty="0" smtClean="0">
                  <a:solidFill>
                    <a:schemeClr val="bg1"/>
                  </a:solidFill>
                </a:rPr>
                <a:t>市场营销体验报告</a:t>
              </a:r>
              <a:endParaRPr lang="en-US" altLang="zh-CN" sz="800" dirty="0" smtClean="0">
                <a:solidFill>
                  <a:schemeClr val="bg1"/>
                </a:solidFill>
              </a:endParaRPr>
            </a:p>
            <a:p>
              <a:r>
                <a:rPr lang="zh-CN" altLang="en-US" sz="800" dirty="0" smtClean="0">
                  <a:solidFill>
                    <a:schemeClr val="bg1"/>
                  </a:solidFill>
                </a:rPr>
                <a:t>用户代表体验报告</a:t>
              </a:r>
              <a:endParaRPr lang="en-US" altLang="zh-CN" sz="800" dirty="0" smtClean="0">
                <a:solidFill>
                  <a:schemeClr val="bg1"/>
                </a:solidFill>
              </a:endParaRPr>
            </a:p>
            <a:p>
              <a:r>
                <a:rPr lang="zh-CN" altLang="en-US" sz="800" dirty="0" smtClean="0">
                  <a:solidFill>
                    <a:schemeClr val="bg1"/>
                  </a:solidFill>
                </a:rPr>
                <a:t>产品定价方案</a:t>
              </a:r>
              <a:endParaRPr lang="en-US" altLang="zh-CN" sz="800" dirty="0" smtClean="0">
                <a:solidFill>
                  <a:schemeClr val="bg1"/>
                </a:solidFill>
              </a:endParaRPr>
            </a:p>
            <a:p>
              <a:endParaRPr lang="zh-CN" altLang="en-US" sz="800" dirty="0">
                <a:solidFill>
                  <a:schemeClr val="bg1"/>
                </a:solidFill>
              </a:endParaRPr>
            </a:p>
          </p:txBody>
        </p:sp>
      </p:grpSp>
      <p:cxnSp>
        <p:nvCxnSpPr>
          <p:cNvPr id="6" name="直接连接符 5"/>
          <p:cNvCxnSpPr/>
          <p:nvPr/>
        </p:nvCxnSpPr>
        <p:spPr>
          <a:xfrm>
            <a:off x="3169567" y="0"/>
            <a:ext cx="0" cy="5143500"/>
          </a:xfrm>
          <a:prstGeom prst="line">
            <a:avLst/>
          </a:prstGeom>
          <a:ln w="1905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522208" y="-358"/>
            <a:ext cx="0" cy="5143500"/>
          </a:xfrm>
          <a:prstGeom prst="line">
            <a:avLst/>
          </a:prstGeom>
          <a:ln w="1905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692415" y="3876"/>
            <a:ext cx="0" cy="5143500"/>
          </a:xfrm>
          <a:prstGeom prst="line">
            <a:avLst/>
          </a:prstGeom>
          <a:ln w="19050"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169567" y="783754"/>
            <a:ext cx="0" cy="242934"/>
          </a:xfrm>
          <a:prstGeom prst="line">
            <a:avLst/>
          </a:prstGeom>
          <a:ln w="19050" cmpd="sng">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345880" y="783754"/>
            <a:ext cx="0" cy="242934"/>
          </a:xfrm>
          <a:prstGeom prst="line">
            <a:avLst/>
          </a:prstGeom>
          <a:ln w="19050" cmpd="sng">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522208" y="788516"/>
            <a:ext cx="0" cy="242934"/>
          </a:xfrm>
          <a:prstGeom prst="line">
            <a:avLst/>
          </a:prstGeom>
          <a:ln w="19050" cmpd="sng">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693573" y="778991"/>
            <a:ext cx="0" cy="242934"/>
          </a:xfrm>
          <a:prstGeom prst="line">
            <a:avLst/>
          </a:prstGeom>
          <a:ln w="19050" cmpd="sng">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169567" y="3252740"/>
            <a:ext cx="0" cy="242934"/>
          </a:xfrm>
          <a:prstGeom prst="line">
            <a:avLst/>
          </a:prstGeom>
          <a:ln w="19050" cmpd="sng">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340931" y="3252740"/>
            <a:ext cx="0" cy="242934"/>
          </a:xfrm>
          <a:prstGeom prst="line">
            <a:avLst/>
          </a:prstGeom>
          <a:ln w="19050" cmpd="sng">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522208" y="3242869"/>
            <a:ext cx="0" cy="242934"/>
          </a:xfrm>
          <a:prstGeom prst="line">
            <a:avLst/>
          </a:prstGeom>
          <a:ln w="19050" cmpd="sng">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692415" y="3242869"/>
            <a:ext cx="0" cy="242934"/>
          </a:xfrm>
          <a:prstGeom prst="line">
            <a:avLst/>
          </a:prstGeom>
          <a:ln w="19050" cmpd="sng">
            <a:solidFill>
              <a:schemeClr val="accent6">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170348" y="3553635"/>
            <a:ext cx="0" cy="242934"/>
          </a:xfrm>
          <a:prstGeom prst="line">
            <a:avLst/>
          </a:prstGeom>
          <a:ln w="19050" cmpd="sng">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345880" y="3556926"/>
            <a:ext cx="0" cy="242934"/>
          </a:xfrm>
          <a:prstGeom prst="line">
            <a:avLst/>
          </a:prstGeom>
          <a:ln w="19050" cmpd="sng">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522208" y="3552952"/>
            <a:ext cx="0" cy="242934"/>
          </a:xfrm>
          <a:prstGeom prst="line">
            <a:avLst/>
          </a:prstGeom>
          <a:ln w="19050" cmpd="sng">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693573" y="3558285"/>
            <a:ext cx="0" cy="242934"/>
          </a:xfrm>
          <a:prstGeom prst="line">
            <a:avLst/>
          </a:prstGeom>
          <a:ln w="19050" cmpd="sng">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843808" y="1030378"/>
            <a:ext cx="400647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2929198" y="783754"/>
            <a:ext cx="400647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2839713" y="3251666"/>
            <a:ext cx="400647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2992113" y="3485029"/>
            <a:ext cx="400647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839712" y="3551831"/>
            <a:ext cx="400647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887590" y="3799526"/>
            <a:ext cx="400647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直角三角形 82"/>
          <p:cNvSpPr/>
          <p:nvPr/>
        </p:nvSpPr>
        <p:spPr>
          <a:xfrm>
            <a:off x="3209180" y="1330460"/>
            <a:ext cx="1481467" cy="497652"/>
          </a:xfrm>
          <a:prstGeom prst="rtTriangle">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800" dirty="0">
              <a:solidFill>
                <a:schemeClr val="tx1">
                  <a:lumMod val="65000"/>
                  <a:lumOff val="35000"/>
                </a:schemeClr>
              </a:solidFill>
            </a:endParaRPr>
          </a:p>
        </p:txBody>
      </p:sp>
      <p:sp>
        <p:nvSpPr>
          <p:cNvPr id="84" name="矩形 83"/>
          <p:cNvSpPr/>
          <p:nvPr/>
        </p:nvSpPr>
        <p:spPr>
          <a:xfrm>
            <a:off x="3204035" y="1484061"/>
            <a:ext cx="743306" cy="344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smtClean="0">
                <a:solidFill>
                  <a:schemeClr val="tx1">
                    <a:lumMod val="65000"/>
                    <a:lumOff val="35000"/>
                  </a:schemeClr>
                </a:solidFill>
              </a:rPr>
              <a:t>需求分析、设计、编码、测试、发布</a:t>
            </a:r>
            <a:endParaRPr lang="zh-CN" altLang="en-US" sz="800" dirty="0">
              <a:solidFill>
                <a:schemeClr val="tx1">
                  <a:lumMod val="65000"/>
                  <a:lumOff val="35000"/>
                </a:schemeClr>
              </a:solidFill>
            </a:endParaRPr>
          </a:p>
        </p:txBody>
      </p:sp>
      <p:sp>
        <p:nvSpPr>
          <p:cNvPr id="85" name="菱形 84"/>
          <p:cNvSpPr/>
          <p:nvPr/>
        </p:nvSpPr>
        <p:spPr>
          <a:xfrm>
            <a:off x="3470882" y="1884156"/>
            <a:ext cx="1786581" cy="549718"/>
          </a:xfrm>
          <a:prstGeom prst="diamond">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3947341" y="2001437"/>
            <a:ext cx="743306" cy="344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smtClean="0">
                <a:solidFill>
                  <a:schemeClr val="tx1">
                    <a:lumMod val="65000"/>
                    <a:lumOff val="35000"/>
                  </a:schemeClr>
                </a:solidFill>
              </a:rPr>
              <a:t>需求分析、设计、编码、测试、发布</a:t>
            </a:r>
            <a:endParaRPr lang="zh-CN" altLang="en-US" sz="800" dirty="0">
              <a:solidFill>
                <a:schemeClr val="tx1">
                  <a:lumMod val="65000"/>
                  <a:lumOff val="35000"/>
                </a:schemeClr>
              </a:solidFill>
            </a:endParaRPr>
          </a:p>
        </p:txBody>
      </p:sp>
      <p:sp>
        <p:nvSpPr>
          <p:cNvPr id="90" name="直角三角形 89"/>
          <p:cNvSpPr/>
          <p:nvPr/>
        </p:nvSpPr>
        <p:spPr>
          <a:xfrm rot="16200000">
            <a:off x="4475360" y="1774169"/>
            <a:ext cx="496800" cy="1483200"/>
          </a:xfrm>
          <a:prstGeom prst="rtTriangle">
            <a:avLst/>
          </a:prstGeom>
          <a:solidFill>
            <a:schemeClr val="accent6">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4855404" y="2420118"/>
            <a:ext cx="743306" cy="3440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smtClean="0">
                <a:solidFill>
                  <a:schemeClr val="tx1">
                    <a:lumMod val="65000"/>
                    <a:lumOff val="35000"/>
                  </a:schemeClr>
                </a:solidFill>
              </a:rPr>
              <a:t>需求分析、设计、编码、测试、发布</a:t>
            </a:r>
            <a:endParaRPr lang="zh-CN" altLang="en-US" sz="800" dirty="0">
              <a:solidFill>
                <a:schemeClr val="tx1">
                  <a:lumMod val="65000"/>
                  <a:lumOff val="35000"/>
                </a:schemeClr>
              </a:solidFill>
            </a:endParaRPr>
          </a:p>
        </p:txBody>
      </p:sp>
      <p:grpSp>
        <p:nvGrpSpPr>
          <p:cNvPr id="3" name="组合 97"/>
          <p:cNvGrpSpPr/>
          <p:nvPr/>
        </p:nvGrpSpPr>
        <p:grpSpPr>
          <a:xfrm>
            <a:off x="4230916" y="1120232"/>
            <a:ext cx="365141" cy="446992"/>
            <a:chOff x="4134851" y="1166477"/>
            <a:chExt cx="365141" cy="446992"/>
          </a:xfrm>
        </p:grpSpPr>
        <p:sp>
          <p:nvSpPr>
            <p:cNvPr id="96" name="上弧形箭头 95"/>
            <p:cNvSpPr/>
            <p:nvPr/>
          </p:nvSpPr>
          <p:spPr>
            <a:xfrm>
              <a:off x="4139952" y="1166477"/>
              <a:ext cx="360040" cy="196117"/>
            </a:xfrm>
            <a:prstGeom prst="curvedDownArrow">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7" name="右弧形箭头 96"/>
            <p:cNvSpPr/>
            <p:nvPr/>
          </p:nvSpPr>
          <p:spPr>
            <a:xfrm rot="5212109">
              <a:off x="4215851" y="1334469"/>
              <a:ext cx="198000" cy="360000"/>
            </a:xfrm>
            <a:prstGeom prst="curvedLeftArrow">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99" name="矩形 98"/>
          <p:cNvSpPr/>
          <p:nvPr/>
        </p:nvSpPr>
        <p:spPr bwMode="auto">
          <a:xfrm>
            <a:off x="3304333" y="2777269"/>
            <a:ext cx="1127372" cy="46560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solidFill>
                  <a:srgbClr val="FF0000"/>
                </a:solidFill>
              </a:rPr>
              <a:t>●需求规格评审</a:t>
            </a:r>
            <a:endParaRPr lang="en-US" altLang="zh-CN" sz="800" dirty="0" smtClean="0">
              <a:solidFill>
                <a:srgbClr val="FF0000"/>
              </a:solidFill>
            </a:endParaRPr>
          </a:p>
          <a:p>
            <a:r>
              <a:rPr lang="zh-CN" altLang="en-US" sz="800" dirty="0" smtClean="0">
                <a:solidFill>
                  <a:srgbClr val="FF0000"/>
                </a:solidFill>
              </a:rPr>
              <a:t>●</a:t>
            </a:r>
            <a:r>
              <a:rPr lang="zh-CN" altLang="en-US" sz="800" dirty="0">
                <a:solidFill>
                  <a:srgbClr val="FF0000"/>
                </a:solidFill>
              </a:rPr>
              <a:t>设计</a:t>
            </a:r>
            <a:r>
              <a:rPr lang="zh-CN" altLang="en-US" sz="800" dirty="0" smtClean="0">
                <a:solidFill>
                  <a:srgbClr val="FF0000"/>
                </a:solidFill>
              </a:rPr>
              <a:t>评审</a:t>
            </a:r>
            <a:endParaRPr lang="en-US" altLang="zh-CN" sz="800" dirty="0">
              <a:solidFill>
                <a:srgbClr val="FF0000"/>
              </a:solidFill>
            </a:endParaRPr>
          </a:p>
          <a:p>
            <a:endParaRPr lang="en-US" altLang="zh-CN" sz="800" dirty="0" smtClean="0">
              <a:solidFill>
                <a:srgbClr val="FF0000"/>
              </a:solidFill>
            </a:endParaRPr>
          </a:p>
          <a:p>
            <a:endParaRPr lang="en-US" altLang="zh-CN" sz="800" dirty="0" smtClean="0">
              <a:solidFill>
                <a:srgbClr val="FF0000"/>
              </a:solidFill>
            </a:endParaRPr>
          </a:p>
          <a:p>
            <a:endParaRPr lang="zh-CN" altLang="en-US" sz="800" dirty="0">
              <a:solidFill>
                <a:srgbClr val="FF0000"/>
              </a:solidFill>
            </a:endParaRPr>
          </a:p>
        </p:txBody>
      </p:sp>
      <p:sp>
        <p:nvSpPr>
          <p:cNvPr id="100" name="矩形 99"/>
          <p:cNvSpPr/>
          <p:nvPr/>
        </p:nvSpPr>
        <p:spPr bwMode="auto">
          <a:xfrm>
            <a:off x="4309748" y="2813696"/>
            <a:ext cx="1127372" cy="465600"/>
          </a:xfrm>
          <a:prstGeom prst="rect">
            <a:avLst/>
          </a:prstGeom>
          <a:noFill/>
          <a:ln w="9525">
            <a:noFill/>
            <a:miter lim="800000"/>
            <a:headEnd/>
            <a:tailEnd/>
          </a:ln>
          <a:effectLst/>
        </p:spPr>
        <p:txBody>
          <a:bodyPr vert="horz" wrap="square" lIns="91440" tIns="45720" rIns="91440" bIns="45720" numCol="1" rtlCol="0" anchor="t" anchorCtr="0" compatLnSpc="1">
            <a:prstTxWarp prst="textNoShape">
              <a:avLst/>
            </a:prstTxWarp>
          </a:bodyPr>
          <a:lstStyle/>
          <a:p>
            <a:r>
              <a:rPr lang="zh-CN" altLang="en-US" sz="800" dirty="0" smtClean="0">
                <a:solidFill>
                  <a:srgbClr val="FF0000"/>
                </a:solidFill>
              </a:rPr>
              <a:t>●代码走查</a:t>
            </a:r>
            <a:endParaRPr lang="en-US" altLang="zh-CN" sz="800" dirty="0" smtClean="0">
              <a:solidFill>
                <a:srgbClr val="FF0000"/>
              </a:solidFill>
            </a:endParaRPr>
          </a:p>
          <a:p>
            <a:r>
              <a:rPr lang="zh-CN" altLang="en-US" sz="800" dirty="0" smtClean="0">
                <a:solidFill>
                  <a:srgbClr val="FF0000"/>
                </a:solidFill>
              </a:rPr>
              <a:t>●用例评审</a:t>
            </a:r>
            <a:endParaRPr lang="en-US" altLang="zh-CN" sz="800" dirty="0">
              <a:solidFill>
                <a:srgbClr val="FF0000"/>
              </a:solidFill>
            </a:endParaRPr>
          </a:p>
          <a:p>
            <a:endParaRPr lang="en-US" altLang="zh-CN" sz="800" dirty="0" smtClean="0">
              <a:solidFill>
                <a:srgbClr val="FF0000"/>
              </a:solidFill>
            </a:endParaRPr>
          </a:p>
          <a:p>
            <a:endParaRPr lang="en-US" altLang="zh-CN" sz="800" dirty="0" smtClean="0">
              <a:solidFill>
                <a:srgbClr val="FF0000"/>
              </a:solidFill>
            </a:endParaRPr>
          </a:p>
          <a:p>
            <a:endParaRPr lang="zh-CN" altLang="en-US" sz="800" dirty="0">
              <a:solidFill>
                <a:srgbClr val="FF0000"/>
              </a:solidFill>
            </a:endParaRPr>
          </a:p>
        </p:txBody>
      </p:sp>
      <p:pic>
        <p:nvPicPr>
          <p:cNvPr id="87" name="Picture 2" descr="C:\Program Files\Microsoft Office\MEDIA\CAGCAT10\j0293240.wmf">
            <a:hlinkClick r:id="rId13" action="ppaction://hlinksldjump"/>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172400" y="4754240"/>
            <a:ext cx="477313" cy="352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8121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5576" y="555526"/>
            <a:ext cx="4032448" cy="923330"/>
          </a:xfrm>
          <a:prstGeom prst="rect">
            <a:avLst/>
          </a:prstGeom>
          <a:noFill/>
        </p:spPr>
        <p:txBody>
          <a:bodyPr wrap="square" rtlCol="0">
            <a:spAutoFit/>
          </a:bodyPr>
          <a:lstStyle/>
          <a:p>
            <a:r>
              <a:rPr lang="zh-CN" altLang="en-US" dirty="0" smtClean="0"/>
              <a:t>趣味小贴士</a:t>
            </a:r>
            <a:endParaRPr lang="en-US" altLang="zh-CN" dirty="0" smtClean="0"/>
          </a:p>
          <a:p>
            <a:endParaRPr lang="en-US" altLang="zh-CN" dirty="0"/>
          </a:p>
          <a:p>
            <a:r>
              <a:rPr lang="zh-CN" altLang="en-US" dirty="0" smtClean="0"/>
              <a:t>迭代开发和增量开发的区别是什么？</a:t>
            </a:r>
            <a:endParaRPr lang="zh-CN" altLang="en-US" dirty="0"/>
          </a:p>
        </p:txBody>
      </p:sp>
      <p:pic>
        <p:nvPicPr>
          <p:cNvPr id="249858" name="Picture 2" descr="C:\Users\senlian.huang\Desktop\教育团队培训\敏捷开发.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635646"/>
            <a:ext cx="2879998" cy="14529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senlian.huang\Desktop\RTX截图未命名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4008" y="2787774"/>
            <a:ext cx="3352800"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611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zh-CN" altLang="en-US" dirty="0" smtClean="0">
                <a:solidFill>
                  <a:srgbClr val="00B0F0"/>
                </a:solidFill>
              </a:rPr>
              <a:t>公司研发流程架构</a:t>
            </a:r>
            <a:endParaRPr lang="zh-CN" altLang="en-US" dirty="0"/>
          </a:p>
        </p:txBody>
      </p:sp>
      <p:sp>
        <p:nvSpPr>
          <p:cNvPr id="32" name="TextBox 31"/>
          <p:cNvSpPr txBox="1"/>
          <p:nvPr/>
        </p:nvSpPr>
        <p:spPr>
          <a:xfrm>
            <a:off x="0" y="1039688"/>
            <a:ext cx="3203847" cy="3116238"/>
          </a:xfrm>
          <a:prstGeom prst="rect">
            <a:avLst/>
          </a:prstGeom>
          <a:noFill/>
        </p:spPr>
        <p:txBody>
          <a:bodyPr wrap="square" rtlCol="0">
            <a:spAutoFit/>
          </a:bodyPr>
          <a:lstStyle/>
          <a:p>
            <a:pPr>
              <a:lnSpc>
                <a:spcPct val="150000"/>
              </a:lnSpc>
            </a:pPr>
            <a:r>
              <a:rPr lang="zh-CN" altLang="en-US" sz="1400" b="1" dirty="0" smtClean="0">
                <a:latin typeface="微软雅黑" pitchFamily="34" charset="-122"/>
                <a:ea typeface="微软雅黑" pitchFamily="34" charset="-122"/>
              </a:rPr>
              <a:t>研发流程及模板存放地址：</a:t>
            </a:r>
            <a:endParaRPr lang="en-US" altLang="zh-CN" sz="1400" b="1" dirty="0" smtClean="0">
              <a:latin typeface="微软雅黑" pitchFamily="34" charset="-122"/>
              <a:ea typeface="微软雅黑" pitchFamily="34" charset="-122"/>
            </a:endParaRPr>
          </a:p>
          <a:p>
            <a:pPr>
              <a:lnSpc>
                <a:spcPct val="150000"/>
              </a:lnSpc>
            </a:pPr>
            <a:r>
              <a:rPr lang="zh-CN" altLang="en-US" sz="1400" b="1" dirty="0" smtClean="0">
                <a:solidFill>
                  <a:schemeClr val="accent6">
                    <a:lumMod val="75000"/>
                  </a:schemeClr>
                </a:solidFill>
                <a:latin typeface="微软雅黑" pitchFamily="34" charset="-122"/>
                <a:ea typeface="微软雅黑" pitchFamily="34" charset="-122"/>
              </a:rPr>
              <a:t>存放路径：</a:t>
            </a:r>
            <a:r>
              <a:rPr lang="en-US" altLang="zh-CN" sz="1400" dirty="0">
                <a:solidFill>
                  <a:schemeClr val="accent6">
                    <a:lumMod val="75000"/>
                  </a:schemeClr>
                </a:solidFill>
                <a:latin typeface="微软雅黑" pitchFamily="34" charset="-122"/>
                <a:ea typeface="微软雅黑" pitchFamily="34" charset="-122"/>
              </a:rPr>
              <a:t>http://svn-d.gtadata.com:8080/svn/</a:t>
            </a:r>
            <a:r>
              <a:rPr lang="zh-CN" altLang="en-US" sz="1400" dirty="0">
                <a:solidFill>
                  <a:schemeClr val="accent6">
                    <a:lumMod val="75000"/>
                  </a:schemeClr>
                </a:solidFill>
                <a:latin typeface="微软雅黑" pitchFamily="34" charset="-122"/>
                <a:ea typeface="微软雅黑" pitchFamily="34" charset="-122"/>
              </a:rPr>
              <a:t>过程资产</a:t>
            </a:r>
            <a:r>
              <a:rPr lang="en-US" altLang="zh-CN" sz="1400" dirty="0">
                <a:solidFill>
                  <a:schemeClr val="accent6">
                    <a:lumMod val="75000"/>
                  </a:schemeClr>
                </a:solidFill>
                <a:latin typeface="微软雅黑" pitchFamily="34" charset="-122"/>
                <a:ea typeface="微软雅黑" pitchFamily="34" charset="-122"/>
              </a:rPr>
              <a:t>/</a:t>
            </a:r>
            <a:r>
              <a:rPr lang="zh-CN" altLang="en-US" sz="1400" dirty="0">
                <a:solidFill>
                  <a:schemeClr val="accent6">
                    <a:lumMod val="75000"/>
                  </a:schemeClr>
                </a:solidFill>
                <a:latin typeface="微软雅黑" pitchFamily="34" charset="-122"/>
                <a:ea typeface="微软雅黑" pitchFamily="34" charset="-122"/>
              </a:rPr>
              <a:t>标准资产库</a:t>
            </a:r>
            <a:r>
              <a:rPr lang="en-US" altLang="zh-CN" sz="1400" dirty="0" smtClean="0">
                <a:solidFill>
                  <a:schemeClr val="accent6">
                    <a:lumMod val="75000"/>
                  </a:schemeClr>
                </a:solidFill>
                <a:latin typeface="微软雅黑" pitchFamily="34" charset="-122"/>
                <a:ea typeface="微软雅黑" pitchFamily="34" charset="-122"/>
              </a:rPr>
              <a:t>/15.</a:t>
            </a:r>
            <a:r>
              <a:rPr lang="zh-CN" altLang="en-US" sz="1400" dirty="0">
                <a:solidFill>
                  <a:schemeClr val="accent6">
                    <a:lumMod val="75000"/>
                  </a:schemeClr>
                </a:solidFill>
                <a:latin typeface="微软雅黑" pitchFamily="34" charset="-122"/>
                <a:ea typeface="微软雅黑" pitchFamily="34" charset="-122"/>
              </a:rPr>
              <a:t>国泰安研发过程体系流程</a:t>
            </a:r>
            <a:r>
              <a:rPr lang="en-US" altLang="zh-CN" sz="1400" dirty="0">
                <a:solidFill>
                  <a:schemeClr val="accent6">
                    <a:lumMod val="75000"/>
                  </a:schemeClr>
                </a:solidFill>
                <a:latin typeface="微软雅黑" pitchFamily="34" charset="-122"/>
                <a:ea typeface="微软雅黑" pitchFamily="34" charset="-122"/>
              </a:rPr>
              <a:t>【</a:t>
            </a:r>
            <a:r>
              <a:rPr lang="zh-CN" altLang="en-US" sz="1400" dirty="0">
                <a:solidFill>
                  <a:schemeClr val="accent6">
                    <a:lumMod val="75000"/>
                  </a:schemeClr>
                </a:solidFill>
                <a:latin typeface="微软雅黑" pitchFamily="34" charset="-122"/>
                <a:ea typeface="微软雅黑" pitchFamily="34" charset="-122"/>
              </a:rPr>
              <a:t>正式版</a:t>
            </a:r>
            <a:r>
              <a:rPr lang="en-US" altLang="zh-CN" sz="1400" dirty="0">
                <a:solidFill>
                  <a:schemeClr val="accent6">
                    <a:lumMod val="75000"/>
                  </a:schemeClr>
                </a:solidFill>
                <a:latin typeface="微软雅黑" pitchFamily="34" charset="-122"/>
                <a:ea typeface="微软雅黑" pitchFamily="34" charset="-122"/>
              </a:rPr>
              <a:t>】</a:t>
            </a:r>
            <a:r>
              <a:rPr lang="en-US" altLang="zh-CN" sz="1400" dirty="0" smtClean="0">
                <a:solidFill>
                  <a:schemeClr val="accent6">
                    <a:lumMod val="75000"/>
                  </a:schemeClr>
                </a:solidFill>
                <a:latin typeface="微软雅黑" pitchFamily="34" charset="-122"/>
                <a:ea typeface="微软雅黑" pitchFamily="34" charset="-122"/>
              </a:rPr>
              <a:t>V2.1</a:t>
            </a:r>
          </a:p>
          <a:p>
            <a:pPr>
              <a:lnSpc>
                <a:spcPct val="150000"/>
              </a:lnSpc>
            </a:pPr>
            <a:endParaRPr lang="en-US" altLang="zh-CN" sz="500" dirty="0" smtClean="0">
              <a:solidFill>
                <a:schemeClr val="accent6">
                  <a:lumMod val="75000"/>
                </a:schemeClr>
              </a:solidFill>
              <a:latin typeface="微软雅黑" pitchFamily="34" charset="-122"/>
              <a:ea typeface="微软雅黑" pitchFamily="34" charset="-122"/>
            </a:endParaRPr>
          </a:p>
          <a:p>
            <a:pPr>
              <a:lnSpc>
                <a:spcPct val="150000"/>
              </a:lnSpc>
            </a:pPr>
            <a:r>
              <a:rPr lang="zh-CN" altLang="en-US" sz="1400" b="1" dirty="0" smtClean="0">
                <a:latin typeface="微软雅黑" pitchFamily="34" charset="-122"/>
                <a:ea typeface="微软雅黑" pitchFamily="34" charset="-122"/>
              </a:rPr>
              <a:t>模板库的访问方式：</a:t>
            </a:r>
            <a:endParaRPr lang="en-US" altLang="zh-CN" sz="1400" b="1" dirty="0" smtClean="0">
              <a:latin typeface="微软雅黑" pitchFamily="34" charset="-122"/>
              <a:ea typeface="微软雅黑" pitchFamily="34" charset="-122"/>
            </a:endParaRPr>
          </a:p>
          <a:p>
            <a:pPr marL="342900" indent="-342900">
              <a:lnSpc>
                <a:spcPct val="150000"/>
              </a:lnSpc>
              <a:buFont typeface="+mj-lt"/>
              <a:buAutoNum type="arabicPeriod"/>
            </a:pPr>
            <a:r>
              <a:rPr lang="zh-CN" altLang="zh-CN" sz="1400" dirty="0" smtClean="0">
                <a:latin typeface="微软雅黑" pitchFamily="34" charset="-122"/>
                <a:ea typeface="微软雅黑" pitchFamily="34" charset="-122"/>
              </a:rPr>
              <a:t>通过</a:t>
            </a:r>
            <a:r>
              <a:rPr lang="zh-CN" altLang="zh-CN" sz="1400" dirty="0">
                <a:latin typeface="微软雅黑" pitchFamily="34" charset="-122"/>
                <a:ea typeface="微软雅黑" pitchFamily="34" charset="-122"/>
              </a:rPr>
              <a:t>客户端的工具</a:t>
            </a:r>
            <a:r>
              <a:rPr lang="en-US" altLang="zh-CN" sz="1400" dirty="0" err="1">
                <a:latin typeface="微软雅黑" pitchFamily="34" charset="-122"/>
                <a:ea typeface="微软雅黑" pitchFamily="34" charset="-122"/>
              </a:rPr>
              <a:t>TorToiseSVN</a:t>
            </a:r>
            <a:r>
              <a:rPr lang="en-US" altLang="zh-CN" sz="1400" dirty="0">
                <a:latin typeface="微软雅黑" pitchFamily="34" charset="-122"/>
                <a:ea typeface="微软雅黑" pitchFamily="34" charset="-122"/>
              </a:rPr>
              <a:t>  </a:t>
            </a:r>
            <a:endParaRPr lang="zh-CN" altLang="zh-CN" sz="1400" dirty="0">
              <a:latin typeface="微软雅黑" pitchFamily="34" charset="-122"/>
              <a:ea typeface="微软雅黑" pitchFamily="34" charset="-122"/>
            </a:endParaRPr>
          </a:p>
          <a:p>
            <a:pPr marL="342900" indent="-342900">
              <a:lnSpc>
                <a:spcPct val="150000"/>
              </a:lnSpc>
              <a:buFont typeface="+mj-lt"/>
              <a:buAutoNum type="arabicPeriod"/>
            </a:pPr>
            <a:r>
              <a:rPr lang="zh-CN" altLang="zh-CN" sz="1400" dirty="0" smtClean="0">
                <a:latin typeface="微软雅黑" pitchFamily="34" charset="-122"/>
                <a:ea typeface="微软雅黑" pitchFamily="34" charset="-122"/>
              </a:rPr>
              <a:t>可</a:t>
            </a:r>
            <a:r>
              <a:rPr lang="zh-CN" altLang="zh-CN" sz="1400" dirty="0">
                <a:latin typeface="微软雅黑" pitchFamily="34" charset="-122"/>
                <a:ea typeface="微软雅黑" pitchFamily="34" charset="-122"/>
              </a:rPr>
              <a:t>直接在</a:t>
            </a:r>
            <a:r>
              <a:rPr lang="en-US" altLang="zh-CN" sz="1400" dirty="0">
                <a:latin typeface="微软雅黑" pitchFamily="34" charset="-122"/>
                <a:ea typeface="微软雅黑" pitchFamily="34" charset="-122"/>
              </a:rPr>
              <a:t>IE</a:t>
            </a:r>
            <a:r>
              <a:rPr lang="zh-CN" altLang="zh-CN" sz="1400" dirty="0">
                <a:latin typeface="微软雅黑" pitchFamily="34" charset="-122"/>
                <a:ea typeface="微软雅黑" pitchFamily="34" charset="-122"/>
              </a:rPr>
              <a:t>中输入服务器的访问路径</a:t>
            </a:r>
            <a:r>
              <a:rPr lang="en-US" altLang="zh-CN" sz="1400" dirty="0">
                <a:latin typeface="微软雅黑" pitchFamily="34" charset="-122"/>
                <a:ea typeface="微软雅黑" pitchFamily="34" charset="-122"/>
              </a:rPr>
              <a:t> ,</a:t>
            </a:r>
            <a:r>
              <a:rPr lang="zh-CN" altLang="zh-CN" sz="1400" dirty="0">
                <a:latin typeface="微软雅黑" pitchFamily="34" charset="-122"/>
                <a:ea typeface="微软雅黑" pitchFamily="34" charset="-122"/>
              </a:rPr>
              <a:t>然后</a:t>
            </a:r>
            <a:r>
              <a:rPr lang="zh-CN" altLang="zh-CN" sz="1400" dirty="0" smtClean="0">
                <a:latin typeface="微软雅黑" pitchFamily="34" charset="-122"/>
                <a:ea typeface="微软雅黑" pitchFamily="34" charset="-122"/>
              </a:rPr>
              <a:t>输入</a:t>
            </a:r>
            <a:r>
              <a:rPr lang="zh-CN" altLang="en-US" sz="1400" dirty="0" smtClean="0">
                <a:latin typeface="微软雅黑" pitchFamily="34" charset="-122"/>
                <a:ea typeface="微软雅黑" pitchFamily="34" charset="-122"/>
              </a:rPr>
              <a:t>账户</a:t>
            </a:r>
            <a:r>
              <a:rPr lang="zh-CN" altLang="zh-CN" sz="1400" dirty="0" smtClean="0">
                <a:latin typeface="微软雅黑" pitchFamily="34" charset="-122"/>
                <a:ea typeface="微软雅黑" pitchFamily="34" charset="-122"/>
              </a:rPr>
              <a:t>密码</a:t>
            </a:r>
            <a:r>
              <a:rPr lang="zh-CN" altLang="zh-CN" sz="1400" dirty="0">
                <a:latin typeface="微软雅黑" pitchFamily="34" charset="-122"/>
                <a:ea typeface="微软雅黑" pitchFamily="34" charset="-122"/>
              </a:rPr>
              <a:t>即可</a:t>
            </a:r>
            <a:r>
              <a:rPr lang="zh-CN" altLang="zh-CN" sz="1400" dirty="0" smtClean="0">
                <a:latin typeface="微软雅黑" pitchFamily="34" charset="-122"/>
                <a:ea typeface="微软雅黑" pitchFamily="34" charset="-122"/>
              </a:rPr>
              <a:t>使用</a:t>
            </a:r>
            <a:endParaRPr lang="zh-CN" altLang="zh-CN" sz="1400" dirty="0">
              <a:latin typeface="微软雅黑" pitchFamily="34" charset="-122"/>
              <a:ea typeface="微软雅黑" pitchFamily="34" charset="-122"/>
            </a:endParaRPr>
          </a:p>
        </p:txBody>
      </p:sp>
      <p:pic>
        <p:nvPicPr>
          <p:cNvPr id="2560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7864" y="1039688"/>
            <a:ext cx="4959998" cy="2932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00325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BE7D"/>
        </a:solidFill>
        <a:ln w="9525">
          <a:solidFill>
            <a:srgbClr val="000000"/>
          </a:solidFill>
          <a:miter lim="800000"/>
          <a:headEnd/>
          <a:tailEnd/>
        </a:ln>
        <a:effectLst>
          <a:outerShdw dist="107763" dir="2700000" algn="ctr" rotWithShape="0">
            <a:srgbClr val="808080"/>
          </a:outerShdw>
        </a:effectLst>
      </a:spPr>
      <a:bodyPr vert="horz" wrap="square" lIns="91440" tIns="45720" rIns="91440" bIns="45720" numCol="1" rtlCol="0" anchor="t" anchorCtr="0" compatLnSpc="1">
        <a:prstTxWarp prst="textNoShape">
          <a:avLst/>
        </a:prstTxWarp>
      </a:bodyPr>
      <a:lstStyle>
        <a:defPPr algn="ctr">
          <a:defRPr dirty="0" smtClean="0"/>
        </a:defPPr>
      </a:lst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12625</TotalTime>
  <Words>6527</Words>
  <Application>Microsoft Office PowerPoint</Application>
  <PresentationFormat>全屏显示(16:9)</PresentationFormat>
  <Paragraphs>873</Paragraphs>
  <Slides>51</Slides>
  <Notes>41</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51</vt:i4>
      </vt:variant>
    </vt:vector>
  </HeadingPairs>
  <TitlesOfParts>
    <vt:vector size="61" baseType="lpstr">
      <vt:lpstr>宋体</vt:lpstr>
      <vt:lpstr>微软雅黑</vt:lpstr>
      <vt:lpstr>Arial</vt:lpstr>
      <vt:lpstr>Arial Black</vt:lpstr>
      <vt:lpstr>Calibri</vt:lpstr>
      <vt:lpstr>Impact</vt:lpstr>
      <vt:lpstr>Wingdings</vt:lpstr>
      <vt:lpstr>Office 主题</vt:lpstr>
      <vt:lpstr>Visio</vt:lpstr>
      <vt:lpstr>工作表</vt:lpstr>
      <vt:lpstr>PowerPoint 演示文稿</vt:lpstr>
      <vt:lpstr>PowerPoint 演示文稿</vt:lpstr>
      <vt:lpstr>PowerPoint 演示文稿</vt:lpstr>
      <vt:lpstr>PowerPoint 演示文稿</vt:lpstr>
      <vt:lpstr>CMMI简介</vt:lpstr>
      <vt:lpstr>PowerPoint 演示文稿</vt:lpstr>
      <vt:lpstr>PowerPoint 演示文稿</vt:lpstr>
      <vt:lpstr>PowerPoint 演示文稿</vt:lpstr>
      <vt:lpstr>公司研发流程架构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Bug攻坚</vt:lpstr>
      <vt:lpstr>交叉测试</vt:lpstr>
      <vt:lpstr>代码提交备注</vt:lpstr>
      <vt:lpstr>高效代码评审</vt:lpstr>
      <vt:lpstr>项目监控</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iamisis</dc:creator>
  <cp:lastModifiedBy>熊芸</cp:lastModifiedBy>
  <cp:revision>779</cp:revision>
  <dcterms:created xsi:type="dcterms:W3CDTF">2012-04-11T02:39:08Z</dcterms:created>
  <dcterms:modified xsi:type="dcterms:W3CDTF">2017-06-14T05:27:59Z</dcterms:modified>
</cp:coreProperties>
</file>